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7" r:id="rId2"/>
    <p:sldId id="264" r:id="rId3"/>
    <p:sldId id="259" r:id="rId4"/>
    <p:sldId id="256" r:id="rId5"/>
    <p:sldId id="301" r:id="rId6"/>
    <p:sldId id="260" r:id="rId7"/>
    <p:sldId id="269" r:id="rId8"/>
    <p:sldId id="266" r:id="rId9"/>
    <p:sldId id="267" r:id="rId10"/>
    <p:sldId id="268" r:id="rId11"/>
    <p:sldId id="265" r:id="rId12"/>
    <p:sldId id="278" r:id="rId13"/>
    <p:sldId id="308" r:id="rId14"/>
    <p:sldId id="287" r:id="rId15"/>
    <p:sldId id="307" r:id="rId16"/>
    <p:sldId id="270" r:id="rId17"/>
    <p:sldId id="271" r:id="rId18"/>
    <p:sldId id="272" r:id="rId19"/>
    <p:sldId id="302" r:id="rId20"/>
    <p:sldId id="303" r:id="rId21"/>
    <p:sldId id="304" r:id="rId22"/>
    <p:sldId id="306" r:id="rId23"/>
    <p:sldId id="309" r:id="rId24"/>
    <p:sldId id="310" r:id="rId25"/>
    <p:sldId id="286" r:id="rId26"/>
    <p:sldId id="289" r:id="rId27"/>
    <p:sldId id="325" r:id="rId28"/>
    <p:sldId id="290" r:id="rId29"/>
    <p:sldId id="326" r:id="rId30"/>
    <p:sldId id="291" r:id="rId31"/>
    <p:sldId id="292" r:id="rId32"/>
    <p:sldId id="293" r:id="rId33"/>
    <p:sldId id="299" r:id="rId34"/>
    <p:sldId id="311" r:id="rId35"/>
    <p:sldId id="297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7" r:id="rId50"/>
    <p:sldId id="300" r:id="rId5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94F9F-CF61-B446-AA4F-C6FA9A067AED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4BF58-A0DC-9644-A8D3-1A43203C3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4834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E31DD-7B4F-0240-A3EF-6189BB3343EC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339E1-6AD9-954A-BC89-83C0D2F0F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413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FDE5-AC3C-CA43-87BF-5EB89AD9DFD8}" type="datetime1">
              <a:rPr lang="en-US" altLang="zh-CN" smtClean="0"/>
              <a:pPr/>
              <a:t>9/15/2014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160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83D-6C6D-F748-B900-533A4352F84A}" type="datetime1">
              <a:rPr lang="en-US" altLang="zh-CN" smtClean="0"/>
              <a:pPr/>
              <a:t>9/15/2014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466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0F72-FBBD-C847-8F45-CC6CD309B15B}" type="datetime1">
              <a:rPr lang="en-US" altLang="zh-CN" smtClean="0"/>
              <a:pPr/>
              <a:t>9/15/2014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788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E73-13E5-824F-A339-3955ACC69C81}" type="datetime1">
              <a:rPr lang="en-US" altLang="zh-CN" smtClean="0"/>
              <a:pPr/>
              <a:t>9/15/2014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1394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2D5D-98A1-F34E-A7BA-A56604F02634}" type="datetime1">
              <a:rPr lang="en-US" altLang="zh-CN" smtClean="0"/>
              <a:pPr/>
              <a:t>9/15/2014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69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EE-9929-5040-95C9-8CD02AA87559}" type="datetime1">
              <a:rPr lang="en-US" altLang="zh-CN" smtClean="0"/>
              <a:pPr/>
              <a:t>9/15/2014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4246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AE8-96FF-A849-A19B-684DCDFC9AC9}" type="datetime1">
              <a:rPr lang="en-US" altLang="zh-CN" smtClean="0"/>
              <a:pPr/>
              <a:t>9/15/2014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6865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673C-F2FD-3F49-822C-EB304F62DB7D}" type="datetime1">
              <a:rPr lang="en-US" altLang="zh-CN" smtClean="0"/>
              <a:pPr/>
              <a:t>9/15/2014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79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06A3-2FA8-C148-82AF-5639F8CE117A}" type="datetime1">
              <a:rPr lang="en-US" altLang="zh-CN" smtClean="0"/>
              <a:pPr/>
              <a:t>9/15/2014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5071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88EC-1C21-624B-BE9B-5409CA378299}" type="datetime1">
              <a:rPr lang="en-US" altLang="zh-CN" smtClean="0"/>
              <a:pPr/>
              <a:t>9/15/2014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221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6914-89AB-014E-8C07-546383F16F6E}" type="datetime1">
              <a:rPr lang="en-US" altLang="zh-CN" smtClean="0"/>
              <a:pPr/>
              <a:t>9/15/2014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48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7C40-748F-BD4D-A4BE-08E43D497B1D}" type="datetime1">
              <a:rPr lang="en-US" altLang="zh-CN" smtClean="0"/>
              <a:pPr/>
              <a:t>9/15/2014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1DB1C-803E-408A-9477-FEF6582628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20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i.ac.uk/training/online/course-lis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astgenome.org/" TargetMode="External"/><Relationship Id="rId2" Type="http://schemas.openxmlformats.org/officeDocument/2006/relationships/hyperlink" Target="http://flybase.bio.indiana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nformatics.jax.org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migo.geneontology.org/cgi-bin/amigo/term-details.cgi?term=GO:0060047" TargetMode="External"/><Relationship Id="rId2" Type="http://schemas.openxmlformats.org/officeDocument/2006/relationships/hyperlink" Target="http://amigo.geneontology.org/cgi-bin/amigo/gp-details.cgi?gp=UniProtKB:P6803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bi.nlm.nih.gov/pubmed/17611253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ambridgeshire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en.wikipedia.org/wiki/Hinxt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Wellcome_Trust_Genome_Campus" TargetMode="External"/><Relationship Id="rId5" Type="http://schemas.openxmlformats.org/officeDocument/2006/relationships/hyperlink" Target="http://en.wikipedia.org/wiki/Molecular_biology" TargetMode="External"/><Relationship Id="rId4" Type="http://schemas.openxmlformats.org/officeDocument/2006/relationships/hyperlink" Target="http://en.wikipedia.org/wiki/European_Molecular_Biology_Laboratory" TargetMode="External"/><Relationship Id="rId9" Type="http://schemas.openxmlformats.org/officeDocument/2006/relationships/hyperlink" Target="http://en.wikipedia.org/wiki/Wellcome_Trust_Sanger_Institut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bi.ac.uk/intact/" TargetMode="External"/><Relationship Id="rId3" Type="http://schemas.openxmlformats.org/officeDocument/2006/relationships/hyperlink" Target="http://www.ensembl.org/" TargetMode="External"/><Relationship Id="rId7" Type="http://schemas.openxmlformats.org/officeDocument/2006/relationships/hyperlink" Target="http://www.ebi.ac.uk/pdbe/" TargetMode="External"/><Relationship Id="rId12" Type="http://schemas.openxmlformats.org/officeDocument/2006/relationships/hyperlink" Target="http://www.ebi.ac.uk/GO/" TargetMode="External"/><Relationship Id="rId2" Type="http://schemas.openxmlformats.org/officeDocument/2006/relationships/hyperlink" Target="http://www.ebi.ac.uk/emb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bi.ac.uk/interpro/" TargetMode="External"/><Relationship Id="rId11" Type="http://schemas.openxmlformats.org/officeDocument/2006/relationships/hyperlink" Target="http://www.ebi.ac.uk/intenz/" TargetMode="External"/><Relationship Id="rId5" Type="http://schemas.openxmlformats.org/officeDocument/2006/relationships/hyperlink" Target="http://www.ebi.ac.uk/uniprot/" TargetMode="External"/><Relationship Id="rId10" Type="http://schemas.openxmlformats.org/officeDocument/2006/relationships/hyperlink" Target="http://www.ebi.ac.uk/chebi/" TargetMode="External"/><Relationship Id="rId4" Type="http://schemas.openxmlformats.org/officeDocument/2006/relationships/hyperlink" Target="http://www.ebi.ac.uk/arrayexpress/" TargetMode="External"/><Relationship Id="rId9" Type="http://schemas.openxmlformats.org/officeDocument/2006/relationships/hyperlink" Target="http://www.reactome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EBI web resources I: 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databases and tools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Yanbin Yin</a:t>
            </a:r>
          </a:p>
          <a:p>
            <a:r>
              <a:rPr lang="en-US" dirty="0" smtClean="0"/>
              <a:t>Fall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37D9-E6CE-3C49-84C7-D19741C736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496" y="908720"/>
            <a:ext cx="8890000" cy="535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40466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 is first split into </a:t>
            </a:r>
            <a:r>
              <a:rPr lang="en-US" dirty="0">
                <a:solidFill>
                  <a:srgbClr val="FF0000"/>
                </a:solidFill>
              </a:rPr>
              <a:t>classes</a:t>
            </a:r>
            <a:r>
              <a:rPr lang="en-US" dirty="0"/>
              <a:t>, then it is split into intersecting slices by </a:t>
            </a:r>
            <a:r>
              <a:rPr lang="en-US" dirty="0">
                <a:solidFill>
                  <a:srgbClr val="FF0000"/>
                </a:solidFill>
              </a:rPr>
              <a:t>taxonomy</a:t>
            </a:r>
          </a:p>
        </p:txBody>
      </p:sp>
    </p:spTree>
    <p:extLst>
      <p:ext uri="{BB962C8B-B14F-4D97-AF65-F5344CB8AC3E}">
        <p14:creationId xmlns:p14="http://schemas.microsoft.com/office/powerpoint/2010/main" xmlns="" val="212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UniProt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1189"/>
            <a:ext cx="9144000" cy="4960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093296"/>
            <a:ext cx="6048672" cy="62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3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8100" y="0"/>
            <a:ext cx="651370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005064"/>
            <a:ext cx="2483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Sources of annotation for the </a:t>
            </a:r>
            <a:r>
              <a:rPr lang="en-US" dirty="0" err="1"/>
              <a:t>UniProt</a:t>
            </a:r>
            <a:r>
              <a:rPr lang="en-US" dirty="0"/>
              <a:t> Knowledgebase</a:t>
            </a:r>
          </a:p>
        </p:txBody>
      </p:sp>
    </p:spTree>
    <p:extLst>
      <p:ext uri="{BB962C8B-B14F-4D97-AF65-F5344CB8AC3E}">
        <p14:creationId xmlns:p14="http://schemas.microsoft.com/office/powerpoint/2010/main" xmlns="" val="25209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395536" y="213285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Life as a </a:t>
            </a:r>
            <a:r>
              <a:rPr lang="en-US" b="1" dirty="0" smtClean="0"/>
              <a:t>Scientific Curator</a:t>
            </a:r>
            <a:endParaRPr lang="en-US" dirty="0" smtClean="0"/>
          </a:p>
          <a:p>
            <a:r>
              <a:rPr lang="en-US" dirty="0" smtClean="0"/>
              <a:t>http://www.ebi.ac.uk/about/jobs/career-profiles/scientific-curator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528" y="3212976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Scientific Database Curator job : Cambridge, United Kingdom</a:t>
            </a:r>
          </a:p>
          <a:p>
            <a:r>
              <a:rPr lang="en-US" dirty="0" smtClean="0"/>
              <a:t>http://www.nature.com/naturejobs/science/jobs/444213-scientific-database-curator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3528" y="90872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Curation</a:t>
            </a:r>
            <a:r>
              <a:rPr lang="en-US" dirty="0" smtClean="0"/>
              <a:t> generation</a:t>
            </a:r>
          </a:p>
          <a:p>
            <a:r>
              <a:rPr lang="en-US" dirty="0" smtClean="0"/>
              <a:t>http://cys.bios.niu.edu/yyin/teach/PBB/Bioinformatics%20Curation%20generation.pdf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Hands on practice 1: </a:t>
            </a:r>
            <a:r>
              <a:rPr lang="en-US" altLang="zh-CN" dirty="0" err="1" smtClean="0"/>
              <a:t>UniProt</a:t>
            </a:r>
            <a:endParaRPr lang="zh-CN" alt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343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0654"/>
            <a:ext cx="9144000" cy="62773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32131"/>
            <a:ext cx="178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www.uniprot.org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5816" y="4221088"/>
            <a:ext cx="3573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dirty="0" err="1">
                <a:solidFill>
                  <a:srgbClr val="FF0000"/>
                </a:solidFill>
              </a:rPr>
              <a:t>www.uniprot.org</a:t>
            </a:r>
            <a:r>
              <a:rPr lang="en-US" dirty="0">
                <a:solidFill>
                  <a:srgbClr val="FF0000"/>
                </a:solidFill>
              </a:rPr>
              <a:t>/help/about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2360" y="5877272"/>
            <a:ext cx="115212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2771800" y="4509120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dirty="0" err="1">
                <a:solidFill>
                  <a:srgbClr val="FF0000"/>
                </a:solidFill>
              </a:rPr>
              <a:t>www.uniprot.org</a:t>
            </a:r>
            <a:r>
              <a:rPr lang="en-US" dirty="0">
                <a:solidFill>
                  <a:srgbClr val="FF0000"/>
                </a:solidFill>
              </a:rPr>
              <a:t>/docs/</a:t>
            </a:r>
            <a:r>
              <a:rPr lang="en-US" dirty="0" err="1">
                <a:solidFill>
                  <a:srgbClr val="FF0000"/>
                </a:solidFill>
              </a:rPr>
              <a:t>uniprot_flyer.pdf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7864" y="1628800"/>
            <a:ext cx="115212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74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64972"/>
            <a:ext cx="7035130" cy="629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1835696" y="1124744"/>
            <a:ext cx="115212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044173" y="116632"/>
            <a:ext cx="309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are going to do ID mapping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131840" y="476672"/>
            <a:ext cx="4176464" cy="72008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5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"/>
            <a:ext cx="9144000" cy="63062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1152128" cy="22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395536" y="5877272"/>
            <a:ext cx="626469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3851920" y="692696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cys.bios.niu.edu</a:t>
            </a:r>
            <a:r>
              <a:rPr lang="en-US" dirty="0"/>
              <a:t>/</a:t>
            </a:r>
            <a:r>
              <a:rPr lang="en-US" dirty="0" err="1"/>
              <a:t>yyin</a:t>
            </a:r>
            <a:r>
              <a:rPr lang="en-US" dirty="0"/>
              <a:t>/teach/PBB/at-</a:t>
            </a:r>
            <a:r>
              <a:rPr lang="en-US" dirty="0" err="1"/>
              <a:t>id.txt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691680" y="1196752"/>
            <a:ext cx="3384376" cy="165618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60032" y="4725144"/>
            <a:ext cx="375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TAIR here and </a:t>
            </a:r>
            <a:r>
              <a:rPr lang="en-US" dirty="0" err="1" smtClean="0"/>
              <a:t>UniProtKB</a:t>
            </a:r>
            <a:r>
              <a:rPr lang="en-US" dirty="0" smtClean="0"/>
              <a:t> here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331640" y="5085184"/>
            <a:ext cx="4536504" cy="93610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44008" y="5013176"/>
            <a:ext cx="2880320" cy="100811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55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5" y="686214"/>
            <a:ext cx="9144000" cy="46707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3005749" y="2158918"/>
            <a:ext cx="1440160" cy="3312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71658" y="260648"/>
            <a:ext cx="221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are </a:t>
            </a:r>
            <a:r>
              <a:rPr lang="en-US" dirty="0" err="1" smtClean="0"/>
              <a:t>UniProt</a:t>
            </a:r>
            <a:r>
              <a:rPr lang="en-US" dirty="0" smtClean="0"/>
              <a:t> IDs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97837" y="580811"/>
            <a:ext cx="0" cy="194421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97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3800"/>
            <a:ext cx="9144000" cy="44637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7664" y="2276872"/>
            <a:ext cx="432048" cy="3312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763688" y="836712"/>
            <a:ext cx="931333" cy="14224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6933" y="491067"/>
            <a:ext cx="380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the PAL proteins and align them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99733" y="1971080"/>
            <a:ext cx="1248133" cy="409105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9632" y="5949280"/>
            <a:ext cx="7292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Clustal</a:t>
            </a:r>
            <a:r>
              <a:rPr lang="en-US" dirty="0" smtClean="0"/>
              <a:t> omega program will be called to alignment the selected protein </a:t>
            </a:r>
            <a:r>
              <a:rPr lang="en-US" dirty="0" err="1" smtClean="0"/>
              <a:t>seqs</a:t>
            </a:r>
            <a:endParaRPr lang="en-US" dirty="0" smtClean="0"/>
          </a:p>
          <a:p>
            <a:r>
              <a:rPr lang="en-US" dirty="0" smtClean="0"/>
              <a:t>May take 1 min to finish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22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EBI</a:t>
            </a:r>
          </a:p>
          <a:p>
            <a:endParaRPr lang="en-US" dirty="0"/>
          </a:p>
          <a:p>
            <a:r>
              <a:rPr lang="en-US" dirty="0" smtClean="0"/>
              <a:t>Databases and web tools</a:t>
            </a:r>
          </a:p>
          <a:p>
            <a:pPr lvl="1"/>
            <a:r>
              <a:rPr lang="en-US" dirty="0" err="1" smtClean="0"/>
              <a:t>UniProt</a:t>
            </a:r>
            <a:endParaRPr lang="en-US" dirty="0" smtClean="0"/>
          </a:p>
          <a:p>
            <a:pPr lvl="1"/>
            <a:r>
              <a:rPr lang="en-US" dirty="0" smtClean="0"/>
              <a:t>Gene Ontology</a:t>
            </a:r>
          </a:p>
          <a:p>
            <a:pPr lvl="1"/>
            <a:endParaRPr lang="en-US" dirty="0"/>
          </a:p>
          <a:p>
            <a:r>
              <a:rPr lang="en-US" dirty="0" smtClean="0"/>
              <a:t>Hands on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580526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MOST MATERIALS ARE FROM: http</a:t>
            </a:r>
            <a:r>
              <a:rPr lang="en-US" dirty="0">
                <a:hlinkClick r:id="rId2"/>
              </a:rPr>
              <a:t>://www.ebi.ac.uk/training/online/course-</a:t>
            </a:r>
            <a:r>
              <a:rPr lang="en-US" dirty="0" smtClean="0">
                <a:hlinkClick r:id="rId2"/>
              </a:rPr>
              <a:t>list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4134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737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32131"/>
            <a:ext cx="270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MSA result page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32" y="2348880"/>
            <a:ext cx="1679848" cy="4176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3528" y="548680"/>
            <a:ext cx="1248133" cy="409105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3333" y="338667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Toggle these options on will add colors in the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92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38300"/>
            <a:ext cx="9144000" cy="35783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78933" y="389467"/>
            <a:ext cx="4922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back to the protein list page</a:t>
            </a:r>
          </a:p>
          <a:p>
            <a:r>
              <a:rPr lang="en-US" dirty="0" smtClean="0"/>
              <a:t>Selecting one protein will enable the BLAST button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43809" y="908720"/>
            <a:ext cx="1944215" cy="151216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27785" y="2780928"/>
            <a:ext cx="504055" cy="309634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25600" y="5943600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advanced will allow to change BLAST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99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8900"/>
            <a:ext cx="9144000" cy="41341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32" y="4653136"/>
            <a:ext cx="7584504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75656" y="620688"/>
            <a:ext cx="1248133" cy="409105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55776" y="332656"/>
            <a:ext cx="280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you can make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30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499175" cy="427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6804248" y="1196752"/>
            <a:ext cx="115212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628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are going to search </a:t>
            </a:r>
            <a:r>
              <a:rPr lang="en-US" dirty="0" err="1" smtClean="0"/>
              <a:t>UniProt</a:t>
            </a:r>
            <a:r>
              <a:rPr lang="en-US" dirty="0" smtClean="0"/>
              <a:t> proteomes for human protein set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27584" y="548680"/>
            <a:ext cx="1728192" cy="86409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3928" y="548680"/>
            <a:ext cx="481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Advanced you will see a pop-out window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04248" y="908720"/>
            <a:ext cx="360040" cy="21602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581128"/>
            <a:ext cx="68770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V="1">
            <a:off x="3923928" y="908720"/>
            <a:ext cx="4320480" cy="432048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39752" y="6237312"/>
            <a:ext cx="338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you can specify search terms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555776" y="5517232"/>
            <a:ext cx="1152128" cy="7920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139952" y="5445224"/>
            <a:ext cx="216024" cy="7920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5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613759" cy="167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208912" cy="65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6516216" y="908720"/>
            <a:ext cx="1728192" cy="86409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9992" y="1052736"/>
            <a:ext cx="216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here to get help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7977111" cy="301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555776" y="2852936"/>
            <a:ext cx="1080120" cy="100811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07904" y="3573016"/>
            <a:ext cx="300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here to open a new page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7544" y="4149080"/>
            <a:ext cx="1152128" cy="2520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251520" y="155283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Gene Ontology (GO) project is a collaborative effort to address the need for </a:t>
            </a:r>
            <a:r>
              <a:rPr lang="en-US" dirty="0">
                <a:solidFill>
                  <a:srgbClr val="FF0000"/>
                </a:solidFill>
              </a:rPr>
              <a:t>consistent descriptions of gene products </a:t>
            </a:r>
            <a:r>
              <a:rPr lang="en-US" dirty="0"/>
              <a:t>in different databases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4208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 project began as a collaboration between three model organism databases, </a:t>
            </a:r>
            <a:r>
              <a:rPr lang="en-US" altLang="zh-CN" dirty="0" err="1">
                <a:hlinkClick r:id="rId2"/>
              </a:rPr>
              <a:t>FlyBase</a:t>
            </a:r>
            <a:r>
              <a:rPr lang="en-US" altLang="zh-CN" dirty="0"/>
              <a:t> (</a:t>
            </a:r>
            <a:r>
              <a:rPr lang="en-US" altLang="zh-CN" i="1" dirty="0"/>
              <a:t>Drosophila</a:t>
            </a:r>
            <a:r>
              <a:rPr lang="en-US" altLang="zh-CN" dirty="0"/>
              <a:t>), the </a:t>
            </a:r>
            <a:r>
              <a:rPr lang="en-US" altLang="zh-CN" i="1" dirty="0">
                <a:hlinkClick r:id="rId3"/>
              </a:rPr>
              <a:t>Saccharomyces</a:t>
            </a:r>
            <a:r>
              <a:rPr lang="en-US" altLang="zh-CN" dirty="0">
                <a:hlinkClick r:id="rId3"/>
              </a:rPr>
              <a:t> Genome Database</a:t>
            </a:r>
            <a:r>
              <a:rPr lang="en-US" altLang="zh-CN" dirty="0"/>
              <a:t> (SGD) and the </a:t>
            </a:r>
            <a:r>
              <a:rPr lang="en-US" altLang="zh-CN" dirty="0">
                <a:hlinkClick r:id="rId4"/>
              </a:rPr>
              <a:t>Mouse Genome Database</a:t>
            </a:r>
            <a:r>
              <a:rPr lang="en-US" altLang="zh-CN" dirty="0"/>
              <a:t> (MGD), in 1998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0" y="3573016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dirty="0" smtClean="0"/>
              <a:t>Three </a:t>
            </a:r>
            <a:r>
              <a:rPr lang="en-US" altLang="zh-CN" dirty="0"/>
              <a:t>structured </a:t>
            </a:r>
            <a:r>
              <a:rPr lang="en-US" altLang="zh-CN" dirty="0">
                <a:solidFill>
                  <a:srgbClr val="FF0000"/>
                </a:solidFill>
              </a:rPr>
              <a:t>controlled vocabularies </a:t>
            </a:r>
            <a:r>
              <a:rPr lang="en-US" altLang="zh-CN" dirty="0"/>
              <a:t>(ontologies) that describe gene products in terms of their associated </a:t>
            </a:r>
            <a:r>
              <a:rPr lang="en-US" altLang="zh-CN" dirty="0">
                <a:solidFill>
                  <a:srgbClr val="FF0000"/>
                </a:solidFill>
              </a:rPr>
              <a:t>biological processes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FF0000"/>
                </a:solidFill>
              </a:rPr>
              <a:t>cellular components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FF0000"/>
                </a:solidFill>
              </a:rPr>
              <a:t>molecular functions </a:t>
            </a:r>
            <a:r>
              <a:rPr lang="en-US" altLang="zh-CN" dirty="0"/>
              <a:t>in a </a:t>
            </a:r>
            <a:r>
              <a:rPr lang="en-US" altLang="zh-CN" dirty="0">
                <a:solidFill>
                  <a:srgbClr val="FF0000"/>
                </a:solidFill>
              </a:rPr>
              <a:t>species-independent</a:t>
            </a:r>
            <a:r>
              <a:rPr lang="en-US" altLang="zh-CN" dirty="0"/>
              <a:t> manner. </a:t>
            </a:r>
            <a:endParaRPr lang="en-US" altLang="zh-CN" dirty="0" smtClean="0"/>
          </a:p>
          <a:p>
            <a:pPr fontAlgn="base"/>
            <a:endParaRPr lang="en-US" altLang="zh-CN" dirty="0"/>
          </a:p>
          <a:p>
            <a:pPr fontAlgn="base"/>
            <a:r>
              <a:rPr lang="en-US" altLang="zh-CN" dirty="0" smtClean="0"/>
              <a:t>There </a:t>
            </a:r>
            <a:r>
              <a:rPr lang="en-US" altLang="zh-CN" dirty="0"/>
              <a:t>are three separate aspects to this effort: </a:t>
            </a:r>
            <a:endParaRPr lang="en-US" altLang="zh-CN" dirty="0" smtClean="0"/>
          </a:p>
          <a:p>
            <a:pPr fontAlgn="base"/>
            <a:endParaRPr lang="en-US" altLang="zh-CN" dirty="0" smtClean="0"/>
          </a:p>
          <a:p>
            <a:pPr fontAlgn="base"/>
            <a:r>
              <a:rPr lang="en-US" altLang="zh-CN" dirty="0" smtClean="0"/>
              <a:t>1, </a:t>
            </a:r>
            <a:r>
              <a:rPr lang="en-US" altLang="zh-CN" dirty="0"/>
              <a:t>the development and maintenance of the </a:t>
            </a:r>
            <a:r>
              <a:rPr lang="en-US" altLang="zh-CN" dirty="0">
                <a:solidFill>
                  <a:srgbClr val="FF0000"/>
                </a:solidFill>
              </a:rPr>
              <a:t>ontologies</a:t>
            </a:r>
            <a:r>
              <a:rPr lang="en-US" altLang="zh-CN" dirty="0"/>
              <a:t> themselves; </a:t>
            </a:r>
            <a:endParaRPr lang="en-US" altLang="zh-CN" dirty="0" smtClean="0"/>
          </a:p>
          <a:p>
            <a:pPr fontAlgn="base"/>
            <a:r>
              <a:rPr lang="en-US" altLang="zh-CN" dirty="0" smtClean="0"/>
              <a:t>2, </a:t>
            </a:r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annotation</a:t>
            </a:r>
            <a:r>
              <a:rPr lang="en-US" altLang="zh-CN" dirty="0"/>
              <a:t> of gene products, which entails </a:t>
            </a:r>
            <a:r>
              <a:rPr lang="en-US" altLang="zh-CN" dirty="0">
                <a:solidFill>
                  <a:srgbClr val="FF0000"/>
                </a:solidFill>
              </a:rPr>
              <a:t>making associations between the </a:t>
            </a:r>
            <a:r>
              <a:rPr lang="en-US" altLang="zh-CN" dirty="0" smtClean="0">
                <a:solidFill>
                  <a:srgbClr val="FF0000"/>
                </a:solidFill>
              </a:rPr>
              <a:t>       ontologies </a:t>
            </a:r>
            <a:r>
              <a:rPr lang="en-US" altLang="zh-CN" dirty="0">
                <a:solidFill>
                  <a:srgbClr val="FF0000"/>
                </a:solidFill>
              </a:rPr>
              <a:t>and the genes and gene product</a:t>
            </a:r>
            <a:r>
              <a:rPr lang="en-US" altLang="zh-CN" dirty="0"/>
              <a:t>s in the collaborating databases; and </a:t>
            </a:r>
            <a:endParaRPr lang="en-US" altLang="zh-CN" dirty="0" smtClean="0"/>
          </a:p>
          <a:p>
            <a:pPr fontAlgn="base"/>
            <a:r>
              <a:rPr lang="en-US" altLang="zh-CN" dirty="0" smtClean="0"/>
              <a:t>3, </a:t>
            </a:r>
            <a:r>
              <a:rPr lang="en-US" altLang="zh-CN" dirty="0"/>
              <a:t>development of </a:t>
            </a:r>
            <a:r>
              <a:rPr lang="en-US" altLang="zh-CN" dirty="0">
                <a:solidFill>
                  <a:srgbClr val="FF0000"/>
                </a:solidFill>
              </a:rPr>
              <a:t>tools</a:t>
            </a:r>
            <a:r>
              <a:rPr lang="en-US" altLang="zh-CN" dirty="0"/>
              <a:t> that facilitate the creation, maintenance and use of ontologies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sp>
        <p:nvSpPr>
          <p:cNvPr id="6" name="Rectangle 5"/>
          <p:cNvSpPr/>
          <p:nvPr/>
        </p:nvSpPr>
        <p:spPr>
          <a:xfrm>
            <a:off x="2314586" y="1025604"/>
            <a:ext cx="4532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http://geneontology.org/page/documentation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8995" y="260648"/>
            <a:ext cx="2993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Gene Ontology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1681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4572000" y="193338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zh-CN" dirty="0"/>
              <a:t>GO is </a:t>
            </a:r>
            <a:r>
              <a:rPr lang="en-US" altLang="zh-CN" dirty="0">
                <a:solidFill>
                  <a:srgbClr val="FF0000"/>
                </a:solidFill>
              </a:rPr>
              <a:t>not a database of gene sequences</a:t>
            </a:r>
            <a:r>
              <a:rPr lang="en-US" altLang="zh-CN" dirty="0"/>
              <a:t>, nor a catalog of gene products. Rather, GO </a:t>
            </a:r>
            <a:r>
              <a:rPr lang="en-US" altLang="zh-CN" dirty="0">
                <a:solidFill>
                  <a:srgbClr val="FF0000"/>
                </a:solidFill>
              </a:rPr>
              <a:t>describes how gene products behave</a:t>
            </a:r>
            <a:r>
              <a:rPr lang="en-US" altLang="zh-CN" dirty="0"/>
              <a:t> in a cellular context</a:t>
            </a:r>
            <a:r>
              <a:rPr lang="en-US" altLang="zh-CN" dirty="0" smtClean="0"/>
              <a:t>.</a:t>
            </a:r>
          </a:p>
          <a:p>
            <a:pPr fontAlgn="base"/>
            <a:endParaRPr lang="en-US" altLang="zh-CN" dirty="0"/>
          </a:p>
          <a:p>
            <a:pPr fontAlgn="base"/>
            <a:r>
              <a:rPr lang="en-US" altLang="zh-CN" dirty="0"/>
              <a:t>GO is not a dictated standard, mandating nomenclature across databases. Groups participate because of self-interest, and cooperate to arrive at a </a:t>
            </a:r>
            <a:r>
              <a:rPr lang="en-US" altLang="zh-CN" dirty="0">
                <a:solidFill>
                  <a:srgbClr val="FF0000"/>
                </a:solidFill>
              </a:rPr>
              <a:t>consensus</a:t>
            </a:r>
            <a:r>
              <a:rPr lang="en-US" altLang="zh-CN" dirty="0"/>
              <a:t>.</a:t>
            </a:r>
          </a:p>
          <a:p>
            <a:pPr fontAlgn="base"/>
            <a:endParaRPr lang="en-US" altLang="zh-CN" dirty="0" smtClean="0"/>
          </a:p>
          <a:p>
            <a:pPr fontAlgn="base"/>
            <a:r>
              <a:rPr lang="en-US" altLang="zh-CN" dirty="0" smtClean="0"/>
              <a:t>GO </a:t>
            </a:r>
            <a:r>
              <a:rPr lang="en-US" altLang="zh-CN" dirty="0"/>
              <a:t>is not a way to unify biological databases (i.e. GO is not a 'federated solution'). Sharing vocabulary is a step towards unification, but is not, in itself, sufficient.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536" y="1656381"/>
            <a:ext cx="4248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Gene Ontology </a:t>
            </a:r>
            <a:r>
              <a:rPr lang="en-US" altLang="zh-CN" dirty="0"/>
              <a:t>covers three domains</a:t>
            </a:r>
            <a:r>
              <a:rPr lang="en-US" altLang="zh-CN" dirty="0" smtClean="0"/>
              <a:t>:</a:t>
            </a:r>
          </a:p>
          <a:p>
            <a:endParaRPr lang="en-US" altLang="zh-CN" b="1" dirty="0"/>
          </a:p>
          <a:p>
            <a:r>
              <a:rPr lang="en-US" altLang="zh-CN" b="1" dirty="0" smtClean="0"/>
              <a:t>cellular </a:t>
            </a:r>
            <a:r>
              <a:rPr lang="en-US" altLang="zh-CN" b="1" dirty="0"/>
              <a:t>component</a:t>
            </a:r>
            <a:r>
              <a:rPr lang="en-US" altLang="zh-CN" dirty="0"/>
              <a:t>, the parts of a cell or its extracellular environment; </a:t>
            </a:r>
            <a:endParaRPr lang="en-US" altLang="zh-CN" dirty="0" smtClean="0"/>
          </a:p>
          <a:p>
            <a:endParaRPr lang="en-US" altLang="zh-CN" b="1" dirty="0"/>
          </a:p>
          <a:p>
            <a:r>
              <a:rPr lang="en-US" altLang="zh-CN" b="1" dirty="0" smtClean="0"/>
              <a:t>molecular </a:t>
            </a:r>
            <a:r>
              <a:rPr lang="en-US" altLang="zh-CN" b="1" dirty="0"/>
              <a:t>function</a:t>
            </a:r>
            <a:r>
              <a:rPr lang="en-US" altLang="zh-CN" dirty="0"/>
              <a:t>, the elemental activities of a gene product at the molecular level, such as binding or catalysis;  </a:t>
            </a:r>
            <a:endParaRPr lang="en-US" altLang="zh-CN" dirty="0" smtClean="0"/>
          </a:p>
          <a:p>
            <a:endParaRPr lang="en-US" altLang="zh-CN" b="1" dirty="0"/>
          </a:p>
          <a:p>
            <a:r>
              <a:rPr lang="en-US" altLang="zh-CN" b="1" dirty="0" smtClean="0"/>
              <a:t>biological </a:t>
            </a:r>
            <a:r>
              <a:rPr lang="en-US" altLang="zh-CN" b="1" dirty="0"/>
              <a:t>process</a:t>
            </a:r>
            <a:r>
              <a:rPr lang="en-US" altLang="zh-CN" dirty="0"/>
              <a:t>, operations or sets of molecular events with a defined beginning and end, pertinent to the functioning of integrated living units: cells, tissues, organs, and organisms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4790" y="260648"/>
            <a:ext cx="3263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The scope of GO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6177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395536" y="332656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structure of GO can be described in terms of a graph, where each GO term is a node, and the relationships between the terms are edges between the nodes. GO is loosely hierarchical, with 'child' terms being more specialized than their 'parent' terms, but unlike a strict hierarchy, a term may have more than one parent term </a:t>
            </a:r>
            <a:endParaRPr lang="en-US" dirty="0"/>
          </a:p>
        </p:txBody>
      </p:sp>
      <p:pic>
        <p:nvPicPr>
          <p:cNvPr id="7172" name="Picture 4" descr="diag-ontology-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658225" cy="42195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99592" y="6211669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http://geneontology.org/page/ontology-structure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745704"/>
            <a:ext cx="90011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615601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http://www.ebi.ac.uk/training/online/course/go-quick-tour/what-can-i-do-go</a:t>
            </a:r>
            <a:endParaRPr lang="zh-CN" alt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536" y="44624"/>
            <a:ext cx="8352928" cy="209288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id: GO:0000016 </a:t>
            </a:r>
            <a:endParaRPr kumimoji="0" lang="en-US" altLang="zh-CN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宋体" pitchFamily="2" charset="-122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name: lactase activity namespace: molecular_function </a:t>
            </a:r>
            <a:endParaRPr kumimoji="0" lang="en-US" altLang="zh-CN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宋体" pitchFamily="2" charset="-122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def: "Catalysis of the reaction: lactose + H2O = D-glucose + D-galactose." [EC:3.2.1.108] </a:t>
            </a:r>
            <a:endParaRPr kumimoji="0" lang="en-US" altLang="zh-CN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宋体" pitchFamily="2" charset="-122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synonym: "lactase-phlorizin hydrolase activity" BROAD [EC:3.2.1.108] </a:t>
            </a:r>
            <a:endParaRPr kumimoji="0" lang="en-US" altLang="zh-CN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宋体" pitchFamily="2" charset="-122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synonym: "lactose galactohydrolase activity" EXACT [EC:3.2.1.108] </a:t>
            </a:r>
            <a:endParaRPr kumimoji="0" lang="en-US" altLang="zh-CN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宋体" pitchFamily="2" charset="-122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xref: EC:3.2.1.108 </a:t>
            </a:r>
            <a:endParaRPr kumimoji="0" lang="en-US" altLang="zh-CN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宋体" pitchFamily="2" charset="-122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xref: MetaCyc:LACTASE-RXN </a:t>
            </a:r>
            <a:endParaRPr kumimoji="0" lang="en-US" altLang="zh-CN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宋体" pitchFamily="2" charset="-122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xref: Reactome:20536 </a:t>
            </a:r>
            <a:endParaRPr kumimoji="0" lang="en-US" altLang="zh-CN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宋体" pitchFamily="2" charset="-122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is_a: GO:0004553 ! hydrolase activity, hydrolyzing O-glycosyl compounds</a:t>
            </a:r>
            <a:r>
              <a: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449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29</a:t>
            </a:fld>
            <a:endParaRPr lang="zh-CN" altLang="en-US"/>
          </a:p>
        </p:txBody>
      </p:sp>
      <p:pic>
        <p:nvPicPr>
          <p:cNvPr id="64514" name="Picture 2" descr="http://www.molvis.org/molvis/v15/a185/images/mv-v15-1730-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56184"/>
            <a:ext cx="8008550" cy="50851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579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Enrichment analysis: use statistical test e.g. Fisher exact test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520" y="54868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Example: in </a:t>
            </a:r>
            <a:r>
              <a:rPr lang="en-US" dirty="0" smtClean="0"/>
              <a:t>human genome background </a:t>
            </a:r>
            <a:r>
              <a:rPr lang="en-US" dirty="0" smtClean="0"/>
              <a:t>(20,000 </a:t>
            </a:r>
            <a:r>
              <a:rPr lang="en-US" dirty="0" smtClean="0"/>
              <a:t>gene total), 40 genes are involved in p53 signaling pathway. A given gene list has found that 3 out of 300 belong to p53 signaling pathway. Then  we ask the question if 3/300 is more than random chance comparing to the human background of </a:t>
            </a:r>
            <a:r>
              <a:rPr lang="en-US" dirty="0" smtClean="0"/>
              <a:t>40/20000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11669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http://david.abcc.ncifcrf.gov/helps/functional_annotation.html#E4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international nucleotide sequence databases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9604" r="-9604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37D9-E6CE-3C49-84C7-D19741C736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61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30</a:t>
            </a:fld>
            <a:endParaRPr lang="zh-CN" altLang="en-US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6675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6365"/>
            <a:ext cx="5764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/>
              <a:t>UniProt</a:t>
            </a:r>
            <a:r>
              <a:rPr lang="en-US" altLang="zh-CN" sz="3600" dirty="0" smtClean="0"/>
              <a:t>-GO annotation (GOA)</a:t>
            </a:r>
            <a:endParaRPr lang="zh-CN" alt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9122" y="6300028"/>
            <a:ext cx="8473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http://www.ebi.ac.uk/training/online/course/uniprot-goa-quick-tour/what-uniprot-goa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379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592932" y="263691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 </a:t>
            </a:r>
            <a:r>
              <a:rPr lang="en-US" altLang="zh-CN" i="1" dirty="0"/>
              <a:t>reference</a:t>
            </a:r>
            <a:r>
              <a:rPr lang="en-US" altLang="zh-CN" dirty="0"/>
              <a:t> used to make the annotation (e.g. a journal article)</a:t>
            </a:r>
          </a:p>
          <a:p>
            <a:r>
              <a:rPr lang="en-US" altLang="zh-CN" dirty="0"/>
              <a:t>An </a:t>
            </a:r>
            <a:r>
              <a:rPr lang="en-US" altLang="zh-CN" i="1" dirty="0"/>
              <a:t>evidence code</a:t>
            </a:r>
            <a:r>
              <a:rPr lang="en-US" altLang="zh-CN" dirty="0"/>
              <a:t> denoting the type of evidence upon which the annotation is based</a:t>
            </a:r>
          </a:p>
          <a:p>
            <a:r>
              <a:rPr lang="en-US" altLang="zh-CN" dirty="0"/>
              <a:t>The date and the creator of the </a:t>
            </a:r>
            <a:r>
              <a:rPr lang="en-US" altLang="zh-CN" dirty="0" smtClean="0"/>
              <a:t>annotation</a:t>
            </a:r>
            <a:endParaRPr lang="en-US" altLang="zh-CN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3933056"/>
            <a:ext cx="8280920" cy="954107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Gene product: Actin, alpha cardiac muscle 1, 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663366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  <a:hlinkClick r:id="rId2"/>
              </a:rPr>
              <a:t>UniProtKB:P68032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 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宋体" pitchFamily="2" charset="-122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GO term: 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663366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  <a:hlinkClick r:id="rId3"/>
              </a:rPr>
              <a:t>heart contraction ; GO:0060047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 (biological process) 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宋体" pitchFamily="2" charset="-122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Evidence code: Inferred from Mutant Phenotype (IMP) Reference: 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663366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  <a:hlinkClick r:id="rId4"/>
              </a:rPr>
              <a:t>PMID 17611253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 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宋体" pitchFamily="2" charset="-122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Assigned by: UniProtKB, June 6, 2008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974" y="948750"/>
            <a:ext cx="3998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/>
              <a:t>UniProt</a:t>
            </a:r>
            <a:r>
              <a:rPr lang="en-US" altLang="zh-CN" sz="3600" dirty="0" smtClean="0"/>
              <a:t>-GOA format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6147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If you have a new genome/</a:t>
            </a:r>
            <a:r>
              <a:rPr lang="en-US" altLang="zh-CN" sz="2000" dirty="0" err="1" smtClean="0"/>
              <a:t>transcriptome</a:t>
            </a:r>
            <a:r>
              <a:rPr lang="en-US" altLang="zh-CN" sz="2000" dirty="0" smtClean="0"/>
              <a:t> sequenced, how do you</a:t>
            </a:r>
          </a:p>
          <a:p>
            <a:r>
              <a:rPr lang="en-US" altLang="zh-CN" sz="2000" dirty="0" smtClean="0"/>
              <a:t>perform a GO annotation for it?</a:t>
            </a:r>
          </a:p>
          <a:p>
            <a:endParaRPr lang="en-US" altLang="zh-CN" sz="2000" dirty="0"/>
          </a:p>
          <a:p>
            <a:pPr marL="457200" indent="-457200">
              <a:buAutoNum type="arabicPeriod"/>
            </a:pPr>
            <a:r>
              <a:rPr lang="en-US" altLang="zh-CN" sz="2000" dirty="0" smtClean="0"/>
              <a:t>Find a closet model organism which has been annotated by GO</a:t>
            </a:r>
          </a:p>
          <a:p>
            <a:pPr marL="457200" indent="-457200">
              <a:buAutoNum type="arabicPeriod"/>
            </a:pPr>
            <a:r>
              <a:rPr lang="en-US" altLang="zh-CN" sz="2000" dirty="0" smtClean="0"/>
              <a:t>BLAST your data against this closest organism</a:t>
            </a:r>
          </a:p>
          <a:p>
            <a:pPr marL="457200" indent="-457200">
              <a:buAutoNum type="arabicPeriod"/>
            </a:pPr>
            <a:r>
              <a:rPr lang="en-US" altLang="zh-CN" sz="2000" dirty="0" smtClean="0"/>
              <a:t>Transfer the GO annotation of the best match to your query sequences</a:t>
            </a:r>
          </a:p>
          <a:p>
            <a:pPr marL="457200" indent="-457200">
              <a:buAutoNum type="arabicPeriod"/>
            </a:pPr>
            <a:endParaRPr lang="en-US" altLang="zh-CN" sz="2000" dirty="0" smtClean="0"/>
          </a:p>
          <a:p>
            <a:pPr marL="457200" indent="-457200">
              <a:buAutoNum type="arabicPeriod"/>
            </a:pPr>
            <a:endParaRPr lang="en-US" altLang="zh-CN" sz="2000" dirty="0"/>
          </a:p>
          <a:p>
            <a:r>
              <a:rPr lang="en-US" altLang="zh-CN" sz="2000" dirty="0" smtClean="0"/>
              <a:t>For instance, if we want to annotate fern </a:t>
            </a:r>
            <a:r>
              <a:rPr lang="en-US" altLang="zh-CN" sz="2000" dirty="0" err="1" smtClean="0"/>
              <a:t>transcriptome</a:t>
            </a:r>
            <a:r>
              <a:rPr lang="en-US" altLang="zh-CN" sz="2000" dirty="0" smtClean="0"/>
              <a:t> with GO function descriptions ….</a:t>
            </a:r>
          </a:p>
          <a:p>
            <a:endParaRPr lang="en-US" altLang="zh-CN" sz="2000" dirty="0"/>
          </a:p>
          <a:p>
            <a:pPr marL="457200" indent="-457200">
              <a:buAutoNum type="arabicPeriod"/>
            </a:pPr>
            <a:r>
              <a:rPr lang="en-US" altLang="zh-CN" sz="2000" dirty="0" smtClean="0"/>
              <a:t>Find Arabidopsis </a:t>
            </a:r>
            <a:r>
              <a:rPr lang="en-US" altLang="zh-CN" sz="2000" dirty="0" err="1" smtClean="0"/>
              <a:t>UniProt</a:t>
            </a:r>
            <a:r>
              <a:rPr lang="en-US" altLang="zh-CN" sz="2000" dirty="0" smtClean="0"/>
              <a:t> protein dataset</a:t>
            </a:r>
          </a:p>
          <a:p>
            <a:pPr marL="457200" indent="-457200">
              <a:buFontTx/>
              <a:buAutoNum type="arabicPeriod"/>
            </a:pPr>
            <a:r>
              <a:rPr lang="en-US" altLang="zh-CN" sz="2000" dirty="0"/>
              <a:t>Find the Arabidopsis GOA association file</a:t>
            </a:r>
          </a:p>
          <a:p>
            <a:pPr marL="457200" indent="-457200">
              <a:buAutoNum type="arabicPeriod"/>
            </a:pPr>
            <a:r>
              <a:rPr lang="en-US" altLang="zh-CN" sz="2000" dirty="0" err="1" smtClean="0"/>
              <a:t>BLASTx</a:t>
            </a:r>
            <a:r>
              <a:rPr lang="en-US" altLang="zh-CN" sz="2000" dirty="0" smtClean="0"/>
              <a:t> fern reads (or assembled </a:t>
            </a:r>
            <a:r>
              <a:rPr lang="en-US" altLang="zh-CN" sz="2000" dirty="0" err="1" smtClean="0"/>
              <a:t>UniGenes</a:t>
            </a:r>
            <a:r>
              <a:rPr lang="en-US" altLang="zh-CN" sz="2000" dirty="0" smtClean="0"/>
              <a:t>) against the </a:t>
            </a:r>
            <a:r>
              <a:rPr lang="en-US" altLang="zh-CN" sz="2000" dirty="0" err="1" smtClean="0"/>
              <a:t>UniProt</a:t>
            </a:r>
            <a:r>
              <a:rPr lang="en-US" altLang="zh-CN" sz="2000" dirty="0" smtClean="0"/>
              <a:t> set</a:t>
            </a:r>
          </a:p>
          <a:p>
            <a:pPr marL="457200" indent="-457200">
              <a:buAutoNum type="arabicPeriod"/>
            </a:pPr>
            <a:r>
              <a:rPr lang="en-US" altLang="zh-CN" sz="2000" dirty="0" smtClean="0"/>
              <a:t>Analyze BLAST result to link fern reads GO terms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440244"/>
            <a:ext cx="6857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The idea of GO annotation for new sequences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217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Hands on practice 2: </a:t>
            </a:r>
            <a:br>
              <a:rPr lang="en-US" altLang="zh-CN" dirty="0" smtClean="0"/>
            </a:br>
            <a:r>
              <a:rPr lang="en-US" altLang="zh-CN" dirty="0" smtClean="0"/>
              <a:t>GO annotation</a:t>
            </a:r>
            <a:endParaRPr lang="zh-CN" alt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63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34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698235" cy="60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87624" y="188640"/>
            <a:ext cx="254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http://geneontology.org/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35</a:t>
            </a:fld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45" y="980728"/>
            <a:ext cx="820171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404664"/>
            <a:ext cx="8354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http://amigo1.geneontology.org/cgi-bin/amigo/blast.cgi</a:t>
            </a:r>
            <a:endParaRPr lang="zh-CN" alt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067944" y="4797152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Get an example  protein sequence file from http://cys.bios.niu.edu/yyin/teach/PBB/csl-pr.fa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048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36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7713775" cy="329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8202302" cy="276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691680" y="1412776"/>
            <a:ext cx="1944216" cy="244827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easy. Now let’s try to get a list of differentially expressed genes and then find what’s common in this list of genes in terms of functions.</a:t>
            </a:r>
          </a:p>
          <a:p>
            <a:endParaRPr lang="en-US" sz="2400" dirty="0"/>
          </a:p>
          <a:p>
            <a:r>
              <a:rPr lang="en-US" sz="2400" dirty="0" smtClean="0"/>
              <a:t>We’re </a:t>
            </a:r>
            <a:r>
              <a:rPr lang="en-US" sz="2400" dirty="0" err="1" smtClean="0"/>
              <a:t>gonna</a:t>
            </a:r>
            <a:r>
              <a:rPr lang="en-US" sz="2400" dirty="0" smtClean="0"/>
              <a:t> use NCBI GEO website to get the gene list and then feed the gene list to GO enrichment analysis tools</a:t>
            </a:r>
          </a:p>
        </p:txBody>
      </p:sp>
    </p:spTree>
    <p:extLst>
      <p:ext uri="{BB962C8B-B14F-4D97-AF65-F5344CB8AC3E}">
        <p14:creationId xmlns:p14="http://schemas.microsoft.com/office/powerpoint/2010/main" xmlns="" val="1466144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38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066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847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NCBI home page, search GEO </a:t>
            </a:r>
            <a:r>
              <a:rPr lang="en-US" dirty="0" err="1" smtClean="0"/>
              <a:t>DataSets</a:t>
            </a:r>
            <a:r>
              <a:rPr lang="en-US" dirty="0" smtClean="0"/>
              <a:t> with keyword “liver cancer”, and hit search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187624" y="548680"/>
            <a:ext cx="108012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59832" y="620688"/>
            <a:ext cx="1512168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27984" y="620688"/>
            <a:ext cx="2664296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7266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39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119606" cy="5478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755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hits are always GEO </a:t>
            </a:r>
            <a:r>
              <a:rPr lang="en-US" dirty="0" err="1" smtClean="0"/>
              <a:t>DataSets</a:t>
            </a:r>
            <a:r>
              <a:rPr lang="en-US" dirty="0" smtClean="0"/>
              <a:t>, let’s choose the 3</a:t>
            </a:r>
            <a:r>
              <a:rPr lang="en-US" baseline="30000" dirty="0" smtClean="0"/>
              <a:t>rd</a:t>
            </a:r>
            <a:r>
              <a:rPr lang="en-US" dirty="0" smtClean="0"/>
              <a:t> one, hit Analyze </a:t>
            </a:r>
            <a:r>
              <a:rPr lang="en-US" dirty="0" err="1" smtClean="0"/>
              <a:t>DataSet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868151" y="692696"/>
            <a:ext cx="1440153" cy="5616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603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222"/>
            <a:ext cx="3286828" cy="285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The European </a:t>
            </a:r>
            <a:r>
              <a:rPr lang="en-US" altLang="zh-CN" b="1" dirty="0"/>
              <a:t>Bioinformatics Institute</a:t>
            </a:r>
            <a:r>
              <a:rPr lang="en-US" altLang="zh-CN" dirty="0"/>
              <a:t> (EBI) </a:t>
            </a:r>
            <a:endParaRPr lang="zh-CN" altLang="en-US" dirty="0"/>
          </a:p>
        </p:txBody>
      </p:sp>
      <p:pic>
        <p:nvPicPr>
          <p:cNvPr id="1030" name="Picture 6" descr="File:EBI and Sanger Center, Genome campus, Cambridgeshi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1851"/>
            <a:ext cx="76104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23928" y="1302222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Created in 1992 as </a:t>
            </a:r>
            <a:r>
              <a:rPr lang="en-US" altLang="zh-CN" sz="2400" dirty="0"/>
              <a:t>part of </a:t>
            </a:r>
            <a:r>
              <a:rPr lang="en-US" altLang="zh-CN" sz="2400" dirty="0">
                <a:hlinkClick r:id="rId4" tooltip="European Molecular Biology Laboratory"/>
              </a:rPr>
              <a:t>European Molecular Biology Laboratory</a:t>
            </a:r>
            <a:r>
              <a:rPr lang="en-US" altLang="zh-CN" sz="2400" dirty="0"/>
              <a:t> (EMBL</a:t>
            </a:r>
            <a:r>
              <a:rPr lang="en-US" altLang="zh-CN" sz="2400" dirty="0" smtClean="0"/>
              <a:t>)</a:t>
            </a:r>
          </a:p>
          <a:p>
            <a:endParaRPr lang="en-US" altLang="zh-CN" sz="2400" dirty="0"/>
          </a:p>
          <a:p>
            <a:r>
              <a:rPr lang="en-US" altLang="zh-CN" sz="2400" dirty="0"/>
              <a:t>EMBL was created in 1974 and is </a:t>
            </a:r>
            <a:r>
              <a:rPr lang="en-US" altLang="zh-CN" sz="2400" dirty="0" smtClean="0"/>
              <a:t>a</a:t>
            </a:r>
            <a:r>
              <a:rPr lang="en-US" altLang="zh-CN" sz="2400" dirty="0"/>
              <a:t> </a:t>
            </a:r>
            <a:r>
              <a:rPr lang="en-US" altLang="zh-CN" sz="2400" dirty="0">
                <a:hlinkClick r:id="rId5" tooltip="Molecular biology"/>
              </a:rPr>
              <a:t>molecular biology</a:t>
            </a:r>
            <a:r>
              <a:rPr lang="en-US" altLang="zh-CN" sz="2400" dirty="0"/>
              <a:t> research institution supported by 20 European </a:t>
            </a:r>
            <a:r>
              <a:rPr lang="en-US" altLang="zh-CN" sz="2400" dirty="0" smtClean="0"/>
              <a:t>countries and </a:t>
            </a:r>
            <a:r>
              <a:rPr lang="en-US" altLang="zh-CN" sz="2400" dirty="0"/>
              <a:t>Australia </a:t>
            </a:r>
            <a:endParaRPr lang="zh-CN" alt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79712" y="4510861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>
                <a:hlinkClick r:id="rId6" tooltip="Wellcome Trust Genome Campus"/>
              </a:rPr>
              <a:t>Wellcome</a:t>
            </a:r>
            <a:r>
              <a:rPr lang="en-US" altLang="zh-CN" dirty="0">
                <a:hlinkClick r:id="rId6" tooltip="Wellcome Trust Genome Campus"/>
              </a:rPr>
              <a:t> Trust Genome Campus</a:t>
            </a:r>
            <a:r>
              <a:rPr lang="en-US" altLang="zh-CN" dirty="0"/>
              <a:t>, </a:t>
            </a:r>
            <a:r>
              <a:rPr lang="en-US" altLang="zh-CN" dirty="0" err="1" smtClean="0">
                <a:hlinkClick r:id="rId7" tooltip="Hinxton"/>
              </a:rPr>
              <a:t>Hinxton</a:t>
            </a:r>
            <a:r>
              <a:rPr lang="en-US" altLang="zh-CN" dirty="0" err="1" smtClean="0"/>
              <a:t>,</a:t>
            </a:r>
            <a:r>
              <a:rPr lang="en-US" altLang="zh-CN" dirty="0" err="1" smtClean="0">
                <a:hlinkClick r:id="rId8" tooltip="Cambridgeshire"/>
              </a:rPr>
              <a:t>Cambridge</a:t>
            </a:r>
            <a:r>
              <a:rPr lang="en-US" altLang="zh-CN" dirty="0" smtClean="0"/>
              <a:t>, UK</a:t>
            </a:r>
          </a:p>
          <a:p>
            <a:pPr algn="ctr"/>
            <a:r>
              <a:rPr lang="en-US" altLang="zh-CN" dirty="0" smtClean="0"/>
              <a:t>Neighbor of </a:t>
            </a:r>
            <a:r>
              <a:rPr lang="en-US" altLang="zh-CN" dirty="0" err="1">
                <a:hlinkClick r:id="rId9" tooltip="Wellcome Trust Sanger Institute"/>
              </a:rPr>
              <a:t>Wellcome</a:t>
            </a:r>
            <a:r>
              <a:rPr lang="en-US" altLang="zh-CN" dirty="0">
                <a:hlinkClick r:id="rId9" tooltip="Wellcome Trust Sanger Institute"/>
              </a:rPr>
              <a:t> Trust Sanger Institute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47135" y="42794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98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40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81" y="2420888"/>
            <a:ext cx="9144000" cy="3807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16632"/>
            <a:ext cx="36346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“Compare 2 sets of samples”</a:t>
            </a:r>
          </a:p>
          <a:p>
            <a:endParaRPr lang="en-US" dirty="0" smtClean="0"/>
          </a:p>
          <a:p>
            <a:r>
              <a:rPr lang="en-US" dirty="0" smtClean="0"/>
              <a:t>Choose “Value means difference”</a:t>
            </a:r>
          </a:p>
          <a:p>
            <a:r>
              <a:rPr lang="en-US" dirty="0" smtClean="0"/>
              <a:t>Choose “8+ fold”</a:t>
            </a:r>
          </a:p>
          <a:p>
            <a:r>
              <a:rPr lang="en-US" dirty="0" smtClean="0"/>
              <a:t>Choose “higher”</a:t>
            </a:r>
          </a:p>
          <a:p>
            <a:endParaRPr lang="en-US" dirty="0"/>
          </a:p>
          <a:p>
            <a:r>
              <a:rPr lang="en-US" dirty="0" smtClean="0"/>
              <a:t>Then go to Step 2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23528" y="332656"/>
            <a:ext cx="1008112" cy="49685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3848" y="980728"/>
            <a:ext cx="648072" cy="4320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79712" y="1196752"/>
            <a:ext cx="2981755" cy="41711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91680" y="1484784"/>
            <a:ext cx="3816424" cy="38164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75656" y="2060848"/>
            <a:ext cx="2520280" cy="3600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6558" y="2996952"/>
            <a:ext cx="3221997" cy="32849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499992" y="188640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to choose group A: three samples for COP 1 depletion and Huh7 cell line</a:t>
            </a:r>
          </a:p>
          <a:p>
            <a:endParaRPr lang="en-US" dirty="0"/>
          </a:p>
          <a:p>
            <a:r>
              <a:rPr lang="en-US" dirty="0" smtClean="0"/>
              <a:t>Group B: </a:t>
            </a:r>
            <a:r>
              <a:rPr lang="en-US" dirty="0"/>
              <a:t>three samples </a:t>
            </a:r>
            <a:r>
              <a:rPr lang="en-US" dirty="0" smtClean="0"/>
              <a:t>for negative control </a:t>
            </a:r>
            <a:r>
              <a:rPr lang="en-US" dirty="0"/>
              <a:t>and Huh7 cell </a:t>
            </a:r>
            <a:r>
              <a:rPr lang="en-US" dirty="0" smtClean="0"/>
              <a:t>line</a:t>
            </a:r>
          </a:p>
          <a:p>
            <a:endParaRPr lang="en-US" dirty="0"/>
          </a:p>
          <a:p>
            <a:r>
              <a:rPr lang="en-US" dirty="0" smtClean="0"/>
              <a:t>Hit ok, and go to Step 3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283200" y="745067"/>
            <a:ext cx="872976" cy="28999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958667" y="1354667"/>
            <a:ext cx="69717" cy="35144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6560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41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2900"/>
            <a:ext cx="9144000" cy="3627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21733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398 gene profiles are found with 8+ fold higher expression in COP </a:t>
            </a:r>
            <a:r>
              <a:rPr lang="en-US" dirty="0"/>
              <a:t>1 depletion </a:t>
            </a:r>
            <a:r>
              <a:rPr lang="en-US" dirty="0" smtClean="0"/>
              <a:t>than in negative control in Huh7 </a:t>
            </a:r>
            <a:r>
              <a:rPr lang="en-US" dirty="0"/>
              <a:t>cell line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To get the list of genes, choose Gene database and hit Find items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35896" y="1484784"/>
            <a:ext cx="4896544" cy="2376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96136" y="1484784"/>
            <a:ext cx="2088232" cy="31683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15616" y="620688"/>
            <a:ext cx="36004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4657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42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5700"/>
            <a:ext cx="9144000" cy="4524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667" y="237067"/>
            <a:ext cx="839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354 genes correspond to 398 gene profiles</a:t>
            </a:r>
          </a:p>
          <a:p>
            <a:r>
              <a:rPr lang="en-US" dirty="0" smtClean="0"/>
              <a:t>To download the list of Gene IDs, hit Send to, choose UI list as format and hit Create file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67944" y="836712"/>
            <a:ext cx="4248472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08104" y="836712"/>
            <a:ext cx="2016224" cy="2376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596336" y="764704"/>
            <a:ext cx="432048" cy="3312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6011996"/>
            <a:ext cx="843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file named “</a:t>
            </a:r>
            <a:r>
              <a:rPr lang="en-US" dirty="0" err="1" smtClean="0"/>
              <a:t>gene_result.txt</a:t>
            </a:r>
            <a:r>
              <a:rPr lang="en-US" dirty="0" smtClean="0"/>
              <a:t>” will be automatically downloaded to your local computer</a:t>
            </a:r>
          </a:p>
          <a:p>
            <a:r>
              <a:rPr lang="en-US" dirty="0" smtClean="0"/>
              <a:t>Find out where it is downloaded to, open it using notepad++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389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43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420052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548680"/>
            <a:ext cx="298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the file using notepad++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068960"/>
            <a:ext cx="2736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we will use DAVID to perform function enrichment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5681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44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223567" cy="573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18864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 </a:t>
            </a:r>
            <a:r>
              <a:rPr lang="en-US" b="1" dirty="0" smtClean="0"/>
              <a:t>D</a:t>
            </a:r>
            <a:r>
              <a:rPr lang="en-US" dirty="0" smtClean="0"/>
              <a:t>atabase for </a:t>
            </a:r>
            <a:r>
              <a:rPr lang="en-US" b="1" dirty="0" smtClean="0"/>
              <a:t>A</a:t>
            </a:r>
            <a:r>
              <a:rPr lang="en-US" dirty="0" smtClean="0"/>
              <a:t>nnotation, </a:t>
            </a:r>
            <a:r>
              <a:rPr lang="en-US" b="1" dirty="0" smtClean="0"/>
              <a:t>V</a:t>
            </a:r>
            <a:r>
              <a:rPr lang="en-US" dirty="0" smtClean="0"/>
              <a:t>isualization and</a:t>
            </a:r>
            <a:r>
              <a:rPr lang="en-US" b="1" dirty="0" smtClean="0"/>
              <a:t> </a:t>
            </a:r>
            <a:r>
              <a:rPr lang="en-US" b="1" dirty="0" err="1" smtClean="0"/>
              <a:t>I</a:t>
            </a:r>
            <a:r>
              <a:rPr lang="en-US" dirty="0" err="1" smtClean="0"/>
              <a:t>ntegrated</a:t>
            </a:r>
            <a:r>
              <a:rPr lang="en-US" b="1" dirty="0" err="1" smtClean="0"/>
              <a:t>D</a:t>
            </a:r>
            <a:r>
              <a:rPr lang="en-US" dirty="0" err="1" smtClean="0"/>
              <a:t>iscovery</a:t>
            </a:r>
            <a:r>
              <a:rPr lang="en-US" dirty="0" smtClean="0"/>
              <a:t> (</a:t>
            </a:r>
            <a:r>
              <a:rPr lang="en-US" b="1" dirty="0" smtClean="0"/>
              <a:t>DAVID 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59832" y="4149080"/>
            <a:ext cx="259228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Straight Arrow Connector 5"/>
          <p:cNvCxnSpPr>
            <a:stCxn id="10" idx="0"/>
          </p:cNvCxnSpPr>
          <p:nvPr/>
        </p:nvCxnSpPr>
        <p:spPr>
          <a:xfrm flipV="1">
            <a:off x="485800" y="1844824"/>
            <a:ext cx="1277888" cy="34563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301208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 start analysis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45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67760" cy="618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0" y="4149080"/>
            <a:ext cx="269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Upload the list of Gene IDs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5085184"/>
            <a:ext cx="246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ENTREZ_GENE_ID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949280"/>
            <a:ext cx="178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Gene list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 flipV="1">
            <a:off x="1403648" y="4149080"/>
            <a:ext cx="3168352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2483768" y="5013176"/>
            <a:ext cx="2592288" cy="2566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 flipV="1">
            <a:off x="1547664" y="5661248"/>
            <a:ext cx="4176464" cy="4726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46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04448" cy="443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331640" y="5373216"/>
            <a:ext cx="1872208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59832" y="6237312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the submitted gene list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644008" y="4005064"/>
            <a:ext cx="1872208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52120" y="5013176"/>
            <a:ext cx="324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allows you to view functional annotation from various resources including GO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47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724342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791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classifies the input genes into groups according to their functional relatedness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48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090613"/>
            <a:ext cx="8610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671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have clicked on Functional Annotation tool, you are at this page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076056" y="2996952"/>
            <a:ext cx="100811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8064" y="328498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these can be changed by users (to show not to show and show what)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788024" y="4941168"/>
            <a:ext cx="100811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92081" y="5301208"/>
            <a:ext cx="385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will open a new window to show the clusters of functional annotations (terms)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49</a:t>
            </a:fld>
            <a:endParaRPr lang="zh-CN" alt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596336" cy="599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47815" y="1052736"/>
            <a:ext cx="549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are clusters of functional terms, not genes</a:t>
            </a:r>
          </a:p>
          <a:p>
            <a:r>
              <a:rPr lang="en-US" dirty="0" smtClean="0"/>
              <a:t>(remember redundancy created by different databases?)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19672" y="1412776"/>
            <a:ext cx="2736304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07" y="648072"/>
            <a:ext cx="8906489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2843808" y="148570"/>
            <a:ext cx="2531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http://</a:t>
            </a:r>
            <a:r>
              <a:rPr lang="en-US" sz="2000" dirty="0" err="1">
                <a:solidFill>
                  <a:srgbClr val="FF0000"/>
                </a:solidFill>
              </a:rPr>
              <a:t>www.ebi.ac.uk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1454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Next lecture:</a:t>
            </a:r>
            <a:r>
              <a:rPr lang="en-US" altLang="zh-CN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EBI web resources 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II (ENSEMBL and 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InterPro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431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Research groups in EBI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0" y="1013897"/>
            <a:ext cx="9144000" cy="58181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96336" y="1412776"/>
            <a:ext cx="95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InterPro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8384" y="3861048"/>
            <a:ext cx="90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UniProt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69012" y="2348880"/>
            <a:ext cx="98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miRBase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8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 databases in EBI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563888" y="2060848"/>
            <a:ext cx="5400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u="sng" dirty="0">
                <a:hlinkClick r:id="rId2"/>
              </a:rPr>
              <a:t>EMBL-Bank</a:t>
            </a:r>
            <a:r>
              <a:rPr lang="en-US" altLang="zh-CN" dirty="0"/>
              <a:t> (DNA and RNA sequences</a:t>
            </a:r>
            <a:r>
              <a:rPr lang="en-US" altLang="zh-CN" dirty="0" smtClean="0"/>
              <a:t>)</a:t>
            </a:r>
          </a:p>
          <a:p>
            <a:r>
              <a:rPr lang="en-US" altLang="zh-CN" u="sng" dirty="0" err="1" smtClean="0">
                <a:hlinkClick r:id="rId3"/>
              </a:rPr>
              <a:t>Ensembl</a:t>
            </a:r>
            <a:r>
              <a:rPr lang="en-US" altLang="zh-CN" dirty="0"/>
              <a:t> (genomes</a:t>
            </a:r>
            <a:r>
              <a:rPr lang="en-US" altLang="zh-CN" dirty="0" smtClean="0"/>
              <a:t>)</a:t>
            </a:r>
          </a:p>
          <a:p>
            <a:r>
              <a:rPr lang="en-US" altLang="zh-CN" u="sng" dirty="0" err="1" smtClean="0">
                <a:hlinkClick r:id="rId4"/>
              </a:rPr>
              <a:t>ArrayExpress</a:t>
            </a:r>
            <a:r>
              <a:rPr lang="en-US" altLang="zh-CN" dirty="0" smtClean="0"/>
              <a:t>(microarray-based </a:t>
            </a:r>
            <a:r>
              <a:rPr lang="en-US" altLang="zh-CN" dirty="0"/>
              <a:t>gene-expression data</a:t>
            </a:r>
            <a:r>
              <a:rPr lang="en-US" altLang="zh-CN" dirty="0" smtClean="0"/>
              <a:t>)</a:t>
            </a:r>
          </a:p>
          <a:p>
            <a:r>
              <a:rPr lang="en-US" altLang="zh-CN" u="sng" dirty="0" err="1" smtClean="0">
                <a:hlinkClick r:id="rId5"/>
              </a:rPr>
              <a:t>UniProt</a:t>
            </a:r>
            <a:r>
              <a:rPr lang="en-US" altLang="zh-CN" dirty="0"/>
              <a:t> (protein sequences</a:t>
            </a:r>
            <a:r>
              <a:rPr lang="en-US" altLang="zh-CN" dirty="0" smtClean="0"/>
              <a:t>)</a:t>
            </a:r>
          </a:p>
          <a:p>
            <a:r>
              <a:rPr lang="en-US" altLang="zh-CN" u="sng" dirty="0" err="1" smtClean="0">
                <a:hlinkClick r:id="rId6"/>
              </a:rPr>
              <a:t>InterPro</a:t>
            </a:r>
            <a:r>
              <a:rPr lang="en-US" altLang="zh-CN" dirty="0" smtClean="0"/>
              <a:t>(protein </a:t>
            </a:r>
            <a:r>
              <a:rPr lang="en-US" altLang="zh-CN" dirty="0"/>
              <a:t>families, domains and motifs) </a:t>
            </a:r>
            <a:endParaRPr lang="en-US" altLang="zh-CN" dirty="0" smtClean="0"/>
          </a:p>
          <a:p>
            <a:r>
              <a:rPr lang="en-US" altLang="zh-CN" u="sng" dirty="0" smtClean="0">
                <a:hlinkClick r:id="rId7"/>
              </a:rPr>
              <a:t>PDBe</a:t>
            </a:r>
            <a:r>
              <a:rPr lang="en-US" altLang="zh-CN" dirty="0"/>
              <a:t> (macromolecular structures</a:t>
            </a:r>
            <a:r>
              <a:rPr lang="en-US" altLang="zh-CN" dirty="0" smtClean="0"/>
              <a:t>)</a:t>
            </a:r>
          </a:p>
          <a:p>
            <a:endParaRPr lang="en-US" altLang="zh-CN" dirty="0"/>
          </a:p>
          <a:p>
            <a:r>
              <a:rPr lang="en-US" altLang="zh-CN" dirty="0" smtClean="0"/>
              <a:t>Others</a:t>
            </a:r>
            <a:r>
              <a:rPr lang="en-US" altLang="zh-CN" dirty="0"/>
              <a:t>, such as </a:t>
            </a:r>
            <a:endParaRPr lang="en-US" altLang="zh-CN" dirty="0" smtClean="0"/>
          </a:p>
          <a:p>
            <a:r>
              <a:rPr lang="en-US" altLang="zh-CN" u="sng" dirty="0" err="1" smtClean="0">
                <a:hlinkClick r:id="rId8"/>
              </a:rPr>
              <a:t>IntAct</a:t>
            </a:r>
            <a:r>
              <a:rPr lang="en-US" altLang="zh-CN" dirty="0"/>
              <a:t> (protein–protein interactions</a:t>
            </a:r>
            <a:r>
              <a:rPr lang="en-US" altLang="zh-CN" dirty="0" smtClean="0"/>
              <a:t>)</a:t>
            </a:r>
          </a:p>
          <a:p>
            <a:r>
              <a:rPr lang="en-US" altLang="zh-CN" u="sng" dirty="0" err="1" smtClean="0">
                <a:hlinkClick r:id="rId9"/>
              </a:rPr>
              <a:t>Reactome</a:t>
            </a:r>
            <a:r>
              <a:rPr lang="en-US" altLang="zh-CN" dirty="0"/>
              <a:t> (pathways</a:t>
            </a:r>
            <a:r>
              <a:rPr lang="en-US" altLang="zh-CN" dirty="0" smtClean="0"/>
              <a:t>)</a:t>
            </a:r>
          </a:p>
          <a:p>
            <a:r>
              <a:rPr lang="en-US" altLang="zh-CN" u="sng" dirty="0" smtClean="0">
                <a:hlinkClick r:id="rId10"/>
              </a:rPr>
              <a:t>ChEBI</a:t>
            </a:r>
            <a:r>
              <a:rPr lang="en-US" altLang="zh-CN" dirty="0"/>
              <a:t> (small molecules</a:t>
            </a:r>
            <a:r>
              <a:rPr lang="en-US" altLang="zh-CN" dirty="0" smtClean="0"/>
              <a:t>)</a:t>
            </a:r>
          </a:p>
          <a:p>
            <a:r>
              <a:rPr lang="en-US" altLang="zh-CN" u="sng" dirty="0" err="1" smtClean="0">
                <a:hlinkClick r:id="rId11"/>
              </a:rPr>
              <a:t>IntEnz</a:t>
            </a:r>
            <a:r>
              <a:rPr lang="en-US" altLang="zh-CN" u="sng" dirty="0" smtClean="0"/>
              <a:t> (enzyme classification)</a:t>
            </a:r>
            <a:endParaRPr lang="zh-CN" altLang="en-US" dirty="0"/>
          </a:p>
          <a:p>
            <a:r>
              <a:rPr lang="en-US" altLang="zh-CN" u="sng" dirty="0" smtClean="0">
                <a:hlinkClick r:id="rId12"/>
              </a:rPr>
              <a:t>GO</a:t>
            </a:r>
            <a:r>
              <a:rPr lang="en-US" altLang="zh-CN" u="sng" dirty="0" smtClean="0"/>
              <a:t> (gene ontology)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800" y="2071520"/>
            <a:ext cx="193259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GenBank</a:t>
            </a:r>
            <a:endParaRPr lang="en-US" dirty="0" smtClean="0"/>
          </a:p>
          <a:p>
            <a:pPr algn="r"/>
            <a:r>
              <a:rPr lang="en-US" dirty="0" smtClean="0"/>
              <a:t>Genome </a:t>
            </a:r>
            <a:r>
              <a:rPr lang="en-US" dirty="0" err="1" smtClean="0"/>
              <a:t>MapView</a:t>
            </a:r>
            <a:endParaRPr lang="en-US" dirty="0" smtClean="0"/>
          </a:p>
          <a:p>
            <a:pPr algn="r"/>
            <a:r>
              <a:rPr lang="en-US" dirty="0" smtClean="0"/>
              <a:t>GEO</a:t>
            </a:r>
          </a:p>
          <a:p>
            <a:pPr algn="r"/>
            <a:r>
              <a:rPr lang="en-US" dirty="0" err="1" smtClean="0"/>
              <a:t>GenPept</a:t>
            </a:r>
            <a:r>
              <a:rPr lang="en-US" dirty="0" smtClean="0"/>
              <a:t> (nr)</a:t>
            </a:r>
          </a:p>
          <a:p>
            <a:pPr algn="r"/>
            <a:r>
              <a:rPr lang="en-US" dirty="0" smtClean="0"/>
              <a:t>CDD</a:t>
            </a:r>
          </a:p>
          <a:p>
            <a:pPr algn="r"/>
            <a:r>
              <a:rPr lang="en-US" dirty="0" smtClean="0"/>
              <a:t>MMDB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123728" y="2276872"/>
            <a:ext cx="1440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23728" y="2564904"/>
            <a:ext cx="1440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23728" y="2852936"/>
            <a:ext cx="1440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23728" y="3098280"/>
            <a:ext cx="1440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23728" y="3375640"/>
            <a:ext cx="1440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23728" y="3663672"/>
            <a:ext cx="1440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63589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Swiss </a:t>
            </a:r>
            <a:r>
              <a:rPr lang="en-US" dirty="0"/>
              <a:t>Institute of </a:t>
            </a:r>
            <a:r>
              <a:rPr lang="en-US" dirty="0" smtClean="0"/>
              <a:t>Bioinformatics</a:t>
            </a:r>
          </a:p>
          <a:p>
            <a:r>
              <a:rPr lang="en-US" dirty="0" smtClean="0"/>
              <a:t>Sanger </a:t>
            </a:r>
            <a:r>
              <a:rPr lang="en-US" dirty="0"/>
              <a:t>Institute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22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94568"/>
            <a:ext cx="8890000" cy="6146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2895600" cy="977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11663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www.ebi.ac.uk</a:t>
            </a:r>
            <a:r>
              <a:rPr lang="en-US" dirty="0"/>
              <a:t>/training/online/course/nucleotide-sequence-data-resources-</a:t>
            </a:r>
            <a:r>
              <a:rPr lang="en-US" dirty="0" err="1"/>
              <a:t>ebi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20072" y="6021288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chromatograms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465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8890000" cy="425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18864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Sequence might first enter ENA as </a:t>
            </a:r>
            <a:r>
              <a:rPr lang="en-US" dirty="0">
                <a:solidFill>
                  <a:srgbClr val="FF0000"/>
                </a:solidFill>
              </a:rPr>
              <a:t>SRA</a:t>
            </a:r>
            <a:r>
              <a:rPr lang="en-US" dirty="0"/>
              <a:t> (Sequence Read Archive) </a:t>
            </a:r>
            <a:r>
              <a:rPr lang="en-US" dirty="0">
                <a:solidFill>
                  <a:srgbClr val="FF0000"/>
                </a:solidFill>
              </a:rPr>
              <a:t>fragmented</a:t>
            </a:r>
            <a:r>
              <a:rPr lang="en-US" dirty="0"/>
              <a:t> sequence reads; it might be re-submitted as </a:t>
            </a:r>
            <a:r>
              <a:rPr lang="en-US" dirty="0">
                <a:solidFill>
                  <a:srgbClr val="FF0000"/>
                </a:solidFill>
              </a:rPr>
              <a:t>assembled WGS </a:t>
            </a:r>
            <a:r>
              <a:rPr lang="en-US" dirty="0"/>
              <a:t>(Whole Genome Shotgun) sequence overlap </a:t>
            </a:r>
            <a:r>
              <a:rPr lang="en-US" dirty="0" err="1">
                <a:solidFill>
                  <a:srgbClr val="FF0000"/>
                </a:solidFill>
              </a:rPr>
              <a:t>contigs</a:t>
            </a:r>
            <a:r>
              <a:rPr lang="en-US" dirty="0"/>
              <a:t>; it might be re-submitted again with </a:t>
            </a:r>
            <a:r>
              <a:rPr lang="en-US" dirty="0">
                <a:solidFill>
                  <a:srgbClr val="FF0000"/>
                </a:solidFill>
              </a:rPr>
              <a:t>further assembly </a:t>
            </a:r>
            <a:r>
              <a:rPr lang="en-US" dirty="0"/>
              <a:t>as CON (Constructed) sequence entries, with the older WGS entries being consigned to the Sequence </a:t>
            </a:r>
            <a:r>
              <a:rPr lang="en-US" dirty="0" smtClean="0"/>
              <a:t>Version </a:t>
            </a:r>
            <a:r>
              <a:rPr lang="en-US" dirty="0"/>
              <a:t>Archive</a:t>
            </a:r>
          </a:p>
        </p:txBody>
      </p:sp>
    </p:spTree>
    <p:extLst>
      <p:ext uri="{BB962C8B-B14F-4D97-AF65-F5344CB8AC3E}">
        <p14:creationId xmlns:p14="http://schemas.microsoft.com/office/powerpoint/2010/main" xmlns="" val="40062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1387</Words>
  <Application>Microsoft Office PowerPoint</Application>
  <PresentationFormat>On-screen Show (4:3)</PresentationFormat>
  <Paragraphs>238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EBI web resources I:  databases and tools</vt:lpstr>
      <vt:lpstr>Outline</vt:lpstr>
      <vt:lpstr>Three international nucleotide sequence databases</vt:lpstr>
      <vt:lpstr>The European Bioinformatics Institute (EBI) </vt:lpstr>
      <vt:lpstr>Slide 5</vt:lpstr>
      <vt:lpstr>Research groups in EBI</vt:lpstr>
      <vt:lpstr>Major databases in EBI</vt:lpstr>
      <vt:lpstr>Slide 8</vt:lpstr>
      <vt:lpstr>Slide 9</vt:lpstr>
      <vt:lpstr>Slide 10</vt:lpstr>
      <vt:lpstr>UniProt</vt:lpstr>
      <vt:lpstr>Slide 12</vt:lpstr>
      <vt:lpstr>Slide 13</vt:lpstr>
      <vt:lpstr>Hands on practice 1: UniProt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Hands on practice 2:  GO annotation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Next lecture: EBI web resources II (ENSEMBL and InterPro)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EBI resources I:  GEO and ftp site</dc:title>
  <dc:creator>YanbinYin</dc:creator>
  <cp:lastModifiedBy>Administrator</cp:lastModifiedBy>
  <cp:revision>115</cp:revision>
  <dcterms:created xsi:type="dcterms:W3CDTF">2013-01-29T03:55:50Z</dcterms:created>
  <dcterms:modified xsi:type="dcterms:W3CDTF">2014-09-16T04:49:18Z</dcterms:modified>
</cp:coreProperties>
</file>