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79" r:id="rId2"/>
    <p:sldId id="285" r:id="rId3"/>
    <p:sldId id="282" r:id="rId4"/>
    <p:sldId id="296" r:id="rId5"/>
    <p:sldId id="294" r:id="rId6"/>
    <p:sldId id="295" r:id="rId7"/>
    <p:sldId id="286" r:id="rId8"/>
    <p:sldId id="287" r:id="rId9"/>
    <p:sldId id="288" r:id="rId10"/>
    <p:sldId id="289" r:id="rId11"/>
    <p:sldId id="291" r:id="rId12"/>
    <p:sldId id="290" r:id="rId13"/>
    <p:sldId id="292" r:id="rId14"/>
    <p:sldId id="283" r:id="rId15"/>
    <p:sldId id="268" r:id="rId16"/>
    <p:sldId id="269" r:id="rId17"/>
    <p:sldId id="293" r:id="rId18"/>
    <p:sldId id="272" r:id="rId19"/>
    <p:sldId id="284" r:id="rId2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320" y="-2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FD7BC-6379-8049-8693-536BF328D909}" type="datetimeFigureOut">
              <a:rPr lang="en-US" smtClean="0"/>
              <a:pPr/>
              <a:t>11/4/14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1B2276-93D7-7540-A172-7F547BA6F8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093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0B2C71-1412-E949-AF7A-BD18CB1417FB}" type="datetimeFigureOut">
              <a:rPr lang="en-US" smtClean="0"/>
              <a:pPr/>
              <a:t>11/4/14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C7F235-41C4-6A4D-A7E7-7A7706B717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1028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2BE59-9BBA-634E-9F81-2ED2D241E83B}" type="datetime1">
              <a:rPr lang="en-US" altLang="zh-CN" smtClean="0"/>
              <a:pPr/>
              <a:t>11/4/14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456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11D5-0656-7B46-997B-CCB684F1A6A9}" type="datetime1">
              <a:rPr lang="en-US" altLang="zh-CN" smtClean="0"/>
              <a:pPr/>
              <a:t>11/4/14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4409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AE8D-D664-614D-8E11-CBDC44CCB78E}" type="datetime1">
              <a:rPr lang="en-US" altLang="zh-CN" smtClean="0"/>
              <a:pPr/>
              <a:t>11/4/14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347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1B8E7-CF5A-C248-803F-83F55A160074}" type="datetime1">
              <a:rPr lang="en-US" altLang="zh-CN" smtClean="0"/>
              <a:pPr/>
              <a:t>11/4/14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0488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2A81-C1D6-DF4F-AC81-5961E78CC0CE}" type="datetime1">
              <a:rPr lang="en-US" altLang="zh-CN" smtClean="0"/>
              <a:pPr/>
              <a:t>11/4/14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9923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54AF-F05F-DE49-A055-E139EB9C510A}" type="datetime1">
              <a:rPr lang="en-US" altLang="zh-CN" smtClean="0"/>
              <a:pPr/>
              <a:t>11/4/14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4828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4C20-8E23-7244-8C39-79625555EB72}" type="datetime1">
              <a:rPr lang="en-US" altLang="zh-CN" smtClean="0"/>
              <a:pPr/>
              <a:t>11/4/14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221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CE6A-5079-5547-A5BB-BD4C0EB128FE}" type="datetime1">
              <a:rPr lang="en-US" altLang="zh-CN" smtClean="0"/>
              <a:pPr/>
              <a:t>11/4/14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6191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71CD1-A15E-474D-8335-005F9B5AC4AF}" type="datetime1">
              <a:rPr lang="en-US" altLang="zh-CN" smtClean="0"/>
              <a:pPr/>
              <a:t>11/4/14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2313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02411-3416-EB42-A4AA-77444231EB85}" type="datetime1">
              <a:rPr lang="en-US" altLang="zh-CN" smtClean="0"/>
              <a:pPr/>
              <a:t>11/4/14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789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05BE5-C2BB-CF45-9351-DA50A4D60B66}" type="datetime1">
              <a:rPr lang="en-US" altLang="zh-CN" smtClean="0"/>
              <a:pPr/>
              <a:t>11/4/14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829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7A6E6-5BD3-534E-A75F-A2B081DBEDC2}" type="datetime1">
              <a:rPr lang="en-US" altLang="zh-CN" smtClean="0"/>
              <a:pPr/>
              <a:t>11/4/14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96234-35BB-4EDD-B7D8-F2BEFB9C27C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8880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genome.ucsc.edu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rous.mit.edu/index.php/Unix_commands_applied_to_bioinformatics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cazy.org/e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1784" y="2130425"/>
            <a:ext cx="8134672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Linux command line basics III: piping commands for text processing</a:t>
            </a:r>
            <a:endParaRPr lang="en-US" b="1" dirty="0">
              <a:solidFill>
                <a:schemeClr val="bg1">
                  <a:lumMod val="8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Yanbin Yin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Fall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F2C83C-795D-4E93-85C7-929673819A79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281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pPr/>
              <a:t>10</a:t>
            </a:fld>
            <a:endParaRPr lang="zh-CN" altLang="en-US"/>
          </a:p>
        </p:txBody>
      </p:sp>
      <p:sp>
        <p:nvSpPr>
          <p:cNvPr id="3" name="Rectangle 2"/>
          <p:cNvSpPr/>
          <p:nvPr/>
        </p:nvSpPr>
        <p:spPr>
          <a:xfrm>
            <a:off x="395536" y="548680"/>
            <a:ext cx="8208912" cy="2739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"/>
                <a:cs typeface="Times"/>
              </a:rPr>
              <a:t>Use </a:t>
            </a:r>
            <a:r>
              <a:rPr lang="en-US" dirty="0" err="1" smtClean="0">
                <a:solidFill>
                  <a:srgbClr val="FF0000"/>
                </a:solidFill>
                <a:latin typeface="Times"/>
                <a:cs typeface="Times"/>
              </a:rPr>
              <a:t>awk</a:t>
            </a:r>
            <a:r>
              <a:rPr lang="en-US" dirty="0" smtClean="0">
                <a:solidFill>
                  <a:srgbClr val="FF0000"/>
                </a:solidFill>
                <a:latin typeface="Times"/>
                <a:cs typeface="Times"/>
              </a:rPr>
              <a:t> to match 2nd </a:t>
            </a:r>
            <a:r>
              <a:rPr lang="en-US" dirty="0" err="1" smtClean="0">
                <a:solidFill>
                  <a:srgbClr val="FF0000"/>
                </a:solidFill>
                <a:latin typeface="Times"/>
                <a:cs typeface="Times"/>
              </a:rPr>
              <a:t>col</a:t>
            </a:r>
            <a:r>
              <a:rPr lang="en-US" dirty="0" smtClean="0">
                <a:solidFill>
                  <a:srgbClr val="FF0000"/>
                </a:solidFill>
                <a:latin typeface="Times"/>
                <a:cs typeface="Times"/>
              </a:rPr>
              <a:t> to be GT2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less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arabi.list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|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awk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-F"\t"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$2==</a:t>
            </a:r>
            <a:r>
              <a:rPr lang="en-US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GT2</a:t>
            </a:r>
            <a:r>
              <a:rPr lang="en-US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| less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less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arabi.list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|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awk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-F"\t" '$2=="GT2"' | cut –f1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Times"/>
                <a:cs typeface="Times"/>
              </a:rPr>
              <a:t>Use </a:t>
            </a:r>
            <a:r>
              <a:rPr lang="en-US" dirty="0" err="1" smtClean="0">
                <a:solidFill>
                  <a:srgbClr val="FF0000"/>
                </a:solidFill>
                <a:latin typeface="Times"/>
                <a:cs typeface="Times"/>
              </a:rPr>
              <a:t>perl</a:t>
            </a:r>
            <a:r>
              <a:rPr lang="en-US" dirty="0" smtClean="0">
                <a:solidFill>
                  <a:srgbClr val="FF0000"/>
                </a:solidFill>
                <a:latin typeface="Times"/>
                <a:cs typeface="Times"/>
              </a:rPr>
              <a:t> one-liner to retrieve AGI number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less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arabi.list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|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awk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-F"\t" '$2=="GT2"' | cut -f1 | </a:t>
            </a:r>
            <a:r>
              <a:rPr lang="en-US" sz="1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perl</a:t>
            </a:r>
            <a:r>
              <a:rPr lang="en-US" sz="1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-n -e </a:t>
            </a:r>
            <a:r>
              <a:rPr lang="en-US" sz="1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1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/(A[</a:t>
            </a:r>
            <a:r>
              <a:rPr lang="en-US" sz="1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t,T</a:t>
            </a:r>
            <a:r>
              <a:rPr lang="en-US" sz="1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]\w+)/ and print $1,</a:t>
            </a:r>
            <a:r>
              <a:rPr lang="en-US" sz="1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\n</a:t>
            </a:r>
            <a:r>
              <a:rPr lang="en-US" sz="1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1484784"/>
            <a:ext cx="5003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awk</a:t>
            </a:r>
            <a:r>
              <a:rPr lang="en-US" dirty="0" smtClean="0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: pattern scanning and text processing language</a:t>
            </a:r>
            <a:endParaRPr lang="en-US" dirty="0">
              <a:solidFill>
                <a:srgbClr val="FF0000"/>
              </a:solidFill>
              <a:latin typeface="Times" pitchFamily="18" charset="0"/>
              <a:cs typeface="Times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4509120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Many useful one-liners:</a:t>
            </a:r>
          </a:p>
          <a:p>
            <a:r>
              <a:rPr lang="en-US" dirty="0" smtClean="0"/>
              <a:t>http://genomics-array.blogspot.com/2010/11/some-unixperl-oneliners-for.html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79274" y="3244334"/>
            <a:ext cx="19854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/(A[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t,T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]\w+)/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3851920" y="3573016"/>
            <a:ext cx="136815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67944" y="3645024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regex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68144" y="3284984"/>
            <a:ext cx="2586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$1 is what’s matched in ()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52846" y="3868615"/>
            <a:ext cx="1304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\n: new line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899592" y="1772816"/>
            <a:ext cx="2880320" cy="307777"/>
          </a:xfrm>
          <a:prstGeom prst="rect">
            <a:avLst/>
          </a:prstGeom>
          <a:solidFill>
            <a:srgbClr val="F9F9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"/>
                <a:ea typeface="宋体" pitchFamily="2" charset="-122"/>
                <a:cs typeface="Times"/>
              </a:rPr>
              <a:t>awk 'condition {action}'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5190" y="200825"/>
            <a:ext cx="8712968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a </a:t>
            </a:r>
            <a:r>
              <a:rPr lang="en-US" sz="2800" dirty="0"/>
              <a:t>list of commonly used wildcards and patterns:</a:t>
            </a:r>
          </a:p>
          <a:p>
            <a:endParaRPr lang="en-US" sz="2000" dirty="0"/>
          </a:p>
          <a:p>
            <a:r>
              <a:rPr lang="en-US" sz="2000" dirty="0" smtClean="0">
                <a:solidFill>
                  <a:srgbClr val="FF0000"/>
                </a:solidFill>
              </a:rPr>
              <a:t>*</a:t>
            </a:r>
            <a:r>
              <a:rPr lang="en-US" sz="2000" dirty="0" smtClean="0"/>
              <a:t>   any </a:t>
            </a:r>
            <a:r>
              <a:rPr lang="en-US" sz="2000" dirty="0"/>
              <a:t>numbers of letters, numbers and characters except for spaces and special </a:t>
            </a:r>
          </a:p>
          <a:p>
            <a:r>
              <a:rPr lang="en-US" sz="2000" dirty="0" smtClean="0"/>
              <a:t>     characters</a:t>
            </a:r>
            <a:r>
              <a:rPr lang="en-US" sz="2000" dirty="0"/>
              <a:t>, e.g. ()[]+\/$@#%;,</a:t>
            </a:r>
            <a:r>
              <a:rPr lang="en-US" sz="2000" dirty="0" smtClean="0"/>
              <a:t>?</a:t>
            </a:r>
          </a:p>
          <a:p>
            <a:endParaRPr lang="en-US" sz="2000" dirty="0"/>
          </a:p>
          <a:p>
            <a:r>
              <a:rPr lang="en-US" sz="2000" dirty="0" smtClean="0">
                <a:solidFill>
                  <a:srgbClr val="FF0000"/>
                </a:solidFill>
              </a:rPr>
              <a:t>.</a:t>
            </a:r>
            <a:r>
              <a:rPr lang="en-US" sz="2000" dirty="0" smtClean="0"/>
              <a:t>    any </a:t>
            </a:r>
            <a:r>
              <a:rPr lang="en-US" sz="2000" dirty="0"/>
              <a:t>single letter, number and character including special characters</a:t>
            </a:r>
          </a:p>
          <a:p>
            <a:r>
              <a:rPr lang="en-US" sz="2000" dirty="0">
                <a:solidFill>
                  <a:srgbClr val="FF0000"/>
                </a:solidFill>
              </a:rPr>
              <a:t>^ </a:t>
            </a:r>
            <a:r>
              <a:rPr lang="en-US" sz="2000" dirty="0" smtClean="0"/>
              <a:t>  start </a:t>
            </a:r>
            <a:r>
              <a:rPr lang="en-US" sz="2000" dirty="0"/>
              <a:t>of a line</a:t>
            </a:r>
          </a:p>
          <a:p>
            <a:r>
              <a:rPr lang="en-US" sz="2000" dirty="0">
                <a:solidFill>
                  <a:srgbClr val="FF0000"/>
                </a:solidFill>
              </a:rPr>
              <a:t>$</a:t>
            </a:r>
            <a:r>
              <a:rPr lang="en-US" sz="2000" dirty="0"/>
              <a:t> </a:t>
            </a:r>
            <a:r>
              <a:rPr lang="en-US" sz="2000" dirty="0" smtClean="0"/>
              <a:t>  end </a:t>
            </a:r>
            <a:r>
              <a:rPr lang="en-US" sz="2000" dirty="0"/>
              <a:t>of a line</a:t>
            </a:r>
          </a:p>
          <a:p>
            <a:r>
              <a:rPr lang="en-US" sz="2000" dirty="0">
                <a:solidFill>
                  <a:srgbClr val="FF0000"/>
                </a:solidFill>
              </a:rPr>
              <a:t>^$ </a:t>
            </a:r>
            <a:r>
              <a:rPr lang="en-US" sz="2000" dirty="0" smtClean="0">
                <a:solidFill>
                  <a:srgbClr val="FF0000"/>
                </a:solidFill>
              </a:rPr>
              <a:t>  </a:t>
            </a:r>
            <a:r>
              <a:rPr lang="en-US" sz="2000" dirty="0" smtClean="0"/>
              <a:t>an </a:t>
            </a:r>
            <a:r>
              <a:rPr lang="en-US" sz="2000" dirty="0"/>
              <a:t>empty line, i.e. </a:t>
            </a:r>
            <a:r>
              <a:rPr lang="en-US" sz="2000" dirty="0" smtClean="0"/>
              <a:t>nothing between </a:t>
            </a:r>
            <a:r>
              <a:rPr lang="en-US" sz="2000" dirty="0"/>
              <a:t>^ and $</a:t>
            </a:r>
          </a:p>
          <a:p>
            <a:r>
              <a:rPr lang="en-US" sz="2000" dirty="0">
                <a:solidFill>
                  <a:srgbClr val="FF0000"/>
                </a:solidFill>
              </a:rPr>
              <a:t>[] </a:t>
            </a:r>
            <a:r>
              <a:rPr lang="en-US" sz="2000" dirty="0" smtClean="0">
                <a:solidFill>
                  <a:srgbClr val="FF0000"/>
                </a:solidFill>
              </a:rPr>
              <a:t>  </a:t>
            </a:r>
            <a:r>
              <a:rPr lang="en-US" sz="2000" dirty="0" smtClean="0"/>
              <a:t>create </a:t>
            </a:r>
            <a:r>
              <a:rPr lang="en-US" sz="2000" dirty="0"/>
              <a:t>your own pattern, e.g. [ATGC] matches one of the four letters only, </a:t>
            </a:r>
            <a:r>
              <a:rPr lang="en-US" sz="2000" dirty="0" smtClean="0"/>
              <a:t>    </a:t>
            </a:r>
            <a:endParaRPr lang="en-US" sz="2000" dirty="0"/>
          </a:p>
          <a:p>
            <a:r>
              <a:rPr lang="en-US" sz="2000" dirty="0" smtClean="0"/>
              <a:t>      [</a:t>
            </a:r>
            <a:r>
              <a:rPr lang="en-US" sz="2000" dirty="0"/>
              <a:t>ATGC]{2} </a:t>
            </a:r>
            <a:r>
              <a:rPr lang="en-US" sz="2000" dirty="0" smtClean="0"/>
              <a:t>matches </a:t>
            </a:r>
            <a:r>
              <a:rPr lang="en-US" sz="2000" dirty="0"/>
              <a:t>two such </a:t>
            </a:r>
            <a:r>
              <a:rPr lang="en-US" sz="2000" dirty="0" smtClean="0"/>
              <a:t>letters; [0-9]: any numbers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FF0000"/>
                </a:solidFill>
              </a:rPr>
              <a:t>\</a:t>
            </a:r>
            <a:r>
              <a:rPr lang="en-US" sz="2000" dirty="0">
                <a:solidFill>
                  <a:srgbClr val="FF0000"/>
                </a:solidFill>
              </a:rPr>
              <a:t>w 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any </a:t>
            </a:r>
            <a:r>
              <a:rPr lang="en-US" sz="2000" dirty="0"/>
              <a:t>letter (a-z and A-Z)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\</a:t>
            </a:r>
            <a:r>
              <a:rPr lang="en-US" sz="2000" dirty="0">
                <a:solidFill>
                  <a:srgbClr val="FF0000"/>
                </a:solidFill>
              </a:rPr>
              <a:t>d </a:t>
            </a:r>
            <a:r>
              <a:rPr lang="en-US" sz="2000" dirty="0" smtClean="0">
                <a:solidFill>
                  <a:srgbClr val="FF0000"/>
                </a:solidFill>
              </a:rPr>
              <a:t>  </a:t>
            </a:r>
            <a:r>
              <a:rPr lang="en-US" sz="2000" dirty="0" smtClean="0"/>
              <a:t>any </a:t>
            </a:r>
            <a:r>
              <a:rPr lang="en-US" sz="2000" dirty="0"/>
              <a:t>number (0-9)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+</a:t>
            </a:r>
            <a:r>
              <a:rPr lang="en-US" sz="2000" dirty="0" smtClean="0"/>
              <a:t>     previous </a:t>
            </a:r>
            <a:r>
              <a:rPr lang="en-US" sz="2000" dirty="0"/>
              <a:t>items at least one times, e.g. \w+ matches words of any sizes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{</a:t>
            </a:r>
            <a:r>
              <a:rPr lang="en-US" sz="2000" dirty="0">
                <a:solidFill>
                  <a:srgbClr val="FF0000"/>
                </a:solidFill>
              </a:rPr>
              <a:t>n} 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previous </a:t>
            </a:r>
            <a:r>
              <a:rPr lang="en-US" sz="2000" dirty="0"/>
              <a:t>items n times, e.g. \w{5} matches words with exactly five letters 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\</a:t>
            </a:r>
            <a:r>
              <a:rPr lang="en-US" sz="2000" dirty="0">
                <a:solidFill>
                  <a:srgbClr val="FF0000"/>
                </a:solidFill>
              </a:rPr>
              <a:t>s </a:t>
            </a:r>
            <a:r>
              <a:rPr lang="en-US" sz="2000" dirty="0" smtClean="0">
                <a:solidFill>
                  <a:srgbClr val="FF0000"/>
                </a:solidFill>
              </a:rPr>
              <a:t>  </a:t>
            </a:r>
            <a:r>
              <a:rPr lang="en-US" sz="2000" dirty="0" smtClean="0"/>
              <a:t>space</a:t>
            </a:r>
            <a:endParaRPr lang="en-US" sz="2000" dirty="0"/>
          </a:p>
          <a:p>
            <a:r>
              <a:rPr lang="en-US" sz="2000" dirty="0" smtClean="0">
                <a:solidFill>
                  <a:srgbClr val="FF0000"/>
                </a:solidFill>
              </a:rPr>
              <a:t>\</a:t>
            </a:r>
            <a:r>
              <a:rPr lang="en-US" sz="2000" dirty="0">
                <a:solidFill>
                  <a:srgbClr val="FF0000"/>
                </a:solidFill>
              </a:rPr>
              <a:t>t </a:t>
            </a:r>
            <a:r>
              <a:rPr lang="en-US" sz="2000" dirty="0" smtClean="0">
                <a:solidFill>
                  <a:srgbClr val="FF0000"/>
                </a:solidFill>
              </a:rPr>
              <a:t>  </a:t>
            </a:r>
            <a:r>
              <a:rPr lang="en-US" sz="2000" dirty="0" smtClean="0"/>
              <a:t>tabular </a:t>
            </a:r>
            <a:r>
              <a:rPr lang="en-US" sz="2000" dirty="0"/>
              <a:t>space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\</a:t>
            </a:r>
            <a:r>
              <a:rPr lang="en-US" sz="2000" dirty="0">
                <a:solidFill>
                  <a:srgbClr val="FF0000"/>
                </a:solidFill>
              </a:rPr>
              <a:t>n 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new line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483768" y="2123564"/>
            <a:ext cx="66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caret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51720" y="6381328"/>
            <a:ext cx="3624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www.bsd.org</a:t>
            </a:r>
            <a:r>
              <a:rPr lang="en-US" dirty="0"/>
              <a:t>/</a:t>
            </a:r>
            <a:r>
              <a:rPr lang="en-US" dirty="0" err="1"/>
              <a:t>regexintro.html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020272" y="5229200"/>
            <a:ext cx="1503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Curly brackets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56D75-A291-4137-9A16-BA256E6FB10F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1302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pPr/>
              <a:t>12</a:t>
            </a:fld>
            <a:endParaRPr lang="zh-CN" altLang="en-US" dirty="0"/>
          </a:p>
        </p:txBody>
      </p:sp>
      <p:sp>
        <p:nvSpPr>
          <p:cNvPr id="3" name="Rectangle 2"/>
          <p:cNvSpPr/>
          <p:nvPr/>
        </p:nvSpPr>
        <p:spPr>
          <a:xfrm>
            <a:off x="323528" y="1916832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"/>
                <a:cs typeface="Times"/>
              </a:rPr>
              <a:t>Only print the 2nd </a:t>
            </a:r>
            <a:r>
              <a:rPr lang="en-US" dirty="0" err="1" smtClean="0">
                <a:solidFill>
                  <a:srgbClr val="FF0000"/>
                </a:solidFill>
                <a:latin typeface="Times"/>
                <a:cs typeface="Times"/>
              </a:rPr>
              <a:t>col</a:t>
            </a:r>
            <a:endParaRPr lang="en-US" dirty="0" smtClean="0">
              <a:solidFill>
                <a:srgbClr val="FF0000"/>
              </a:solidFill>
              <a:latin typeface="Times"/>
              <a:cs typeface="Times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less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arabi.list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| cut –f2 | less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Times"/>
                <a:cs typeface="Times"/>
              </a:rPr>
              <a:t>Sort the 2nd </a:t>
            </a:r>
            <a:r>
              <a:rPr lang="en-US" dirty="0" err="1" smtClean="0">
                <a:solidFill>
                  <a:srgbClr val="FF0000"/>
                </a:solidFill>
                <a:latin typeface="Times"/>
                <a:cs typeface="Times"/>
              </a:rPr>
              <a:t>col</a:t>
            </a:r>
            <a:r>
              <a:rPr lang="en-US" dirty="0" smtClean="0">
                <a:solidFill>
                  <a:srgbClr val="FF0000"/>
                </a:solidFill>
                <a:latin typeface="Times"/>
                <a:cs typeface="Times"/>
              </a:rPr>
              <a:t> in alphabetical order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less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arabi.list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| cut –f2 |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| less</a:t>
            </a:r>
          </a:p>
          <a:p>
            <a:endParaRPr lang="en-US" dirty="0" smtClean="0">
              <a:solidFill>
                <a:srgbClr val="FF0000"/>
              </a:solidFill>
              <a:latin typeface="Times"/>
              <a:cs typeface="Times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Times"/>
                <a:cs typeface="Times"/>
              </a:rPr>
              <a:t>Only show unique lines, get ride of duplicates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less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arabi.list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| cut –f2 | sort |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uniq</a:t>
            </a:r>
            <a:r>
              <a:rPr lang="en-US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| less</a:t>
            </a:r>
          </a:p>
          <a:p>
            <a:endParaRPr lang="en-US" dirty="0" smtClean="0">
              <a:solidFill>
                <a:srgbClr val="FF0000"/>
              </a:solidFill>
              <a:latin typeface="Times"/>
              <a:cs typeface="Times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Times"/>
                <a:cs typeface="Times"/>
              </a:rPr>
              <a:t>Show unique lines and also count the occurrences of duplicates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less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arabi.list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| cut –f2 | sort |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uniq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–c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| less</a:t>
            </a:r>
          </a:p>
          <a:p>
            <a:endParaRPr lang="en-US" dirty="0" smtClean="0">
              <a:solidFill>
                <a:srgbClr val="FF0000"/>
              </a:solidFill>
              <a:latin typeface="Times"/>
              <a:cs typeface="Times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Times"/>
                <a:cs typeface="Times"/>
              </a:rPr>
              <a:t>Sort in reverse numerical order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less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arabi.list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| cut –f2 | sort |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uniq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–c |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sort –nr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| less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59632" y="260648"/>
            <a:ext cx="5020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 3: count how many proteins in each family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8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pPr/>
              <a:t>13</a:t>
            </a:fld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755576" y="1124744"/>
            <a:ext cx="4296706" cy="4801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"/>
                <a:cs typeface="Times"/>
              </a:rPr>
              <a:t>Connect to NCBI ftp site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lftp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ftp.ncbi.nih.gov</a:t>
            </a:r>
            <a:endParaRPr lang="en-US" dirty="0" smtClean="0">
              <a:latin typeface="Courier New"/>
              <a:cs typeface="Courier New"/>
            </a:endParaRPr>
          </a:p>
          <a:p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solidFill>
                  <a:srgbClr val="FF0000"/>
                </a:solidFill>
                <a:latin typeface="Times"/>
                <a:cs typeface="Times"/>
              </a:rPr>
              <a:t>You’re in there:</a:t>
            </a:r>
          </a:p>
          <a:p>
            <a:r>
              <a:rPr lang="en-US" dirty="0">
                <a:latin typeface="Courier New"/>
                <a:cs typeface="Courier New"/>
              </a:rPr>
              <a:t>cd </a:t>
            </a:r>
            <a:r>
              <a:rPr lang="en-US" dirty="0" smtClean="0">
                <a:latin typeface="Courier New"/>
                <a:cs typeface="Courier New"/>
              </a:rPr>
              <a:t>gene</a:t>
            </a:r>
          </a:p>
          <a:p>
            <a:r>
              <a:rPr lang="en-US" dirty="0">
                <a:latin typeface="Courier New"/>
                <a:cs typeface="Courier New"/>
              </a:rPr>
              <a:t>cd </a:t>
            </a:r>
            <a:r>
              <a:rPr lang="en-US" dirty="0" smtClean="0">
                <a:latin typeface="Courier New"/>
                <a:cs typeface="Courier New"/>
              </a:rPr>
              <a:t>DATA</a:t>
            </a:r>
            <a:endParaRPr lang="en-US" dirty="0">
              <a:latin typeface="Courier New"/>
              <a:cs typeface="Courier New"/>
            </a:endParaRPr>
          </a:p>
          <a:p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ls</a:t>
            </a:r>
            <a:endParaRPr lang="en-US" dirty="0" smtClean="0">
              <a:latin typeface="Courier New"/>
              <a:cs typeface="Courier New"/>
            </a:endParaRPr>
          </a:p>
          <a:p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get </a:t>
            </a:r>
            <a:r>
              <a:rPr lang="en-US" dirty="0" smtClean="0">
                <a:latin typeface="Courier New"/>
                <a:cs typeface="Courier New"/>
              </a:rPr>
              <a:t>gene2pubmed.gz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bye</a:t>
            </a:r>
          </a:p>
          <a:p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solidFill>
                  <a:srgbClr val="FF0000"/>
                </a:solidFill>
                <a:latin typeface="Times"/>
                <a:cs typeface="Times"/>
              </a:rPr>
              <a:t>You just returned to </a:t>
            </a:r>
            <a:r>
              <a:rPr lang="en-US" dirty="0" err="1">
                <a:solidFill>
                  <a:srgbClr val="FF0000"/>
                </a:solidFill>
                <a:latin typeface="Times"/>
                <a:cs typeface="Times"/>
              </a:rPr>
              <a:t>Ser</a:t>
            </a:r>
            <a:r>
              <a:rPr lang="en-US" dirty="0">
                <a:solidFill>
                  <a:srgbClr val="FF0000"/>
                </a:solidFill>
                <a:latin typeface="Times"/>
                <a:cs typeface="Times"/>
              </a:rPr>
              <a:t>: </a:t>
            </a:r>
            <a:r>
              <a:rPr lang="en-US" dirty="0" err="1">
                <a:solidFill>
                  <a:srgbClr val="FF0000"/>
                </a:solidFill>
                <a:latin typeface="Times"/>
                <a:cs typeface="Times"/>
              </a:rPr>
              <a:t>uncompress</a:t>
            </a:r>
            <a:r>
              <a:rPr lang="en-US" dirty="0">
                <a:solidFill>
                  <a:srgbClr val="FF0000"/>
                </a:solidFill>
                <a:latin typeface="Times"/>
                <a:cs typeface="Times"/>
              </a:rPr>
              <a:t> the file</a:t>
            </a:r>
          </a:p>
          <a:p>
            <a:r>
              <a:rPr lang="en-US" dirty="0" err="1">
                <a:latin typeface="Courier New"/>
                <a:cs typeface="Courier New"/>
              </a:rPr>
              <a:t>gzip</a:t>
            </a:r>
            <a:r>
              <a:rPr lang="en-US" dirty="0">
                <a:latin typeface="Courier New"/>
                <a:cs typeface="Courier New"/>
              </a:rPr>
              <a:t> -d </a:t>
            </a:r>
            <a:r>
              <a:rPr lang="en-US" dirty="0" smtClean="0">
                <a:latin typeface="Courier New"/>
                <a:cs typeface="Courier New"/>
              </a:rPr>
              <a:t>gene2pubmed.gz</a:t>
            </a:r>
          </a:p>
          <a:p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32" y="260648"/>
            <a:ext cx="5763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 4: find out which is the most studied human gene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754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pPr/>
              <a:t>14</a:t>
            </a:fld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251520" y="692696"/>
            <a:ext cx="78021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 good way to understand a long  command line:</a:t>
            </a:r>
          </a:p>
          <a:p>
            <a:r>
              <a:rPr lang="en-US" altLang="zh-CN" dirty="0" smtClean="0"/>
              <a:t>Run each step and less to see what happened and then add the next step and less</a:t>
            </a:r>
            <a:endParaRPr lang="zh-CN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107504" y="3284984"/>
            <a:ext cx="885698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urier New"/>
                <a:cs typeface="Courier New"/>
              </a:rPr>
              <a:t>less </a:t>
            </a:r>
            <a:r>
              <a:rPr lang="en-US" sz="1400" dirty="0">
                <a:latin typeface="Courier New"/>
                <a:cs typeface="Courier New"/>
              </a:rPr>
              <a:t>gene2pubmed </a:t>
            </a:r>
            <a:endParaRPr lang="en-US" sz="1400" dirty="0" smtClean="0">
              <a:latin typeface="Courier New"/>
              <a:cs typeface="Courier New"/>
            </a:endParaRPr>
          </a:p>
          <a:p>
            <a:endParaRPr lang="en-US" sz="1400" dirty="0">
              <a:latin typeface="Courier New"/>
              <a:cs typeface="Courier New"/>
            </a:endParaRPr>
          </a:p>
          <a:p>
            <a:r>
              <a:rPr lang="en-US" sz="1400" dirty="0" smtClean="0">
                <a:latin typeface="Courier New"/>
                <a:cs typeface="Courier New"/>
              </a:rPr>
              <a:t>less </a:t>
            </a:r>
            <a:r>
              <a:rPr lang="en-US" sz="1400" dirty="0">
                <a:latin typeface="Courier New"/>
                <a:cs typeface="Courier New"/>
              </a:rPr>
              <a:t>gene2pubmed </a:t>
            </a:r>
            <a:r>
              <a:rPr lang="en-US" sz="1400" dirty="0" smtClean="0">
                <a:latin typeface="Courier New"/>
                <a:cs typeface="Courier New"/>
              </a:rPr>
              <a:t>| </a:t>
            </a:r>
            <a:r>
              <a:rPr lang="en-US" sz="1400" dirty="0" err="1">
                <a:latin typeface="Courier New"/>
                <a:cs typeface="Courier New"/>
              </a:rPr>
              <a:t>awk</a:t>
            </a:r>
            <a:r>
              <a:rPr lang="en-US" sz="1400" dirty="0">
                <a:latin typeface="Courier New"/>
                <a:cs typeface="Courier New"/>
              </a:rPr>
              <a:t> '$1==9606' | </a:t>
            </a:r>
            <a:r>
              <a:rPr lang="en-US" sz="1400" dirty="0" smtClean="0">
                <a:latin typeface="Courier New"/>
                <a:cs typeface="Courier New"/>
              </a:rPr>
              <a:t>less</a:t>
            </a:r>
          </a:p>
          <a:p>
            <a:endParaRPr lang="en-US" sz="1400" dirty="0">
              <a:latin typeface="Courier New"/>
              <a:cs typeface="Courier New"/>
            </a:endParaRPr>
          </a:p>
          <a:p>
            <a:r>
              <a:rPr lang="en-US" sz="1400" dirty="0" smtClean="0">
                <a:latin typeface="Courier New"/>
                <a:cs typeface="Courier New"/>
              </a:rPr>
              <a:t>less </a:t>
            </a:r>
            <a:r>
              <a:rPr lang="en-US" sz="1400" dirty="0">
                <a:latin typeface="Courier New"/>
                <a:cs typeface="Courier New"/>
              </a:rPr>
              <a:t>gene2pubmed </a:t>
            </a:r>
            <a:r>
              <a:rPr lang="en-US" sz="1400" dirty="0" smtClean="0">
                <a:latin typeface="Courier New"/>
                <a:cs typeface="Courier New"/>
              </a:rPr>
              <a:t>| </a:t>
            </a:r>
            <a:r>
              <a:rPr lang="en-US" sz="1400" dirty="0" err="1">
                <a:latin typeface="Courier New"/>
                <a:cs typeface="Courier New"/>
              </a:rPr>
              <a:t>awk</a:t>
            </a:r>
            <a:r>
              <a:rPr lang="en-US" sz="1400" dirty="0">
                <a:latin typeface="Courier New"/>
                <a:cs typeface="Courier New"/>
              </a:rPr>
              <a:t> '$1==9606' | </a:t>
            </a:r>
            <a:r>
              <a:rPr lang="en-US" sz="1400" dirty="0" smtClean="0">
                <a:latin typeface="Courier New"/>
                <a:cs typeface="Courier New"/>
              </a:rPr>
              <a:t>cut </a:t>
            </a:r>
            <a:r>
              <a:rPr lang="en-US" sz="1400" dirty="0">
                <a:latin typeface="Courier New"/>
                <a:cs typeface="Courier New"/>
              </a:rPr>
              <a:t>-f2 | </a:t>
            </a:r>
            <a:r>
              <a:rPr lang="en-US" sz="1400" dirty="0" smtClean="0">
                <a:latin typeface="Courier New"/>
                <a:cs typeface="Courier New"/>
              </a:rPr>
              <a:t>less</a:t>
            </a:r>
          </a:p>
          <a:p>
            <a:r>
              <a:rPr lang="en-US" sz="1400" dirty="0" smtClean="0">
                <a:latin typeface="Courier New"/>
                <a:cs typeface="Courier New"/>
              </a:rPr>
              <a:t>less </a:t>
            </a:r>
            <a:r>
              <a:rPr lang="en-US" sz="1400" dirty="0">
                <a:latin typeface="Courier New"/>
                <a:cs typeface="Courier New"/>
              </a:rPr>
              <a:t>gene2pubmed </a:t>
            </a:r>
            <a:r>
              <a:rPr lang="en-US" sz="1400" dirty="0" smtClean="0">
                <a:latin typeface="Courier New"/>
                <a:cs typeface="Courier New"/>
              </a:rPr>
              <a:t>| </a:t>
            </a:r>
            <a:r>
              <a:rPr lang="en-US" sz="1400" dirty="0" err="1">
                <a:latin typeface="Courier New"/>
                <a:cs typeface="Courier New"/>
              </a:rPr>
              <a:t>awk</a:t>
            </a:r>
            <a:r>
              <a:rPr lang="en-US" sz="1400" dirty="0">
                <a:latin typeface="Courier New"/>
                <a:cs typeface="Courier New"/>
              </a:rPr>
              <a:t> '$1==9606' | cut -f2 </a:t>
            </a:r>
            <a:r>
              <a:rPr lang="en-US" sz="1400" dirty="0" smtClean="0">
                <a:latin typeface="Courier New"/>
                <a:cs typeface="Courier New"/>
              </a:rPr>
              <a:t>| sort </a:t>
            </a:r>
            <a:r>
              <a:rPr lang="en-US" sz="1400" dirty="0">
                <a:latin typeface="Courier New"/>
                <a:cs typeface="Courier New"/>
              </a:rPr>
              <a:t>| </a:t>
            </a:r>
            <a:r>
              <a:rPr lang="en-US" sz="1400" dirty="0" smtClean="0">
                <a:latin typeface="Courier New"/>
                <a:cs typeface="Courier New"/>
              </a:rPr>
              <a:t>less</a:t>
            </a:r>
          </a:p>
          <a:p>
            <a:endParaRPr lang="en-US" sz="1400" dirty="0">
              <a:latin typeface="Courier New"/>
              <a:cs typeface="Courier New"/>
            </a:endParaRPr>
          </a:p>
          <a:p>
            <a:r>
              <a:rPr lang="en-US" sz="1400" dirty="0" smtClean="0">
                <a:latin typeface="Courier New"/>
                <a:cs typeface="Courier New"/>
              </a:rPr>
              <a:t>less </a:t>
            </a:r>
            <a:r>
              <a:rPr lang="en-US" sz="1400" dirty="0">
                <a:latin typeface="Courier New"/>
                <a:cs typeface="Courier New"/>
              </a:rPr>
              <a:t>gene2pubmed </a:t>
            </a:r>
            <a:r>
              <a:rPr lang="en-US" sz="1400" dirty="0" smtClean="0">
                <a:latin typeface="Courier New"/>
                <a:cs typeface="Courier New"/>
              </a:rPr>
              <a:t>| </a:t>
            </a:r>
            <a:r>
              <a:rPr lang="en-US" sz="1400" dirty="0" err="1">
                <a:latin typeface="Courier New"/>
                <a:cs typeface="Courier New"/>
              </a:rPr>
              <a:t>awk</a:t>
            </a:r>
            <a:r>
              <a:rPr lang="en-US" sz="1400" dirty="0">
                <a:latin typeface="Courier New"/>
                <a:cs typeface="Courier New"/>
              </a:rPr>
              <a:t> '$1==9606' | cut -f2 </a:t>
            </a:r>
            <a:r>
              <a:rPr lang="en-US" sz="1400" dirty="0" smtClean="0">
                <a:latin typeface="Courier New"/>
                <a:cs typeface="Courier New"/>
              </a:rPr>
              <a:t>| sort </a:t>
            </a:r>
            <a:r>
              <a:rPr lang="en-US" sz="1400" dirty="0">
                <a:latin typeface="Courier New"/>
                <a:cs typeface="Courier New"/>
              </a:rPr>
              <a:t>| </a:t>
            </a:r>
            <a:r>
              <a:rPr lang="en-US" sz="1400" dirty="0" err="1" smtClean="0">
                <a:latin typeface="Courier New"/>
                <a:cs typeface="Courier New"/>
              </a:rPr>
              <a:t>uniq</a:t>
            </a:r>
            <a:r>
              <a:rPr lang="en-US" sz="1400" dirty="0">
                <a:latin typeface="Courier New"/>
                <a:cs typeface="Courier New"/>
              </a:rPr>
              <a:t> </a:t>
            </a:r>
            <a:r>
              <a:rPr lang="en-US" sz="1400" dirty="0" smtClean="0">
                <a:latin typeface="Courier New"/>
                <a:cs typeface="Courier New"/>
              </a:rPr>
              <a:t>-</a:t>
            </a:r>
            <a:r>
              <a:rPr lang="en-US" sz="1400" dirty="0">
                <a:latin typeface="Courier New"/>
                <a:cs typeface="Courier New"/>
              </a:rPr>
              <a:t>c | </a:t>
            </a:r>
            <a:r>
              <a:rPr lang="en-US" sz="1400" dirty="0" smtClean="0">
                <a:latin typeface="Courier New"/>
                <a:cs typeface="Courier New"/>
              </a:rPr>
              <a:t>less</a:t>
            </a:r>
          </a:p>
          <a:p>
            <a:endParaRPr lang="en-US" sz="1400" dirty="0">
              <a:latin typeface="Courier New"/>
              <a:cs typeface="Courier New"/>
            </a:endParaRPr>
          </a:p>
          <a:p>
            <a:r>
              <a:rPr lang="en-US" sz="1200" dirty="0" smtClean="0">
                <a:latin typeface="Courier New"/>
                <a:cs typeface="Courier New"/>
              </a:rPr>
              <a:t>less </a:t>
            </a:r>
            <a:r>
              <a:rPr lang="en-US" sz="1200" dirty="0">
                <a:latin typeface="Courier New"/>
                <a:cs typeface="Courier New"/>
              </a:rPr>
              <a:t>gene2pubmed </a:t>
            </a:r>
            <a:r>
              <a:rPr lang="en-US" sz="1200" dirty="0" smtClean="0">
                <a:latin typeface="Courier New"/>
                <a:cs typeface="Courier New"/>
              </a:rPr>
              <a:t>| </a:t>
            </a:r>
            <a:r>
              <a:rPr lang="en-US" sz="1200" dirty="0" err="1">
                <a:latin typeface="Courier New"/>
                <a:cs typeface="Courier New"/>
              </a:rPr>
              <a:t>awk</a:t>
            </a:r>
            <a:r>
              <a:rPr lang="en-US" sz="1200" dirty="0">
                <a:latin typeface="Courier New"/>
                <a:cs typeface="Courier New"/>
              </a:rPr>
              <a:t> '$1==9606' | cut -f2 </a:t>
            </a:r>
            <a:r>
              <a:rPr lang="en-US" sz="1200" dirty="0" smtClean="0">
                <a:latin typeface="Courier New"/>
                <a:cs typeface="Courier New"/>
              </a:rPr>
              <a:t>| sort </a:t>
            </a:r>
            <a:r>
              <a:rPr lang="en-US" sz="1200" dirty="0">
                <a:latin typeface="Courier New"/>
                <a:cs typeface="Courier New"/>
              </a:rPr>
              <a:t>| </a:t>
            </a:r>
            <a:r>
              <a:rPr lang="en-US" sz="1200" dirty="0" err="1">
                <a:latin typeface="Courier New"/>
                <a:cs typeface="Courier New"/>
              </a:rPr>
              <a:t>uniq</a:t>
            </a:r>
            <a:r>
              <a:rPr lang="en-US" sz="1200" dirty="0">
                <a:latin typeface="Courier New"/>
                <a:cs typeface="Courier New"/>
              </a:rPr>
              <a:t> -c | </a:t>
            </a:r>
            <a:r>
              <a:rPr lang="en-US" sz="1200" dirty="0" smtClean="0">
                <a:latin typeface="Courier New"/>
                <a:cs typeface="Courier New"/>
              </a:rPr>
              <a:t>sort –k 1,1nr </a:t>
            </a:r>
            <a:r>
              <a:rPr lang="en-US" sz="1200" dirty="0">
                <a:latin typeface="Courier New"/>
                <a:cs typeface="Courier New"/>
              </a:rPr>
              <a:t>| head -5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844824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Courier New"/>
                <a:cs typeface="Courier New"/>
              </a:rPr>
              <a:t>less gene2pubmed | </a:t>
            </a:r>
            <a:r>
              <a:rPr lang="en-US" sz="1400" dirty="0" err="1">
                <a:latin typeface="Courier New"/>
                <a:cs typeface="Courier New"/>
              </a:rPr>
              <a:t>awk</a:t>
            </a:r>
            <a:r>
              <a:rPr lang="en-US" sz="1400" dirty="0">
                <a:latin typeface="Courier New"/>
                <a:cs typeface="Courier New"/>
              </a:rPr>
              <a:t> '$1==9606' | cut -f2 | sort | </a:t>
            </a:r>
            <a:r>
              <a:rPr lang="en-US" sz="1400" dirty="0" err="1">
                <a:latin typeface="Courier New"/>
                <a:cs typeface="Courier New"/>
              </a:rPr>
              <a:t>uniq</a:t>
            </a:r>
            <a:r>
              <a:rPr lang="en-US" sz="1400" dirty="0">
                <a:latin typeface="Courier New"/>
                <a:cs typeface="Courier New"/>
              </a:rPr>
              <a:t> -c | sort </a:t>
            </a:r>
            <a:r>
              <a:rPr lang="en-US" sz="1400" dirty="0" smtClean="0">
                <a:latin typeface="Courier New"/>
                <a:cs typeface="Courier New"/>
              </a:rPr>
              <a:t>–k 1,1nr </a:t>
            </a:r>
            <a:r>
              <a:rPr lang="en-US" sz="1400" dirty="0">
                <a:latin typeface="Courier New"/>
                <a:cs typeface="Courier New"/>
              </a:rPr>
              <a:t>| </a:t>
            </a:r>
            <a:r>
              <a:rPr lang="en-US" sz="1400" dirty="0" smtClean="0">
                <a:latin typeface="Courier New"/>
                <a:cs typeface="Courier New"/>
              </a:rPr>
              <a:t>less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6" name="Right Brace 5"/>
          <p:cNvSpPr/>
          <p:nvPr/>
        </p:nvSpPr>
        <p:spPr>
          <a:xfrm rot="5400000">
            <a:off x="796597" y="1515771"/>
            <a:ext cx="350006" cy="172819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13956" y="249289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" name="Right Brace 7"/>
          <p:cNvSpPr/>
          <p:nvPr/>
        </p:nvSpPr>
        <p:spPr>
          <a:xfrm rot="5400000">
            <a:off x="2668805" y="1515771"/>
            <a:ext cx="350006" cy="172819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686164" y="249289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" name="Right Brace 9"/>
          <p:cNvSpPr/>
          <p:nvPr/>
        </p:nvSpPr>
        <p:spPr>
          <a:xfrm rot="5400000">
            <a:off x="4175956" y="1910026"/>
            <a:ext cx="288032" cy="93610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198332" y="2483604"/>
            <a:ext cx="445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ight Brace 11"/>
          <p:cNvSpPr/>
          <p:nvPr/>
        </p:nvSpPr>
        <p:spPr>
          <a:xfrm rot="5400000">
            <a:off x="5076056" y="2060848"/>
            <a:ext cx="216024" cy="64807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055543" y="2492896"/>
            <a:ext cx="308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4" name="Right Brace 13"/>
          <p:cNvSpPr/>
          <p:nvPr/>
        </p:nvSpPr>
        <p:spPr>
          <a:xfrm rot="5400000">
            <a:off x="6032673" y="2051556"/>
            <a:ext cx="216024" cy="64807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012160" y="2483604"/>
            <a:ext cx="308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6" name="Right Brace 15"/>
          <p:cNvSpPr/>
          <p:nvPr/>
        </p:nvSpPr>
        <p:spPr>
          <a:xfrm rot="5400000">
            <a:off x="7411999" y="1689634"/>
            <a:ext cx="161204" cy="133568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308304" y="2420888"/>
            <a:ext cx="308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345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9" y="1268760"/>
            <a:ext cx="8568952" cy="3693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We will process a tab-separated file at UCSC genome browser </a:t>
            </a:r>
            <a:r>
              <a:rPr lang="en-US" altLang="zh-CN" sz="2000" dirty="0"/>
              <a:t>website: </a:t>
            </a:r>
            <a:r>
              <a:rPr lang="en-US" altLang="zh-CN" sz="2000" dirty="0">
                <a:hlinkClick r:id="rId2"/>
              </a:rPr>
              <a:t>http://genome.ucsc.edu</a:t>
            </a:r>
            <a:r>
              <a:rPr lang="en-US" altLang="zh-CN" sz="2000" dirty="0" smtClean="0">
                <a:hlinkClick r:id="rId2"/>
              </a:rPr>
              <a:t>/</a:t>
            </a:r>
            <a:endParaRPr lang="en-US" altLang="zh-CN" sz="2000" dirty="0" smtClean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Copy the link by selecting and </a:t>
            </a:r>
            <a:r>
              <a:rPr lang="en-US" altLang="zh-CN" sz="2000" dirty="0" err="1" smtClean="0"/>
              <a:t>Ctrl+C</a:t>
            </a:r>
            <a:r>
              <a:rPr lang="en-US" altLang="zh-CN" sz="2000" dirty="0" smtClean="0"/>
              <a:t>:</a:t>
            </a:r>
          </a:p>
          <a:p>
            <a:r>
              <a:rPr lang="en-US" altLang="zh-CN" sz="1400" dirty="0" err="1" smtClean="0">
                <a:latin typeface="Courier New"/>
                <a:cs typeface="Courier New"/>
              </a:rPr>
              <a:t>wget</a:t>
            </a:r>
            <a:r>
              <a:rPr lang="en-US" altLang="zh-CN" sz="1400" dirty="0" smtClean="0">
                <a:latin typeface="Courier New"/>
                <a:cs typeface="Courier New"/>
              </a:rPr>
              <a:t> http</a:t>
            </a:r>
            <a:r>
              <a:rPr lang="en-US" altLang="zh-CN" sz="1400" dirty="0">
                <a:latin typeface="Courier New"/>
                <a:cs typeface="Courier New"/>
              </a:rPr>
              <a:t>://</a:t>
            </a:r>
            <a:r>
              <a:rPr lang="en-US" altLang="zh-CN" sz="1400" dirty="0" err="1">
                <a:latin typeface="Courier New"/>
                <a:cs typeface="Courier New"/>
              </a:rPr>
              <a:t>hgdownload.soe.ucsc.edu</a:t>
            </a:r>
            <a:r>
              <a:rPr lang="en-US" altLang="zh-CN" sz="1400" dirty="0">
                <a:latin typeface="Courier New"/>
                <a:cs typeface="Courier New"/>
              </a:rPr>
              <a:t>/</a:t>
            </a:r>
            <a:r>
              <a:rPr lang="en-US" altLang="zh-CN" sz="1400" dirty="0" err="1">
                <a:latin typeface="Courier New"/>
                <a:cs typeface="Courier New"/>
              </a:rPr>
              <a:t>goldenPath</a:t>
            </a:r>
            <a:r>
              <a:rPr lang="en-US" altLang="zh-CN" sz="1400" dirty="0">
                <a:latin typeface="Courier New"/>
                <a:cs typeface="Courier New"/>
              </a:rPr>
              <a:t>/hg19/database/</a:t>
            </a:r>
            <a:r>
              <a:rPr lang="en-US" altLang="zh-CN" sz="1400" dirty="0" err="1">
                <a:latin typeface="Courier New"/>
                <a:cs typeface="Courier New"/>
              </a:rPr>
              <a:t>cosmicRaw.txt.gz</a:t>
            </a:r>
            <a:endParaRPr lang="en-US" altLang="zh-CN" sz="1400" dirty="0" smtClean="0">
              <a:latin typeface="Courier New"/>
              <a:cs typeface="Courier New"/>
            </a:endParaRPr>
          </a:p>
          <a:p>
            <a:r>
              <a:rPr lang="en-US" altLang="zh-CN" sz="2000" dirty="0" err="1" smtClean="0">
                <a:latin typeface="Courier New"/>
                <a:cs typeface="Courier New"/>
              </a:rPr>
              <a:t>ls</a:t>
            </a:r>
            <a:r>
              <a:rPr lang="en-US" altLang="zh-CN" sz="2000" dirty="0" smtClean="0">
                <a:latin typeface="Courier New"/>
                <a:cs typeface="Courier New"/>
              </a:rPr>
              <a:t> -l</a:t>
            </a:r>
          </a:p>
          <a:p>
            <a:r>
              <a:rPr lang="en-US" altLang="zh-CN" sz="2000" dirty="0" err="1" smtClean="0">
                <a:latin typeface="Courier New"/>
                <a:cs typeface="Courier New"/>
              </a:rPr>
              <a:t>gzip</a:t>
            </a:r>
            <a:r>
              <a:rPr lang="en-US" altLang="zh-CN" sz="2000" dirty="0" smtClean="0">
                <a:latin typeface="Courier New"/>
                <a:cs typeface="Courier New"/>
              </a:rPr>
              <a:t> -d </a:t>
            </a:r>
            <a:r>
              <a:rPr lang="en-US" altLang="zh-CN" sz="2000" dirty="0" err="1" smtClean="0">
                <a:latin typeface="Courier New"/>
                <a:cs typeface="Courier New"/>
              </a:rPr>
              <a:t>cosmicRaw.txt.gz</a:t>
            </a:r>
            <a:endParaRPr lang="en-US" altLang="zh-CN" sz="2000" dirty="0" smtClean="0">
              <a:latin typeface="Courier New"/>
              <a:cs typeface="Courier New"/>
            </a:endParaRPr>
          </a:p>
          <a:p>
            <a:r>
              <a:rPr lang="en-US" altLang="zh-CN" sz="2000" dirty="0" err="1">
                <a:latin typeface="Courier New"/>
                <a:cs typeface="Courier New"/>
              </a:rPr>
              <a:t>ls</a:t>
            </a:r>
            <a:r>
              <a:rPr lang="en-US" altLang="zh-CN" sz="2000" dirty="0">
                <a:latin typeface="Courier New"/>
                <a:cs typeface="Courier New"/>
              </a:rPr>
              <a:t> -l</a:t>
            </a:r>
          </a:p>
          <a:p>
            <a:r>
              <a:rPr lang="en-US" altLang="zh-CN" sz="2000" dirty="0">
                <a:latin typeface="Courier New"/>
                <a:cs typeface="Courier New"/>
              </a:rPr>
              <a:t>less </a:t>
            </a:r>
            <a:r>
              <a:rPr lang="en-US" altLang="zh-CN" sz="2000" dirty="0" err="1" smtClean="0">
                <a:latin typeface="Courier New"/>
                <a:cs typeface="Courier New"/>
              </a:rPr>
              <a:t>cosmicRaw.txt</a:t>
            </a:r>
            <a:endParaRPr lang="en-US" altLang="zh-CN" sz="2000" dirty="0" smtClean="0">
              <a:latin typeface="Courier New"/>
              <a:cs typeface="Courier New"/>
            </a:endParaRPr>
          </a:p>
          <a:p>
            <a:endParaRPr lang="en-US" altLang="zh-CN" sz="2000" dirty="0"/>
          </a:p>
          <a:p>
            <a:r>
              <a:rPr lang="en-US" altLang="zh-CN" sz="2000" dirty="0" smtClean="0"/>
              <a:t>What are each col?</a:t>
            </a:r>
          </a:p>
          <a:p>
            <a:r>
              <a:rPr lang="en-US" altLang="zh-CN" sz="2000" dirty="0"/>
              <a:t>http://</a:t>
            </a:r>
            <a:r>
              <a:rPr lang="en-US" altLang="zh-CN" sz="2000" dirty="0" err="1"/>
              <a:t>hgdownload.soe.ucsc.edu</a:t>
            </a:r>
            <a:r>
              <a:rPr lang="en-US" altLang="zh-CN" sz="2000" dirty="0"/>
              <a:t>/</a:t>
            </a:r>
            <a:r>
              <a:rPr lang="en-US" altLang="zh-CN" sz="2000" dirty="0" err="1"/>
              <a:t>goldenPath</a:t>
            </a:r>
            <a:r>
              <a:rPr lang="en-US" altLang="zh-CN" sz="2000" dirty="0"/>
              <a:t>/hg19/database/</a:t>
            </a:r>
            <a:r>
              <a:rPr lang="en-US" altLang="zh-CN" sz="2000" dirty="0" err="1"/>
              <a:t>cosmicRaw.sql</a:t>
            </a:r>
            <a:endParaRPr lang="en-US" altLang="zh-CN" sz="20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835696" y="332656"/>
            <a:ext cx="4339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Example 5: cosmic mutation data</a:t>
            </a:r>
            <a:endParaRPr lang="zh-CN" alt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14104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556792"/>
            <a:ext cx="864096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14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zh-CN" sz="1400" dirty="0">
                <a:latin typeface="Courier New" pitchFamily="49" charset="0"/>
                <a:cs typeface="Courier New" pitchFamily="49" charset="0"/>
              </a:rPr>
              <a:t>less cosmicRaw.txt | cut -f2 | </a:t>
            </a:r>
            <a:r>
              <a:rPr lang="en-US" altLang="zh-CN" sz="1400" dirty="0" smtClean="0">
                <a:latin typeface="Courier New" pitchFamily="49" charset="0"/>
                <a:cs typeface="Courier New" pitchFamily="49" charset="0"/>
              </a:rPr>
              <a:t>less</a:t>
            </a:r>
          </a:p>
          <a:p>
            <a:r>
              <a:rPr lang="en-US" altLang="zh-CN" sz="1400" dirty="0" smtClean="0">
                <a:latin typeface="Courier New" pitchFamily="49" charset="0"/>
                <a:cs typeface="Courier New" pitchFamily="49" charset="0"/>
              </a:rPr>
              <a:t>less </a:t>
            </a:r>
            <a:r>
              <a:rPr lang="en-US" altLang="zh-CN" sz="1400" dirty="0">
                <a:latin typeface="Courier New" pitchFamily="49" charset="0"/>
                <a:cs typeface="Courier New" pitchFamily="49" charset="0"/>
              </a:rPr>
              <a:t>cosmicRaw.txt | cut -f2,3,4,5,8,13 | less </a:t>
            </a:r>
            <a:endParaRPr lang="en-US" altLang="zh-CN" sz="1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altLang="zh-CN" sz="1400" dirty="0">
              <a:latin typeface="Courier New" pitchFamily="49" charset="0"/>
              <a:cs typeface="Courier New" pitchFamily="49" charset="0"/>
            </a:endParaRPr>
          </a:p>
          <a:p>
            <a:endParaRPr lang="en-US" altLang="zh-CN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CN" sz="1400" dirty="0">
                <a:latin typeface="Courier New" pitchFamily="49" charset="0"/>
                <a:cs typeface="Courier New" pitchFamily="49" charset="0"/>
              </a:rPr>
              <a:t>less cosmicRaw.txt | cut -f2,3,4,5,8,13 | </a:t>
            </a:r>
            <a:r>
              <a:rPr lang="en-US" altLang="zh-CN" sz="1400" dirty="0" err="1">
                <a:latin typeface="Courier New" pitchFamily="49" charset="0"/>
                <a:cs typeface="Courier New" pitchFamily="49" charset="0"/>
              </a:rPr>
              <a:t>awk</a:t>
            </a:r>
            <a:r>
              <a:rPr lang="en-US" altLang="zh-CN" sz="1400" dirty="0">
                <a:latin typeface="Courier New" pitchFamily="49" charset="0"/>
                <a:cs typeface="Courier New" pitchFamily="49" charset="0"/>
              </a:rPr>
              <a:t> '$5==22' | </a:t>
            </a:r>
            <a:r>
              <a:rPr lang="en-US" altLang="zh-CN" sz="1400" dirty="0" smtClean="0">
                <a:latin typeface="Courier New" pitchFamily="49" charset="0"/>
                <a:cs typeface="Courier New" pitchFamily="49" charset="0"/>
              </a:rPr>
              <a:t>less</a:t>
            </a:r>
          </a:p>
          <a:p>
            <a:r>
              <a:rPr lang="en-US" altLang="zh-CN" sz="1400" dirty="0">
                <a:latin typeface="Courier New" pitchFamily="49" charset="0"/>
                <a:cs typeface="Courier New" pitchFamily="49" charset="0"/>
              </a:rPr>
              <a:t>less cosmicRaw.txt | cut -f2,3,4,5,8,13 | </a:t>
            </a:r>
            <a:r>
              <a:rPr lang="en-US" altLang="zh-CN" sz="1400" dirty="0" err="1">
                <a:latin typeface="Courier New" pitchFamily="49" charset="0"/>
                <a:cs typeface="Courier New" pitchFamily="49" charset="0"/>
              </a:rPr>
              <a:t>awk</a:t>
            </a:r>
            <a:r>
              <a:rPr lang="en-US" altLang="zh-CN" sz="1400" dirty="0">
                <a:latin typeface="Courier New" pitchFamily="49" charset="0"/>
                <a:cs typeface="Courier New" pitchFamily="49" charset="0"/>
              </a:rPr>
              <a:t> '$5==22' | cut -f1 | sort -u | </a:t>
            </a:r>
            <a:r>
              <a:rPr lang="en-US" altLang="zh-CN" sz="1400" dirty="0" err="1" smtClean="0">
                <a:latin typeface="Courier New" pitchFamily="49" charset="0"/>
                <a:cs typeface="Courier New" pitchFamily="49" charset="0"/>
              </a:rPr>
              <a:t>wc</a:t>
            </a:r>
            <a:endParaRPr lang="en-US" altLang="zh-CN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CN" sz="1400" dirty="0">
                <a:latin typeface="Courier New" pitchFamily="49" charset="0"/>
                <a:cs typeface="Courier New" pitchFamily="49" charset="0"/>
              </a:rPr>
              <a:t>less cosmicRaw.txt | cut -f2,3,4,5,8,13 | </a:t>
            </a:r>
            <a:r>
              <a:rPr lang="en-US" altLang="zh-CN" sz="1400" dirty="0" err="1">
                <a:latin typeface="Courier New" pitchFamily="49" charset="0"/>
                <a:cs typeface="Courier New" pitchFamily="49" charset="0"/>
              </a:rPr>
              <a:t>awk</a:t>
            </a:r>
            <a:r>
              <a:rPr lang="en-US" altLang="zh-CN" sz="1400" dirty="0">
                <a:latin typeface="Courier New" pitchFamily="49" charset="0"/>
                <a:cs typeface="Courier New" pitchFamily="49" charset="0"/>
              </a:rPr>
              <a:t> '$5==22' | </a:t>
            </a:r>
            <a:r>
              <a:rPr lang="en-US" altLang="zh-CN" sz="1400" dirty="0" err="1">
                <a:latin typeface="Courier New" pitchFamily="49" charset="0"/>
                <a:cs typeface="Courier New" pitchFamily="49" charset="0"/>
              </a:rPr>
              <a:t>awk</a:t>
            </a:r>
            <a:r>
              <a:rPr lang="en-US" altLang="zh-CN" sz="1400" dirty="0">
                <a:latin typeface="Courier New" pitchFamily="49" charset="0"/>
                <a:cs typeface="Courier New" pitchFamily="49" charset="0"/>
              </a:rPr>
              <a:t> '$6=="liver"‘</a:t>
            </a:r>
          </a:p>
          <a:p>
            <a:r>
              <a:rPr lang="en-US" altLang="zh-CN" sz="1400" dirty="0" smtClean="0">
                <a:latin typeface="Courier New" pitchFamily="49" charset="0"/>
                <a:cs typeface="Courier New" pitchFamily="49" charset="0"/>
              </a:rPr>
              <a:t>less </a:t>
            </a:r>
            <a:r>
              <a:rPr lang="en-US" altLang="zh-CN" sz="1400" dirty="0">
                <a:latin typeface="Courier New" pitchFamily="49" charset="0"/>
                <a:cs typeface="Courier New" pitchFamily="49" charset="0"/>
              </a:rPr>
              <a:t>cosmicRaw.txt | cut -f2,3,4,5,8,13 | cut -f5 | </a:t>
            </a:r>
            <a:r>
              <a:rPr lang="en-US" altLang="zh-CN" sz="1400" dirty="0" smtClean="0">
                <a:latin typeface="Courier New" pitchFamily="49" charset="0"/>
                <a:cs typeface="Courier New" pitchFamily="49" charset="0"/>
              </a:rPr>
              <a:t>less</a:t>
            </a:r>
          </a:p>
          <a:p>
            <a:r>
              <a:rPr lang="en-US" altLang="zh-CN" sz="1400" dirty="0" smtClean="0">
                <a:latin typeface="Courier New" pitchFamily="49" charset="0"/>
                <a:cs typeface="Courier New" pitchFamily="49" charset="0"/>
              </a:rPr>
              <a:t>less </a:t>
            </a:r>
            <a:r>
              <a:rPr lang="en-US" altLang="zh-CN" sz="1400" dirty="0">
                <a:latin typeface="Courier New" pitchFamily="49" charset="0"/>
                <a:cs typeface="Courier New" pitchFamily="49" charset="0"/>
              </a:rPr>
              <a:t>cosmicRaw.txt | cut -f2,3,4,5,8,13 | cut -f5 | sort | </a:t>
            </a:r>
            <a:r>
              <a:rPr lang="en-US" altLang="zh-CN" sz="1400" dirty="0" err="1">
                <a:latin typeface="Courier New" pitchFamily="49" charset="0"/>
                <a:cs typeface="Courier New" pitchFamily="49" charset="0"/>
              </a:rPr>
              <a:t>uniq</a:t>
            </a:r>
            <a:r>
              <a:rPr lang="en-US" altLang="zh-CN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CN" sz="1400" dirty="0" smtClean="0">
                <a:latin typeface="Courier New" pitchFamily="49" charset="0"/>
                <a:cs typeface="Courier New" pitchFamily="49" charset="0"/>
              </a:rPr>
              <a:t>-c</a:t>
            </a:r>
          </a:p>
          <a:p>
            <a:r>
              <a:rPr lang="en-US" altLang="zh-CN" sz="1200" dirty="0" smtClean="0">
                <a:latin typeface="Courier New" pitchFamily="49" charset="0"/>
                <a:cs typeface="Courier New" pitchFamily="49" charset="0"/>
              </a:rPr>
              <a:t>less </a:t>
            </a:r>
            <a:r>
              <a:rPr lang="en-US" altLang="zh-CN" sz="1200" dirty="0">
                <a:latin typeface="Courier New" pitchFamily="49" charset="0"/>
                <a:cs typeface="Courier New" pitchFamily="49" charset="0"/>
              </a:rPr>
              <a:t>cosmicRaw.txt | cut -f2,3,4,5,8,13 | cut -f5 | sort | </a:t>
            </a:r>
            <a:r>
              <a:rPr lang="en-US" altLang="zh-CN" sz="1200" dirty="0" err="1">
                <a:latin typeface="Courier New" pitchFamily="49" charset="0"/>
                <a:cs typeface="Courier New" pitchFamily="49" charset="0"/>
              </a:rPr>
              <a:t>uniq</a:t>
            </a:r>
            <a:r>
              <a:rPr lang="en-US" altLang="zh-CN" sz="1200" dirty="0">
                <a:latin typeface="Courier New" pitchFamily="49" charset="0"/>
                <a:cs typeface="Courier New" pitchFamily="49" charset="0"/>
              </a:rPr>
              <a:t> -c | sort -k </a:t>
            </a:r>
            <a:r>
              <a:rPr lang="en-US" altLang="zh-CN" sz="1200" dirty="0" smtClean="0">
                <a:latin typeface="Courier New" pitchFamily="49" charset="0"/>
                <a:cs typeface="Courier New" pitchFamily="49" charset="0"/>
              </a:rPr>
              <a:t>1,1nr</a:t>
            </a:r>
          </a:p>
          <a:p>
            <a:endParaRPr lang="en-US" altLang="zh-CN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CN" sz="1400" dirty="0">
                <a:latin typeface="Courier New" pitchFamily="49" charset="0"/>
                <a:cs typeface="Courier New" pitchFamily="49" charset="0"/>
              </a:rPr>
              <a:t>less cosmicRaw.txt | cut -f2,3,4,5,8,13 | cut -f5 | sort | </a:t>
            </a:r>
            <a:r>
              <a:rPr lang="en-US" altLang="zh-CN" sz="1400" dirty="0" err="1">
                <a:latin typeface="Courier New" pitchFamily="49" charset="0"/>
                <a:cs typeface="Courier New" pitchFamily="49" charset="0"/>
              </a:rPr>
              <a:t>uniq</a:t>
            </a:r>
            <a:r>
              <a:rPr lang="en-US" altLang="zh-CN" sz="1400" dirty="0">
                <a:latin typeface="Courier New" pitchFamily="49" charset="0"/>
                <a:cs typeface="Courier New" pitchFamily="49" charset="0"/>
              </a:rPr>
              <a:t> -c | sort -k </a:t>
            </a:r>
            <a:r>
              <a:rPr lang="en-US" altLang="zh-CN" sz="1400" dirty="0" smtClean="0">
                <a:latin typeface="Courier New" pitchFamily="49" charset="0"/>
                <a:cs typeface="Courier New" pitchFamily="49" charset="0"/>
              </a:rPr>
              <a:t>2,2n</a:t>
            </a:r>
          </a:p>
          <a:p>
            <a:endParaRPr lang="en-US" altLang="zh-CN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CN" sz="1400" dirty="0" smtClean="0">
                <a:latin typeface="Courier New" pitchFamily="49" charset="0"/>
                <a:cs typeface="Courier New" pitchFamily="49" charset="0"/>
              </a:rPr>
              <a:t>less </a:t>
            </a:r>
            <a:r>
              <a:rPr lang="en-US" altLang="zh-CN" sz="1400" dirty="0">
                <a:latin typeface="Courier New" pitchFamily="49" charset="0"/>
                <a:cs typeface="Courier New" pitchFamily="49" charset="0"/>
              </a:rPr>
              <a:t>cosmicRaw.txt | cut -f2,3,4,5,8,13 | </a:t>
            </a:r>
            <a:r>
              <a:rPr lang="en-US" altLang="zh-CN" sz="1400" dirty="0" err="1">
                <a:latin typeface="Courier New" pitchFamily="49" charset="0"/>
                <a:cs typeface="Courier New" pitchFamily="49" charset="0"/>
              </a:rPr>
              <a:t>awk</a:t>
            </a:r>
            <a:r>
              <a:rPr lang="en-US" altLang="zh-CN" sz="1400" dirty="0">
                <a:latin typeface="Courier New" pitchFamily="49" charset="0"/>
                <a:cs typeface="Courier New" pitchFamily="49" charset="0"/>
              </a:rPr>
              <a:t> '$5==22' | cut -f6 | sort | </a:t>
            </a:r>
            <a:r>
              <a:rPr lang="en-US" altLang="zh-CN" sz="1400" dirty="0" err="1">
                <a:latin typeface="Courier New" pitchFamily="49" charset="0"/>
                <a:cs typeface="Courier New" pitchFamily="49" charset="0"/>
              </a:rPr>
              <a:t>uniq</a:t>
            </a:r>
            <a:r>
              <a:rPr lang="en-US" altLang="zh-CN" sz="1400" dirty="0">
                <a:latin typeface="Courier New" pitchFamily="49" charset="0"/>
                <a:cs typeface="Courier New" pitchFamily="49" charset="0"/>
              </a:rPr>
              <a:t> -c | sort -k </a:t>
            </a:r>
            <a:r>
              <a:rPr lang="en-US" altLang="zh-CN" sz="1400" dirty="0" smtClean="0">
                <a:latin typeface="Courier New" pitchFamily="49" charset="0"/>
                <a:cs typeface="Courier New" pitchFamily="49" charset="0"/>
              </a:rPr>
              <a:t>1,1nr</a:t>
            </a:r>
          </a:p>
          <a:p>
            <a:endParaRPr lang="en-US" altLang="zh-CN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CN" sz="1400" dirty="0" smtClean="0">
                <a:latin typeface="Courier New" pitchFamily="49" charset="0"/>
                <a:cs typeface="Courier New" pitchFamily="49" charset="0"/>
              </a:rPr>
              <a:t>less </a:t>
            </a:r>
            <a:r>
              <a:rPr lang="en-US" altLang="zh-CN" sz="1400" dirty="0">
                <a:latin typeface="Courier New" pitchFamily="49" charset="0"/>
                <a:cs typeface="Courier New" pitchFamily="49" charset="0"/>
              </a:rPr>
              <a:t>cosmicRaw.txt | cut -f2,3,4,5,8,13 | </a:t>
            </a:r>
            <a:r>
              <a:rPr lang="en-US" altLang="zh-CN" sz="1400" dirty="0" err="1">
                <a:latin typeface="Courier New" pitchFamily="49" charset="0"/>
                <a:cs typeface="Courier New" pitchFamily="49" charset="0"/>
              </a:rPr>
              <a:t>awk</a:t>
            </a:r>
            <a:r>
              <a:rPr lang="en-US" altLang="zh-CN" sz="1400" dirty="0">
                <a:latin typeface="Courier New" pitchFamily="49" charset="0"/>
                <a:cs typeface="Courier New" pitchFamily="49" charset="0"/>
              </a:rPr>
              <a:t> '$5==22' | cut -f2 | sort | </a:t>
            </a:r>
            <a:r>
              <a:rPr lang="en-US" altLang="zh-CN" sz="1400" dirty="0" err="1">
                <a:latin typeface="Courier New" pitchFamily="49" charset="0"/>
                <a:cs typeface="Courier New" pitchFamily="49" charset="0"/>
              </a:rPr>
              <a:t>uniq</a:t>
            </a:r>
            <a:r>
              <a:rPr lang="en-US" altLang="zh-CN" sz="1400" dirty="0">
                <a:latin typeface="Courier New" pitchFamily="49" charset="0"/>
                <a:cs typeface="Courier New" pitchFamily="49" charset="0"/>
              </a:rPr>
              <a:t> -c | sort -k 1,1nr | less</a:t>
            </a:r>
            <a:endParaRPr lang="zh-CN" alt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pPr/>
              <a:t>16</a:t>
            </a:fld>
            <a:endParaRPr lang="zh-CN" altLang="en-US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292080" y="870168"/>
            <a:ext cx="2880320" cy="307777"/>
          </a:xfrm>
          <a:prstGeom prst="rect">
            <a:avLst/>
          </a:prstGeom>
          <a:solidFill>
            <a:srgbClr val="F9F9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宋体" pitchFamily="2" charset="-122"/>
                <a:cs typeface="Courier New" pitchFamily="49" charset="0"/>
              </a:rPr>
              <a:t>awk 'condition {action}'</a:t>
            </a:r>
          </a:p>
        </p:txBody>
      </p:sp>
      <p:sp>
        <p:nvSpPr>
          <p:cNvPr id="5" name="Rectangle 4"/>
          <p:cNvSpPr/>
          <p:nvPr/>
        </p:nvSpPr>
        <p:spPr>
          <a:xfrm>
            <a:off x="4349302" y="24357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>
                <a:hlinkClick r:id="rId2"/>
              </a:rPr>
              <a:t>http://</a:t>
            </a:r>
            <a:r>
              <a:rPr lang="en-US" altLang="zh-CN" dirty="0" smtClean="0">
                <a:hlinkClick r:id="rId2"/>
              </a:rPr>
              <a:t>rous.mit.edu/index.php/Unix_commands_applied_to_bioinformatics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785781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pPr/>
              <a:t>17</a:t>
            </a:fld>
            <a:endParaRPr lang="zh-CN" altLang="en-US"/>
          </a:p>
        </p:txBody>
      </p:sp>
      <p:sp>
        <p:nvSpPr>
          <p:cNvPr id="3" name="Rectangle 2"/>
          <p:cNvSpPr/>
          <p:nvPr/>
        </p:nvSpPr>
        <p:spPr>
          <a:xfrm>
            <a:off x="395536" y="2564904"/>
            <a:ext cx="8352928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"/>
                <a:cs typeface="Times"/>
              </a:rPr>
              <a:t>Find under your current folder the files ending with </a:t>
            </a:r>
            <a:r>
              <a:rPr lang="en-US" dirty="0" err="1" smtClean="0">
                <a:solidFill>
                  <a:srgbClr val="FF0000"/>
                </a:solidFill>
                <a:latin typeface="Times"/>
                <a:cs typeface="Times"/>
              </a:rPr>
              <a:t>gff</a:t>
            </a:r>
            <a:endParaRPr lang="en-US" dirty="0" smtClean="0">
              <a:solidFill>
                <a:srgbClr val="FF0000"/>
              </a:solidFill>
              <a:latin typeface="Times"/>
              <a:cs typeface="Times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find </a:t>
            </a:r>
            <a:r>
              <a:rPr lang="en-US" dirty="0">
                <a:latin typeface="Courier New"/>
                <a:cs typeface="Courier New"/>
              </a:rPr>
              <a:t>. -name "*</a:t>
            </a:r>
            <a:r>
              <a:rPr lang="en-US" dirty="0" err="1" smtClean="0">
                <a:latin typeface="Courier New"/>
                <a:cs typeface="Courier New"/>
              </a:rPr>
              <a:t>gff</a:t>
            </a:r>
            <a:r>
              <a:rPr lang="en-US" dirty="0" smtClean="0">
                <a:latin typeface="Courier New"/>
                <a:cs typeface="Courier New"/>
              </a:rPr>
              <a:t>”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find . -name </a:t>
            </a:r>
            <a:r>
              <a:rPr lang="en-US" dirty="0" smtClean="0">
                <a:latin typeface="Courier New"/>
                <a:cs typeface="Courier New"/>
              </a:rPr>
              <a:t>”*</a:t>
            </a:r>
            <a:r>
              <a:rPr lang="en-US" dirty="0" err="1" smtClean="0">
                <a:latin typeface="Courier New"/>
                <a:cs typeface="Courier New"/>
              </a:rPr>
              <a:t>faa</a:t>
            </a:r>
            <a:r>
              <a:rPr lang="en-US" dirty="0" smtClean="0">
                <a:latin typeface="Courier New"/>
                <a:cs typeface="Courier New"/>
              </a:rPr>
              <a:t>”</a:t>
            </a:r>
            <a:endParaRPr lang="en-US" dirty="0">
              <a:latin typeface="Courier New"/>
              <a:cs typeface="Courier New"/>
            </a:endParaRPr>
          </a:p>
          <a:p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find . -name "*</a:t>
            </a:r>
            <a:r>
              <a:rPr lang="en-US" dirty="0" err="1">
                <a:latin typeface="Courier New"/>
                <a:cs typeface="Courier New"/>
              </a:rPr>
              <a:t>pdf</a:t>
            </a:r>
            <a:r>
              <a:rPr lang="en-US" dirty="0">
                <a:latin typeface="Courier New"/>
                <a:cs typeface="Courier New"/>
              </a:rPr>
              <a:t>"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1124744"/>
            <a:ext cx="2872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Finding needle in a hay stack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9842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642A-DEA9-1E46-8DCE-D357C6F89FC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43608" y="1772816"/>
            <a:ext cx="58039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- Save history of your commands:</a:t>
            </a:r>
          </a:p>
          <a:p>
            <a:r>
              <a:rPr lang="en-US" altLang="zh-CN" sz="2000" dirty="0" smtClean="0">
                <a:latin typeface="Courier New"/>
                <a:cs typeface="Courier New"/>
              </a:rPr>
              <a:t>history | less</a:t>
            </a:r>
          </a:p>
          <a:p>
            <a:r>
              <a:rPr lang="en-US" altLang="zh-CN" sz="2000" dirty="0" smtClean="0">
                <a:latin typeface="Courier New"/>
                <a:cs typeface="Courier New"/>
              </a:rPr>
              <a:t>history &gt; hist1</a:t>
            </a:r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- Send message to other online users</a:t>
            </a:r>
            <a:endParaRPr lang="en-US" altLang="zh-CN" sz="2000" dirty="0"/>
          </a:p>
          <a:p>
            <a:r>
              <a:rPr lang="en-US" altLang="zh-CN" sz="2000" dirty="0" smtClean="0">
                <a:latin typeface="Courier New"/>
                <a:cs typeface="Courier New"/>
              </a:rPr>
              <a:t>write</a:t>
            </a:r>
            <a:r>
              <a:rPr lang="en-US" altLang="zh-CN" sz="2000" dirty="0" smtClean="0"/>
              <a:t> username (</a:t>
            </a:r>
            <a:r>
              <a:rPr lang="en-US" altLang="zh-CN" sz="2000" dirty="0" err="1" smtClean="0"/>
              <a:t>ctrl+c</a:t>
            </a:r>
            <a:r>
              <a:rPr lang="en-US" altLang="zh-CN" sz="2000" dirty="0" smtClean="0"/>
              <a:t> to exit)</a:t>
            </a:r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- Change your password</a:t>
            </a:r>
          </a:p>
          <a:p>
            <a:r>
              <a:rPr lang="en-US" altLang="zh-CN" sz="2000" dirty="0" err="1" smtClean="0">
                <a:latin typeface="Courier New"/>
                <a:cs typeface="Courier New"/>
              </a:rPr>
              <a:t>passwd</a:t>
            </a:r>
            <a:endParaRPr lang="en-US" altLang="zh-CN" sz="2000" dirty="0" smtClean="0">
              <a:latin typeface="Courier New"/>
              <a:cs typeface="Courier New"/>
            </a:endParaRPr>
          </a:p>
          <a:p>
            <a:endParaRPr lang="en-US" altLang="zh-CN" sz="2000" dirty="0" smtClean="0"/>
          </a:p>
          <a:p>
            <a:r>
              <a:rPr lang="en-US" altLang="zh-CN" sz="2000" dirty="0" err="1" smtClean="0"/>
              <a:t>Ctrl+c</a:t>
            </a:r>
            <a:r>
              <a:rPr lang="en-US" altLang="zh-CN" sz="2000" dirty="0" smtClean="0"/>
              <a:t> to tell Shell to stop current process</a:t>
            </a:r>
          </a:p>
          <a:p>
            <a:r>
              <a:rPr lang="en-US" altLang="zh-CN" sz="2000" dirty="0" err="1" smtClean="0"/>
              <a:t>Ctrl+z</a:t>
            </a:r>
            <a:r>
              <a:rPr lang="en-US" altLang="zh-CN" sz="2000" dirty="0" smtClean="0"/>
              <a:t> to suspend</a:t>
            </a:r>
          </a:p>
          <a:p>
            <a:r>
              <a:rPr lang="en-US" altLang="zh-CN" sz="2000" dirty="0" err="1"/>
              <a:t>b</a:t>
            </a:r>
            <a:r>
              <a:rPr lang="en-US" altLang="zh-CN" sz="2000" dirty="0" err="1" smtClean="0"/>
              <a:t>g</a:t>
            </a:r>
            <a:r>
              <a:rPr lang="en-US" altLang="zh-CN" sz="2000" dirty="0" smtClean="0"/>
              <a:t> to send to background</a:t>
            </a:r>
          </a:p>
          <a:p>
            <a:r>
              <a:rPr lang="en-US" altLang="zh-CN" sz="2000" dirty="0" err="1" smtClean="0"/>
              <a:t>Ctrl+d</a:t>
            </a:r>
            <a:r>
              <a:rPr lang="en-US" altLang="zh-CN" sz="2000" dirty="0" smtClean="0"/>
              <a:t> to exit the terminal (logout)</a:t>
            </a:r>
          </a:p>
          <a:p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191123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260648"/>
            <a:ext cx="36833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j</a:t>
            </a:r>
            <a:r>
              <a:rPr lang="en-US" sz="2800" dirty="0" smtClean="0"/>
              <a:t>ob monitor and control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467544" y="1628800"/>
            <a:ext cx="792088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>
                <a:solidFill>
                  <a:srgbClr val="FF0000"/>
                </a:solidFill>
              </a:rPr>
              <a:t>t</a:t>
            </a:r>
            <a:r>
              <a:rPr lang="en-US" altLang="zh-CN" sz="2000" dirty="0" smtClean="0">
                <a:solidFill>
                  <a:srgbClr val="FF0000"/>
                </a:solidFill>
              </a:rPr>
              <a:t>op</a:t>
            </a:r>
            <a:r>
              <a:rPr lang="en-US" altLang="zh-CN" sz="2000" dirty="0" smtClean="0"/>
              <a:t>: similar to windows task manager (</a:t>
            </a:r>
            <a:r>
              <a:rPr lang="en-US" altLang="zh-CN" sz="2000" dirty="0" smtClean="0">
                <a:solidFill>
                  <a:srgbClr val="FF0000"/>
                </a:solidFill>
              </a:rPr>
              <a:t>space to refresh, q to exit</a:t>
            </a:r>
            <a:r>
              <a:rPr lang="en-US" altLang="zh-CN" sz="2000" dirty="0" smtClean="0"/>
              <a:t>)</a:t>
            </a:r>
            <a:endParaRPr lang="en-US" altLang="zh-CN" sz="2000" dirty="0"/>
          </a:p>
          <a:p>
            <a:endParaRPr lang="en-US" altLang="zh-CN" sz="2000" dirty="0" smtClean="0"/>
          </a:p>
          <a:p>
            <a:r>
              <a:rPr lang="en-US" altLang="zh-CN" sz="2000" dirty="0">
                <a:solidFill>
                  <a:srgbClr val="FF0000"/>
                </a:solidFill>
              </a:rPr>
              <a:t>w</a:t>
            </a:r>
            <a:r>
              <a:rPr lang="en-US" altLang="zh-CN" sz="2000" dirty="0" smtClean="0"/>
              <a:t>: who is there</a:t>
            </a:r>
          </a:p>
          <a:p>
            <a:endParaRPr lang="en-US" altLang="zh-CN" sz="2000" dirty="0" smtClean="0"/>
          </a:p>
          <a:p>
            <a:r>
              <a:rPr lang="en-US" altLang="zh-CN" sz="2000" dirty="0" err="1" smtClean="0">
                <a:solidFill>
                  <a:srgbClr val="FF0000"/>
                </a:solidFill>
              </a:rPr>
              <a:t>ps</a:t>
            </a:r>
            <a:r>
              <a:rPr lang="en-US" altLang="zh-CN" sz="2000" dirty="0" smtClean="0"/>
              <a:t>: all running processes, PID, status, type</a:t>
            </a:r>
          </a:p>
          <a:p>
            <a:r>
              <a:rPr lang="en-US" altLang="zh-CN" sz="2000" dirty="0" err="1" smtClean="0"/>
              <a:t>ps</a:t>
            </a:r>
            <a:r>
              <a:rPr lang="en-US" altLang="zh-CN" sz="2000" dirty="0" smtClean="0"/>
              <a:t> -</a:t>
            </a:r>
            <a:r>
              <a:rPr lang="en-US" altLang="zh-CN" sz="2000" dirty="0" err="1" smtClean="0"/>
              <a:t>ef</a:t>
            </a:r>
            <a:endParaRPr lang="en-US" altLang="zh-CN" sz="2000" dirty="0" smtClean="0"/>
          </a:p>
          <a:p>
            <a:endParaRPr lang="en-US" altLang="zh-CN" sz="2000" dirty="0"/>
          </a:p>
          <a:p>
            <a:r>
              <a:rPr lang="en-US" altLang="zh-CN" sz="2000" dirty="0" smtClean="0">
                <a:solidFill>
                  <a:srgbClr val="FF0000"/>
                </a:solidFill>
              </a:rPr>
              <a:t>jobs</a:t>
            </a:r>
            <a:r>
              <a:rPr lang="en-US" altLang="zh-CN" sz="2000" dirty="0" smtClean="0"/>
              <a:t>: list running and suspended processes</a:t>
            </a:r>
          </a:p>
          <a:p>
            <a:endParaRPr lang="zh-CN" altLang="en-US" sz="2000" dirty="0"/>
          </a:p>
          <a:p>
            <a:r>
              <a:rPr lang="en-US" altLang="zh-CN" sz="2000" dirty="0">
                <a:solidFill>
                  <a:srgbClr val="FF0000"/>
                </a:solidFill>
              </a:rPr>
              <a:t>k</a:t>
            </a:r>
            <a:r>
              <a:rPr lang="en-US" altLang="zh-CN" sz="2000" dirty="0" smtClean="0">
                <a:solidFill>
                  <a:srgbClr val="FF0000"/>
                </a:solidFill>
              </a:rPr>
              <a:t>ill</a:t>
            </a:r>
            <a:r>
              <a:rPr lang="en-US" altLang="zh-CN" sz="2000" dirty="0" smtClean="0"/>
              <a:t>: kill processes</a:t>
            </a:r>
          </a:p>
          <a:p>
            <a:r>
              <a:rPr lang="en-US" altLang="zh-CN" sz="2000" dirty="0" smtClean="0"/>
              <a:t>kill </a:t>
            </a:r>
            <a:r>
              <a:rPr lang="en-US" altLang="zh-CN" sz="2000" dirty="0" err="1" smtClean="0"/>
              <a:t>pid</a:t>
            </a:r>
            <a:r>
              <a:rPr lang="en-US" altLang="zh-CN" sz="2000" dirty="0" smtClean="0"/>
              <a:t> (could find out using top or </a:t>
            </a:r>
            <a:r>
              <a:rPr lang="en-US" altLang="zh-CN" sz="2000" dirty="0" err="1" smtClean="0"/>
              <a:t>ps</a:t>
            </a:r>
            <a:r>
              <a:rPr lang="en-US" altLang="zh-CN" sz="2000" dirty="0" smtClean="0"/>
              <a:t>)</a:t>
            </a:r>
          </a:p>
          <a:p>
            <a:endParaRPr lang="en-US" altLang="zh-CN" sz="2000" dirty="0"/>
          </a:p>
          <a:p>
            <a:r>
              <a:rPr lang="en-US" altLang="zh-CN" sz="2000" dirty="0" err="1" smtClean="0">
                <a:solidFill>
                  <a:srgbClr val="FF0000"/>
                </a:solidFill>
              </a:rPr>
              <a:t>bg</a:t>
            </a:r>
            <a:r>
              <a:rPr lang="en-US" altLang="zh-CN" sz="2000" dirty="0"/>
              <a:t>: move current process to background</a:t>
            </a:r>
          </a:p>
          <a:p>
            <a:endParaRPr lang="en-US" altLang="zh-CN" sz="2000" dirty="0"/>
          </a:p>
          <a:p>
            <a:r>
              <a:rPr lang="en-US" altLang="zh-CN" sz="2000" dirty="0" err="1">
                <a:solidFill>
                  <a:srgbClr val="FF0000"/>
                </a:solidFill>
              </a:rPr>
              <a:t>fg</a:t>
            </a:r>
            <a:r>
              <a:rPr lang="en-US" altLang="zh-CN" sz="2000" dirty="0"/>
              <a:t>: move current process to </a:t>
            </a:r>
            <a:r>
              <a:rPr lang="en-US" altLang="zh-CN" sz="2000" dirty="0" smtClean="0"/>
              <a:t>foreground</a:t>
            </a: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1611886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47700"/>
            <a:ext cx="9144000" cy="555712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79512" y="6207367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korflab.ucdavis.edu</a:t>
            </a:r>
            <a:r>
              <a:rPr lang="en-US" dirty="0"/>
              <a:t>/</a:t>
            </a:r>
            <a:r>
              <a:rPr lang="en-US" dirty="0" err="1"/>
              <a:t>Unix_and_Perl</a:t>
            </a:r>
            <a:r>
              <a:rPr lang="en-US" dirty="0"/>
              <a:t>/unix_and_perl_v3.1.1.pdf</a:t>
            </a:r>
          </a:p>
        </p:txBody>
      </p:sp>
      <p:sp>
        <p:nvSpPr>
          <p:cNvPr id="2" name="Rectangle 1"/>
          <p:cNvSpPr/>
          <p:nvPr/>
        </p:nvSpPr>
        <p:spPr>
          <a:xfrm>
            <a:off x="1403648" y="3861048"/>
            <a:ext cx="936104" cy="360040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72200" y="1916832"/>
            <a:ext cx="936104" cy="2448272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56D75-A291-4137-9A16-BA256E6FB10F}" type="slidenum">
              <a:rPr lang="zh-CN" altLang="en-US" smtClean="0"/>
              <a:pPr/>
              <a:t>2</a:t>
            </a:fld>
            <a:endParaRPr lang="zh-CN" altLang="en-US"/>
          </a:p>
        </p:txBody>
      </p:sp>
      <p:sp>
        <p:nvSpPr>
          <p:cNvPr id="8" name="Rectangle 7"/>
          <p:cNvSpPr/>
          <p:nvPr/>
        </p:nvSpPr>
        <p:spPr>
          <a:xfrm>
            <a:off x="4860032" y="3068960"/>
            <a:ext cx="936104" cy="360040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064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76200"/>
            <a:ext cx="778347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The beauty of Unix for bioinformatics</a:t>
            </a:r>
          </a:p>
          <a:p>
            <a:r>
              <a:rPr lang="en-US" altLang="zh-CN" sz="2400" dirty="0" smtClean="0">
                <a:solidFill>
                  <a:srgbClr val="00B050"/>
                </a:solidFill>
              </a:rPr>
              <a:t>sort</a:t>
            </a:r>
            <a:r>
              <a:rPr lang="en-US" altLang="zh-CN" sz="2400" dirty="0">
                <a:solidFill>
                  <a:srgbClr val="00B050"/>
                </a:solidFill>
              </a:rPr>
              <a:t>, cut, </a:t>
            </a:r>
            <a:r>
              <a:rPr lang="en-US" altLang="zh-CN" sz="2400" dirty="0" err="1" smtClean="0">
                <a:solidFill>
                  <a:srgbClr val="00B050"/>
                </a:solidFill>
              </a:rPr>
              <a:t>uniq</a:t>
            </a:r>
            <a:r>
              <a:rPr lang="en-US" altLang="zh-CN" sz="2400" dirty="0" smtClean="0">
                <a:solidFill>
                  <a:srgbClr val="00B050"/>
                </a:solidFill>
              </a:rPr>
              <a:t>, </a:t>
            </a:r>
            <a:r>
              <a:rPr lang="en-US" altLang="zh-CN" sz="2400" dirty="0">
                <a:solidFill>
                  <a:srgbClr val="00B050"/>
                </a:solidFill>
              </a:rPr>
              <a:t>join, paste, </a:t>
            </a:r>
            <a:r>
              <a:rPr lang="en-US" altLang="zh-CN" sz="2400" dirty="0" err="1">
                <a:solidFill>
                  <a:srgbClr val="00B050"/>
                </a:solidFill>
              </a:rPr>
              <a:t>sed</a:t>
            </a:r>
            <a:r>
              <a:rPr lang="en-US" altLang="zh-CN" sz="2400" dirty="0">
                <a:solidFill>
                  <a:srgbClr val="00B050"/>
                </a:solidFill>
              </a:rPr>
              <a:t>, </a:t>
            </a:r>
            <a:r>
              <a:rPr lang="en-US" altLang="zh-CN" sz="2400" dirty="0" err="1">
                <a:solidFill>
                  <a:srgbClr val="00B050"/>
                </a:solidFill>
              </a:rPr>
              <a:t>grep</a:t>
            </a:r>
            <a:r>
              <a:rPr lang="en-US" altLang="zh-CN" sz="2400" dirty="0">
                <a:solidFill>
                  <a:srgbClr val="00B050"/>
                </a:solidFill>
              </a:rPr>
              <a:t>, </a:t>
            </a:r>
            <a:r>
              <a:rPr lang="en-US" altLang="zh-CN" sz="2400" dirty="0" err="1" smtClean="0">
                <a:solidFill>
                  <a:srgbClr val="00B050"/>
                </a:solidFill>
              </a:rPr>
              <a:t>awk</a:t>
            </a:r>
            <a:r>
              <a:rPr lang="en-US" altLang="zh-CN" sz="2400" dirty="0" smtClean="0">
                <a:solidFill>
                  <a:srgbClr val="00B050"/>
                </a:solidFill>
              </a:rPr>
              <a:t>, </a:t>
            </a:r>
            <a:r>
              <a:rPr lang="en-US" altLang="zh-CN" sz="2400" dirty="0" err="1" smtClean="0">
                <a:solidFill>
                  <a:srgbClr val="00B050"/>
                </a:solidFill>
              </a:rPr>
              <a:t>wc</a:t>
            </a:r>
            <a:r>
              <a:rPr lang="en-US" altLang="zh-CN" sz="2400" dirty="0" smtClean="0">
                <a:solidFill>
                  <a:srgbClr val="00B050"/>
                </a:solidFill>
              </a:rPr>
              <a:t>, diff, </a:t>
            </a:r>
            <a:r>
              <a:rPr lang="en-US" altLang="zh-CN" sz="2400" dirty="0" err="1" smtClean="0">
                <a:solidFill>
                  <a:srgbClr val="00B050"/>
                </a:solidFill>
              </a:rPr>
              <a:t>comm</a:t>
            </a:r>
            <a:r>
              <a:rPr lang="en-US" altLang="zh-CN" sz="2400" dirty="0" smtClean="0">
                <a:solidFill>
                  <a:srgbClr val="00B050"/>
                </a:solidFill>
              </a:rPr>
              <a:t>, </a:t>
            </a:r>
            <a:r>
              <a:rPr lang="en-US" altLang="zh-CN" sz="2400" dirty="0">
                <a:solidFill>
                  <a:srgbClr val="00B050"/>
                </a:solidFill>
              </a:rPr>
              <a:t>cat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520" y="980728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All types of bioinformatics sequence analyses are essentially </a:t>
            </a:r>
            <a:r>
              <a:rPr lang="en-US" altLang="zh-CN" sz="2400" dirty="0" smtClean="0">
                <a:solidFill>
                  <a:srgbClr val="FF0000"/>
                </a:solidFill>
              </a:rPr>
              <a:t>text processing</a:t>
            </a:r>
            <a:r>
              <a:rPr lang="en-US" altLang="zh-CN" sz="2400" dirty="0" smtClean="0"/>
              <a:t>.</a:t>
            </a:r>
          </a:p>
          <a:p>
            <a:endParaRPr lang="en-US" altLang="zh-CN" sz="2400" dirty="0"/>
          </a:p>
          <a:p>
            <a:r>
              <a:rPr lang="en-US" altLang="zh-CN" sz="2400" dirty="0" smtClean="0"/>
              <a:t>Unix </a:t>
            </a:r>
            <a:r>
              <a:rPr lang="en-US" altLang="zh-CN" sz="2400" dirty="0"/>
              <a:t>Shell </a:t>
            </a:r>
            <a:r>
              <a:rPr lang="en-US" altLang="zh-CN" sz="2400" dirty="0" smtClean="0"/>
              <a:t>has the above commands that are very useful for processing texts and also allows </a:t>
            </a:r>
            <a:r>
              <a:rPr lang="en-US" altLang="zh-CN" sz="2400" b="1" u="sng" dirty="0"/>
              <a:t>the output from one command to be passed to </a:t>
            </a:r>
            <a:r>
              <a:rPr lang="en-US" altLang="zh-CN" sz="2400" b="1" u="sng" dirty="0" smtClean="0"/>
              <a:t>another command </a:t>
            </a:r>
            <a:r>
              <a:rPr lang="en-US" altLang="zh-CN" sz="2400" b="1" u="sng" dirty="0"/>
              <a:t>as input using  </a:t>
            </a:r>
            <a:r>
              <a:rPr lang="en-US" altLang="zh-CN" sz="2400" b="1" dirty="0">
                <a:solidFill>
                  <a:srgbClr val="FF0000"/>
                </a:solidFill>
              </a:rPr>
              <a:t>pipes</a:t>
            </a:r>
            <a:r>
              <a:rPr lang="en-US" altLang="zh-CN" sz="2400" dirty="0">
                <a:solidFill>
                  <a:srgbClr val="FF0000"/>
                </a:solidFill>
              </a:rPr>
              <a:t> (“|”)</a:t>
            </a:r>
            <a:r>
              <a:rPr lang="en-US" altLang="zh-CN" sz="2400" dirty="0"/>
              <a:t>. </a:t>
            </a:r>
            <a:endParaRPr lang="en-US" altLang="zh-CN" sz="2400" dirty="0" smtClean="0"/>
          </a:p>
          <a:p>
            <a:endParaRPr lang="en-US" altLang="zh-CN" sz="2400" dirty="0"/>
          </a:p>
          <a:p>
            <a:r>
              <a:rPr lang="en-US" altLang="zh-CN" sz="2400" dirty="0" smtClean="0"/>
              <a:t>This </a:t>
            </a:r>
            <a:r>
              <a:rPr lang="en-US" altLang="zh-CN" sz="2400" dirty="0"/>
              <a:t>makes the processing of files using  Shell very </a:t>
            </a:r>
            <a:r>
              <a:rPr lang="en-US" altLang="zh-CN" sz="2400" dirty="0" smtClean="0"/>
              <a:t>convenient </a:t>
            </a:r>
            <a:r>
              <a:rPr lang="en-US" altLang="zh-CN" sz="2400" dirty="0"/>
              <a:t>and very </a:t>
            </a:r>
            <a:r>
              <a:rPr lang="en-US" altLang="zh-CN" sz="2400" dirty="0" smtClean="0"/>
              <a:t>powerful</a:t>
            </a:r>
            <a:r>
              <a:rPr lang="en-US" altLang="zh-CN" sz="2400" dirty="0"/>
              <a:t>: you do not need to write </a:t>
            </a:r>
            <a:r>
              <a:rPr lang="en-US" altLang="zh-CN" sz="2400" dirty="0" smtClean="0"/>
              <a:t>output to intermediate </a:t>
            </a:r>
            <a:r>
              <a:rPr lang="en-US" altLang="zh-CN" sz="2400" dirty="0"/>
              <a:t>files </a:t>
            </a:r>
            <a:r>
              <a:rPr lang="en-US" altLang="zh-CN" sz="2400" dirty="0" smtClean="0"/>
              <a:t>or load </a:t>
            </a:r>
            <a:r>
              <a:rPr lang="en-US" altLang="zh-CN" sz="2400" dirty="0"/>
              <a:t>all data into </a:t>
            </a:r>
            <a:r>
              <a:rPr lang="en-US" altLang="zh-CN" sz="2400" dirty="0" smtClean="0"/>
              <a:t>the </a:t>
            </a:r>
            <a:r>
              <a:rPr lang="en-US" altLang="zh-CN" sz="2400" dirty="0"/>
              <a:t>memory. </a:t>
            </a:r>
            <a:endParaRPr lang="en-US" altLang="zh-CN" sz="2400" dirty="0" smtClean="0"/>
          </a:p>
          <a:p>
            <a:endParaRPr lang="en-US" altLang="zh-CN" sz="2400" dirty="0"/>
          </a:p>
          <a:p>
            <a:r>
              <a:rPr lang="en-US" altLang="zh-CN" sz="2400" dirty="0" smtClean="0"/>
              <a:t>For </a:t>
            </a:r>
            <a:r>
              <a:rPr lang="en-US" altLang="zh-CN" sz="2400" dirty="0"/>
              <a:t>example, combining different Unix commands for text processing is like passing </a:t>
            </a:r>
            <a:r>
              <a:rPr lang="en-US" altLang="zh-CN" sz="2400" dirty="0" smtClean="0"/>
              <a:t>an </a:t>
            </a:r>
            <a:r>
              <a:rPr lang="en-US" altLang="zh-CN" sz="2400" dirty="0"/>
              <a:t>item through a manufacturing pipeline when you only care about the final </a:t>
            </a:r>
            <a:r>
              <a:rPr lang="en-US" altLang="zh-CN" sz="2400" dirty="0" smtClean="0"/>
              <a:t>product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29984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pPr/>
              <a:t>4</a:t>
            </a:fld>
            <a:endParaRPr lang="zh-CN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27200"/>
            <a:ext cx="9144000" cy="33832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68400" y="846667"/>
            <a:ext cx="2037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Hold shift and press 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3"/>
          </p:cNvCxnSpPr>
          <p:nvPr/>
        </p:nvCxnSpPr>
        <p:spPr>
          <a:xfrm>
            <a:off x="3206375" y="1031333"/>
            <a:ext cx="2373737" cy="22536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540933" y="440267"/>
            <a:ext cx="290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|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815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t>5</a:t>
            </a:fld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27124" y="116632"/>
            <a:ext cx="8981380" cy="6463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cut:</a:t>
            </a:r>
            <a:r>
              <a:rPr lang="en-US" dirty="0" smtClean="0"/>
              <a:t> extract columns from a file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less file | cut –f1 </a:t>
            </a:r>
            <a:r>
              <a:rPr lang="en-US" dirty="0" smtClean="0">
                <a:solidFill>
                  <a:srgbClr val="00B0F0"/>
                </a:solidFill>
              </a:rPr>
              <a:t># </a:t>
            </a:r>
            <a:r>
              <a:rPr lang="en-US" dirty="0" smtClean="0">
                <a:solidFill>
                  <a:srgbClr val="00B0F0"/>
                </a:solidFill>
              </a:rPr>
              <a:t>cut the first column (default delimiter tabular key)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less file | cut –f1 –d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‘ ‘  </a:t>
            </a:r>
            <a:r>
              <a:rPr lang="en-US" dirty="0">
                <a:solidFill>
                  <a:srgbClr val="00B0F0"/>
                </a:solidFill>
              </a:rPr>
              <a:t># specify delimiter to be regular space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less file | cut –f1-3    </a:t>
            </a:r>
            <a:r>
              <a:rPr lang="en-US" dirty="0">
                <a:solidFill>
                  <a:srgbClr val="00B0F0"/>
                </a:solidFill>
              </a:rPr>
              <a:t># cut 1 to 3 col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less file | cut –f1,7,10 &gt; file.</a:t>
            </a:r>
            <a:r>
              <a:rPr lang="en-US" sz="140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-7-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10   </a:t>
            </a:r>
            <a:r>
              <a:rPr lang="en-US" dirty="0" smtClean="0"/>
              <a:t> </a:t>
            </a:r>
            <a:r>
              <a:rPr lang="en-US" dirty="0">
                <a:solidFill>
                  <a:srgbClr val="00B0F0"/>
                </a:solidFill>
              </a:rPr>
              <a:t># cut 1, 7, 10 col and save as a new </a:t>
            </a:r>
            <a:r>
              <a:rPr lang="en-US" dirty="0" smtClean="0">
                <a:solidFill>
                  <a:srgbClr val="00B0F0"/>
                </a:solidFill>
              </a:rPr>
              <a:t>file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sort</a:t>
            </a:r>
            <a:r>
              <a:rPr lang="en-US" dirty="0" smtClean="0"/>
              <a:t>: sort rows in a file, default on first col in alphabetical order (0-9 then a-z, 10 comes before 9)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less file | sort –k 2  </a:t>
            </a:r>
            <a:r>
              <a:rPr lang="en-US" dirty="0">
                <a:solidFill>
                  <a:srgbClr val="00B0F0"/>
                </a:solidFill>
              </a:rPr>
              <a:t># sort on 2 col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less file | sort –k 2,2n </a:t>
            </a:r>
            <a:r>
              <a:rPr lang="en-US" dirty="0" smtClean="0">
                <a:solidFill>
                  <a:srgbClr val="00B0F0"/>
                </a:solidFill>
              </a:rPr>
              <a:t># </a:t>
            </a:r>
            <a:r>
              <a:rPr lang="en-US" dirty="0">
                <a:solidFill>
                  <a:srgbClr val="00B0F0"/>
                </a:solidFill>
              </a:rPr>
              <a:t>sort in numeric order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less file | sort –k 2,2nr    </a:t>
            </a:r>
            <a:r>
              <a:rPr lang="en-US" dirty="0">
                <a:solidFill>
                  <a:srgbClr val="00B0F0"/>
                </a:solidFill>
              </a:rPr>
              <a:t># sort in reverse numeric order</a:t>
            </a:r>
          </a:p>
          <a:p>
            <a:endParaRPr lang="en-US" dirty="0"/>
          </a:p>
          <a:p>
            <a:r>
              <a:rPr lang="en-US" dirty="0" err="1" smtClean="0">
                <a:solidFill>
                  <a:srgbClr val="FF0000"/>
                </a:solidFill>
              </a:rPr>
              <a:t>uniq</a:t>
            </a:r>
            <a:r>
              <a:rPr lang="en-US" dirty="0" smtClean="0"/>
              <a:t>: report file without repeated occurrences 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less file | cut –f2 | sort |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uniq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# </a:t>
            </a:r>
            <a:r>
              <a:rPr lang="en-US" dirty="0" smtClean="0">
                <a:solidFill>
                  <a:srgbClr val="00B0F0"/>
                </a:solidFill>
              </a:rPr>
              <a:t>unique text</a:t>
            </a:r>
            <a:endParaRPr lang="en-US" dirty="0">
              <a:solidFill>
                <a:srgbClr val="00B0F0"/>
              </a:solidFill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less file | cut –f2 | sort |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uniq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–c   </a:t>
            </a:r>
            <a:r>
              <a:rPr lang="en-US" dirty="0">
                <a:solidFill>
                  <a:srgbClr val="00B0F0"/>
                </a:solidFill>
              </a:rPr>
              <a:t>#  count number of occurrences of unique </a:t>
            </a:r>
            <a:r>
              <a:rPr lang="en-US" dirty="0" smtClean="0">
                <a:solidFill>
                  <a:srgbClr val="00B0F0"/>
                </a:solidFill>
              </a:rPr>
              <a:t>texts</a:t>
            </a:r>
            <a:endParaRPr lang="en-US" dirty="0"/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grep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smtClean="0"/>
              <a:t>extract lines match a given word or pattern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less file |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‘&gt;’ | head  </a:t>
            </a:r>
            <a:r>
              <a:rPr lang="en-US" dirty="0">
                <a:solidFill>
                  <a:srgbClr val="00B0F0"/>
                </a:solidFill>
              </a:rPr>
              <a:t>#  print only lines containing ‘&gt;’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less file |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–v ‘&gt;’ | head </a:t>
            </a:r>
            <a:r>
              <a:rPr lang="en-US" dirty="0">
                <a:solidFill>
                  <a:srgbClr val="00B0F0"/>
                </a:solidFill>
              </a:rPr>
              <a:t># print lines not containing ‘&gt;’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less file |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–n ‘&gt;’ | head  </a:t>
            </a:r>
            <a:r>
              <a:rPr lang="en-US" dirty="0">
                <a:solidFill>
                  <a:srgbClr val="00B0F0"/>
                </a:solidFill>
              </a:rPr>
              <a:t># also print in which lines ‘&gt; is found 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less file |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–c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‘&gt;’ </a:t>
            </a:r>
            <a:r>
              <a:rPr lang="en-US" dirty="0" smtClean="0">
                <a:solidFill>
                  <a:srgbClr val="00B0F0"/>
                </a:solidFill>
              </a:rPr>
              <a:t># </a:t>
            </a:r>
            <a:r>
              <a:rPr lang="en-US" dirty="0">
                <a:solidFill>
                  <a:srgbClr val="00B0F0"/>
                </a:solidFill>
              </a:rPr>
              <a:t>count the number of occurrences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less file |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egrep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‘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chr1|chr2’</a:t>
            </a:r>
            <a:r>
              <a:rPr lang="en-US" dirty="0" smtClean="0">
                <a:solidFill>
                  <a:srgbClr val="00B0F0"/>
                </a:solidFill>
              </a:rPr>
              <a:t># </a:t>
            </a:r>
            <a:r>
              <a:rPr lang="en-US" dirty="0">
                <a:solidFill>
                  <a:srgbClr val="00B0F0"/>
                </a:solidFill>
              </a:rPr>
              <a:t>print lines containing chr1 or  chr2 (multi-words or patterns)</a:t>
            </a:r>
          </a:p>
        </p:txBody>
      </p:sp>
    </p:spTree>
    <p:extLst>
      <p:ext uri="{BB962C8B-B14F-4D97-AF65-F5344CB8AC3E}">
        <p14:creationId xmlns:p14="http://schemas.microsoft.com/office/powerpoint/2010/main" val="2464859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323528" y="976973"/>
            <a:ext cx="8820472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sed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r>
              <a:rPr lang="en-US" dirty="0" smtClean="0"/>
              <a:t> stream editor, modify, delete, search and replace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less file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‘&gt;’ |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sed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‘s/&gt;//’     </a:t>
            </a:r>
            <a:r>
              <a:rPr lang="en-US" dirty="0">
                <a:solidFill>
                  <a:srgbClr val="00B0F0"/>
                </a:solidFill>
              </a:rPr>
              <a:t># delete ‘&gt;’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less file |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‘&gt;’ |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sed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‘s/&gt;/+/’     </a:t>
            </a:r>
            <a:r>
              <a:rPr lang="en-US" dirty="0">
                <a:solidFill>
                  <a:srgbClr val="00B0F0"/>
                </a:solidFill>
              </a:rPr>
              <a:t># replace ‘&gt;’ with ‘+’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less file |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sed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‘/^$/d’     </a:t>
            </a:r>
            <a:r>
              <a:rPr lang="en-US" dirty="0">
                <a:solidFill>
                  <a:srgbClr val="00B0F0"/>
                </a:solidFill>
              </a:rPr>
              <a:t># delete empty line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less file |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sed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‘/&gt;/d’     </a:t>
            </a:r>
            <a:r>
              <a:rPr lang="en-US" dirty="0">
                <a:solidFill>
                  <a:srgbClr val="00B0F0"/>
                </a:solidFill>
              </a:rPr>
              <a:t># delete all lines with ‘&gt;’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less file |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sed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–n ‘/&gt;/p’   </a:t>
            </a:r>
            <a:r>
              <a:rPr lang="en-US" dirty="0">
                <a:solidFill>
                  <a:srgbClr val="00B0F0"/>
                </a:solidFill>
              </a:rPr>
              <a:t># print all lines with ‘&gt;’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less file |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sed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–n </a:t>
            </a:r>
            <a:r>
              <a:rPr lang="fr-FR" sz="1400" dirty="0">
                <a:latin typeface="Courier New" pitchFamily="49" charset="0"/>
                <a:cs typeface="Courier New" pitchFamily="49" charset="0"/>
              </a:rPr>
              <a:t>’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101,200p’   </a:t>
            </a:r>
            <a:r>
              <a:rPr lang="en-US" dirty="0">
                <a:solidFill>
                  <a:srgbClr val="00B0F0"/>
                </a:solidFill>
              </a:rPr>
              <a:t># print selected lines (101 to 200) in the file</a:t>
            </a:r>
          </a:p>
          <a:p>
            <a:endParaRPr lang="en-US" dirty="0"/>
          </a:p>
          <a:p>
            <a:r>
              <a:rPr lang="en-US" dirty="0" err="1" smtClean="0">
                <a:solidFill>
                  <a:srgbClr val="FF0000"/>
                </a:solidFill>
              </a:rPr>
              <a:t>awk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r>
              <a:rPr lang="en-US" dirty="0" smtClean="0"/>
              <a:t> give a condition, perform an action (print)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less file |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awk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‘$5==“22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”’ </a:t>
            </a:r>
            <a:r>
              <a:rPr lang="en-US" dirty="0" smtClean="0">
                <a:solidFill>
                  <a:srgbClr val="00B0F0"/>
                </a:solidFill>
              </a:rPr>
              <a:t>#  </a:t>
            </a:r>
            <a:r>
              <a:rPr lang="en-US" dirty="0">
                <a:solidFill>
                  <a:srgbClr val="00B0F0"/>
                </a:solidFill>
              </a:rPr>
              <a:t>$5 means the 5th col, default delimiter is regular space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less file |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awk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–F “\t” ‘$5==“22”’   </a:t>
            </a:r>
            <a:r>
              <a:rPr lang="en-US" dirty="0">
                <a:solidFill>
                  <a:srgbClr val="00B0F0"/>
                </a:solidFill>
              </a:rPr>
              <a:t># define delimiter to be tabular space “\t”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less file |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awk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‘/&gt;/’ </a:t>
            </a:r>
            <a:r>
              <a:rPr lang="en-US" dirty="0" smtClean="0">
                <a:solidFill>
                  <a:srgbClr val="00B0F0"/>
                </a:solidFill>
              </a:rPr>
              <a:t># </a:t>
            </a:r>
            <a:r>
              <a:rPr lang="en-US" dirty="0">
                <a:solidFill>
                  <a:srgbClr val="00B0F0"/>
                </a:solidFill>
              </a:rPr>
              <a:t>put pattern between //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less file |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awk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‘$1~/&gt;/’       </a:t>
            </a:r>
            <a:r>
              <a:rPr lang="en-US" dirty="0">
                <a:solidFill>
                  <a:srgbClr val="00B0F0"/>
                </a:solidFill>
              </a:rPr>
              <a:t># specify the pattern appears in the </a:t>
            </a:r>
            <a:r>
              <a:rPr lang="en-US" dirty="0" smtClean="0">
                <a:solidFill>
                  <a:srgbClr val="00B0F0"/>
                </a:solidFill>
              </a:rPr>
              <a:t>1st </a:t>
            </a:r>
            <a:r>
              <a:rPr lang="en-US" dirty="0">
                <a:solidFill>
                  <a:srgbClr val="00B0F0"/>
                </a:solidFill>
              </a:rPr>
              <a:t>col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less file |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awk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‘{print $1,$3}’     </a:t>
            </a:r>
            <a:r>
              <a:rPr lang="en-US" dirty="0">
                <a:solidFill>
                  <a:srgbClr val="00B0F0"/>
                </a:solidFill>
              </a:rPr>
              <a:t># print the 1 and 3 cols, regular space separated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less file |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awk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‘{print $1,”new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”,$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3}’     </a:t>
            </a:r>
            <a:r>
              <a:rPr lang="en-US" dirty="0">
                <a:solidFill>
                  <a:srgbClr val="00B0F0"/>
                </a:solidFill>
              </a:rPr>
              <a:t># insert a new col with text “new”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less file |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awk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‘{print $3,$1}’       </a:t>
            </a:r>
            <a:r>
              <a:rPr lang="en-US" dirty="0">
                <a:solidFill>
                  <a:srgbClr val="00B0F0"/>
                </a:solidFill>
              </a:rPr>
              <a:t># change the </a:t>
            </a:r>
            <a:r>
              <a:rPr lang="en-US" dirty="0" smtClean="0">
                <a:solidFill>
                  <a:srgbClr val="00B0F0"/>
                </a:solidFill>
              </a:rPr>
              <a:t>order of 1st and 3rd col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745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pPr/>
              <a:t>7</a:t>
            </a:fld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07504" y="781534"/>
            <a:ext cx="8803812" cy="6247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Times"/>
                <a:cs typeface="Times"/>
              </a:rPr>
              <a:t>Remove the file if you’ve ever downloaded it before</a:t>
            </a:r>
          </a:p>
          <a:p>
            <a:r>
              <a:rPr lang="en-US" sz="1600" dirty="0" err="1" smtClean="0">
                <a:latin typeface="Courier New"/>
                <a:cs typeface="Courier New"/>
              </a:rPr>
              <a:t>rm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latin typeface="Courier New"/>
                <a:cs typeface="Courier New"/>
              </a:rPr>
              <a:t>cesa-pr.fa</a:t>
            </a:r>
            <a:endParaRPr lang="en-US" sz="1600" dirty="0" smtClean="0">
              <a:latin typeface="Courier New"/>
              <a:cs typeface="Courier New"/>
            </a:endParaRPr>
          </a:p>
          <a:p>
            <a:endParaRPr lang="en-US" sz="1600" dirty="0" smtClean="0"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FF0000"/>
                </a:solidFill>
                <a:latin typeface="Times"/>
                <a:cs typeface="Times"/>
              </a:rPr>
              <a:t>Check if it is removed</a:t>
            </a:r>
          </a:p>
          <a:p>
            <a:r>
              <a:rPr lang="en-US" sz="1600" dirty="0" err="1" smtClean="0">
                <a:latin typeface="Courier New"/>
                <a:cs typeface="Courier New"/>
              </a:rPr>
              <a:t>ls</a:t>
            </a:r>
            <a:r>
              <a:rPr lang="en-US" sz="1600" dirty="0" smtClean="0">
                <a:latin typeface="Courier New"/>
                <a:cs typeface="Courier New"/>
              </a:rPr>
              <a:t> -l</a:t>
            </a:r>
          </a:p>
          <a:p>
            <a:endParaRPr lang="en-US" sz="1600" dirty="0">
              <a:solidFill>
                <a:srgbClr val="FF0000"/>
              </a:solidFill>
              <a:latin typeface="Times"/>
              <a:cs typeface="Times"/>
            </a:endParaRPr>
          </a:p>
          <a:p>
            <a:r>
              <a:rPr lang="en-US" sz="1600" dirty="0">
                <a:solidFill>
                  <a:srgbClr val="FF0000"/>
                </a:solidFill>
                <a:latin typeface="Times"/>
                <a:cs typeface="Times"/>
              </a:rPr>
              <a:t>Download the file</a:t>
            </a:r>
          </a:p>
          <a:p>
            <a:r>
              <a:rPr lang="en-US" sz="1600" dirty="0" err="1" smtClean="0">
                <a:latin typeface="Courier New"/>
                <a:cs typeface="Courier New"/>
              </a:rPr>
              <a:t>wget</a:t>
            </a:r>
            <a:r>
              <a:rPr lang="en-US" sz="1600" dirty="0" smtClean="0">
                <a:latin typeface="Courier New"/>
                <a:cs typeface="Courier New"/>
              </a:rPr>
              <a:t> http://cys.bios.niu.edu/yyin/teach/PBB/cesa-pr.fa</a:t>
            </a:r>
          </a:p>
          <a:p>
            <a:endParaRPr lang="en-US" sz="1600" dirty="0">
              <a:solidFill>
                <a:srgbClr val="FF0000"/>
              </a:solidFill>
              <a:latin typeface="Times"/>
              <a:cs typeface="Times"/>
            </a:endParaRPr>
          </a:p>
          <a:p>
            <a:r>
              <a:rPr lang="en-US" sz="1600" dirty="0">
                <a:solidFill>
                  <a:srgbClr val="FF0000"/>
                </a:solidFill>
                <a:latin typeface="Times"/>
                <a:cs typeface="Times"/>
              </a:rPr>
              <a:t>View the file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less </a:t>
            </a:r>
            <a:r>
              <a:rPr lang="en-US" sz="1600" dirty="0" err="1" smtClean="0">
                <a:latin typeface="Courier New"/>
                <a:cs typeface="Courier New"/>
              </a:rPr>
              <a:t>cesa-pr.fa</a:t>
            </a:r>
            <a:endParaRPr lang="en-US" sz="1600" dirty="0" smtClean="0">
              <a:latin typeface="Courier New"/>
              <a:cs typeface="Courier New"/>
            </a:endParaRPr>
          </a:p>
          <a:p>
            <a:endParaRPr lang="en-US" sz="1600" dirty="0" smtClean="0"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FF0000"/>
                </a:solidFill>
                <a:latin typeface="Times"/>
                <a:cs typeface="Times"/>
              </a:rPr>
              <a:t>Only keep the description line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less </a:t>
            </a:r>
            <a:r>
              <a:rPr lang="en-US" sz="1600" dirty="0" err="1" smtClean="0">
                <a:latin typeface="Courier New"/>
                <a:cs typeface="Courier New"/>
              </a:rPr>
              <a:t>cesa-pr.fa</a:t>
            </a:r>
            <a:r>
              <a:rPr lang="en-US" sz="1600" dirty="0" smtClean="0">
                <a:latin typeface="Courier New"/>
                <a:cs typeface="Courier New"/>
              </a:rPr>
              <a:t> | </a:t>
            </a:r>
            <a:r>
              <a:rPr lang="en-US" sz="1600" b="1" dirty="0" err="1" smtClean="0">
                <a:solidFill>
                  <a:srgbClr val="0070C0"/>
                </a:solidFill>
                <a:latin typeface="Courier New"/>
                <a:cs typeface="Courier New"/>
              </a:rPr>
              <a:t>grep</a:t>
            </a:r>
            <a:r>
              <a:rPr lang="en-US" sz="1600" dirty="0" smtClean="0">
                <a:latin typeface="Courier New"/>
                <a:cs typeface="Courier New"/>
              </a:rPr>
              <a:t> '&gt;’</a:t>
            </a:r>
          </a:p>
          <a:p>
            <a:endParaRPr lang="en-US" sz="1600" dirty="0">
              <a:solidFill>
                <a:srgbClr val="FF0000"/>
              </a:solidFill>
              <a:latin typeface="Times"/>
              <a:cs typeface="Times"/>
            </a:endParaRPr>
          </a:p>
          <a:p>
            <a:r>
              <a:rPr lang="en-US" sz="1600" dirty="0">
                <a:solidFill>
                  <a:srgbClr val="FF0000"/>
                </a:solidFill>
                <a:latin typeface="Times"/>
                <a:cs typeface="Times"/>
              </a:rPr>
              <a:t>Get ride of ‘&gt;’</a:t>
            </a:r>
          </a:p>
          <a:p>
            <a:r>
              <a:rPr lang="en-US" sz="1600" dirty="0">
                <a:latin typeface="Courier New"/>
                <a:cs typeface="Courier New"/>
              </a:rPr>
              <a:t>less </a:t>
            </a:r>
            <a:r>
              <a:rPr lang="en-US" sz="1600" dirty="0" err="1">
                <a:latin typeface="Courier New"/>
                <a:cs typeface="Courier New"/>
              </a:rPr>
              <a:t>cesa-pr.fa</a:t>
            </a:r>
            <a:r>
              <a:rPr lang="en-US" sz="1600" dirty="0">
                <a:latin typeface="Courier New"/>
                <a:cs typeface="Courier New"/>
              </a:rPr>
              <a:t> | </a:t>
            </a:r>
            <a:r>
              <a:rPr lang="en-US" sz="1600" dirty="0" err="1">
                <a:latin typeface="Courier New"/>
                <a:cs typeface="Courier New"/>
              </a:rPr>
              <a:t>grep</a:t>
            </a:r>
            <a:r>
              <a:rPr lang="en-US" sz="1600" dirty="0">
                <a:latin typeface="Courier New"/>
                <a:cs typeface="Courier New"/>
              </a:rPr>
              <a:t> '&gt;'  | </a:t>
            </a:r>
            <a:r>
              <a:rPr lang="en-US" sz="1600" b="1" dirty="0" err="1">
                <a:solidFill>
                  <a:srgbClr val="0070C0"/>
                </a:solidFill>
                <a:latin typeface="Courier New"/>
                <a:cs typeface="Courier New"/>
              </a:rPr>
              <a:t>sed</a:t>
            </a:r>
            <a:r>
              <a:rPr lang="en-US" sz="1600" dirty="0">
                <a:latin typeface="Courier New"/>
                <a:cs typeface="Courier New"/>
              </a:rPr>
              <a:t> 's/&gt;/</a:t>
            </a:r>
            <a:r>
              <a:rPr lang="en-US" sz="1600" dirty="0" smtClean="0">
                <a:latin typeface="Courier New"/>
                <a:cs typeface="Courier New"/>
              </a:rPr>
              <a:t>/’</a:t>
            </a:r>
          </a:p>
          <a:p>
            <a:endParaRPr lang="en-US" sz="1600" dirty="0" smtClean="0"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FF0000"/>
                </a:solidFill>
                <a:latin typeface="Times"/>
                <a:cs typeface="Times"/>
              </a:rPr>
              <a:t>Replace ‘|’ with a tab space</a:t>
            </a:r>
          </a:p>
          <a:p>
            <a:r>
              <a:rPr lang="en-US" sz="1600" dirty="0">
                <a:latin typeface="Courier New"/>
                <a:cs typeface="Courier New"/>
              </a:rPr>
              <a:t>less </a:t>
            </a:r>
            <a:r>
              <a:rPr lang="en-US" sz="1600" dirty="0" err="1">
                <a:latin typeface="Courier New"/>
                <a:cs typeface="Courier New"/>
              </a:rPr>
              <a:t>cesa-pr.fa</a:t>
            </a:r>
            <a:r>
              <a:rPr lang="en-US" sz="1600" dirty="0">
                <a:latin typeface="Courier New"/>
                <a:cs typeface="Courier New"/>
              </a:rPr>
              <a:t> | </a:t>
            </a:r>
            <a:r>
              <a:rPr lang="en-US" sz="1600" dirty="0" err="1">
                <a:latin typeface="Courier New"/>
                <a:cs typeface="Courier New"/>
              </a:rPr>
              <a:t>grep</a:t>
            </a:r>
            <a:r>
              <a:rPr lang="en-US" sz="1600" dirty="0">
                <a:latin typeface="Courier New"/>
                <a:cs typeface="Courier New"/>
              </a:rPr>
              <a:t> '&gt;'  | </a:t>
            </a:r>
            <a:r>
              <a:rPr lang="en-US" sz="1600" dirty="0" err="1">
                <a:latin typeface="Courier New"/>
                <a:cs typeface="Courier New"/>
              </a:rPr>
              <a:t>sed</a:t>
            </a:r>
            <a:r>
              <a:rPr lang="en-US" sz="1600" dirty="0">
                <a:latin typeface="Courier New"/>
                <a:cs typeface="Courier New"/>
              </a:rPr>
              <a:t> 's/&gt;//' | </a:t>
            </a:r>
            <a:r>
              <a:rPr lang="en-US" sz="1600" b="1" dirty="0" err="1">
                <a:solidFill>
                  <a:srgbClr val="0070C0"/>
                </a:solidFill>
                <a:latin typeface="Courier New"/>
                <a:cs typeface="Courier New"/>
              </a:rPr>
              <a:t>sed</a:t>
            </a:r>
            <a:r>
              <a:rPr lang="en-US" sz="1600" dirty="0">
                <a:latin typeface="Courier New"/>
                <a:cs typeface="Courier New"/>
              </a:rPr>
              <a:t> 's/|/\t/</a:t>
            </a:r>
            <a:r>
              <a:rPr lang="en-US" sz="1600" dirty="0" smtClean="0">
                <a:latin typeface="Courier New"/>
                <a:cs typeface="Courier New"/>
              </a:rPr>
              <a:t>g’</a:t>
            </a:r>
          </a:p>
          <a:p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FF0000"/>
                </a:solidFill>
                <a:latin typeface="Times"/>
                <a:cs typeface="Times"/>
              </a:rPr>
              <a:t>Cut out the 2nd and 3rd cols</a:t>
            </a:r>
          </a:p>
          <a:p>
            <a:r>
              <a:rPr lang="en-US" sz="1600" dirty="0">
                <a:latin typeface="Courier New"/>
                <a:cs typeface="Courier New"/>
              </a:rPr>
              <a:t>less </a:t>
            </a:r>
            <a:r>
              <a:rPr lang="en-US" sz="1600" dirty="0" err="1">
                <a:latin typeface="Courier New"/>
                <a:cs typeface="Courier New"/>
              </a:rPr>
              <a:t>cesa-pr.fa</a:t>
            </a:r>
            <a:r>
              <a:rPr lang="en-US" sz="1600" dirty="0">
                <a:latin typeface="Courier New"/>
                <a:cs typeface="Courier New"/>
              </a:rPr>
              <a:t> | </a:t>
            </a:r>
            <a:r>
              <a:rPr lang="en-US" sz="1600" dirty="0" err="1">
                <a:latin typeface="Courier New"/>
                <a:cs typeface="Courier New"/>
              </a:rPr>
              <a:t>grep</a:t>
            </a:r>
            <a:r>
              <a:rPr lang="en-US" sz="1600" dirty="0">
                <a:latin typeface="Courier New"/>
                <a:cs typeface="Courier New"/>
              </a:rPr>
              <a:t> '&gt;'  | </a:t>
            </a:r>
            <a:r>
              <a:rPr lang="en-US" sz="1600" dirty="0" err="1">
                <a:latin typeface="Courier New"/>
                <a:cs typeface="Courier New"/>
              </a:rPr>
              <a:t>sed</a:t>
            </a:r>
            <a:r>
              <a:rPr lang="en-US" sz="1600" dirty="0">
                <a:latin typeface="Courier New"/>
                <a:cs typeface="Courier New"/>
              </a:rPr>
              <a:t> 's/&gt;//' | </a:t>
            </a:r>
            <a:r>
              <a:rPr lang="en-US" sz="1600" dirty="0" err="1">
                <a:latin typeface="Courier New"/>
                <a:cs typeface="Courier New"/>
              </a:rPr>
              <a:t>sed</a:t>
            </a:r>
            <a:r>
              <a:rPr lang="en-US" sz="1600" dirty="0">
                <a:latin typeface="Courier New"/>
                <a:cs typeface="Courier New"/>
              </a:rPr>
              <a:t> 's/|/\t/g' | </a:t>
            </a:r>
            <a:r>
              <a:rPr lang="en-US" sz="1600" b="1" dirty="0">
                <a:solidFill>
                  <a:srgbClr val="0070C0"/>
                </a:solidFill>
                <a:latin typeface="Courier New"/>
                <a:cs typeface="Courier New"/>
              </a:rPr>
              <a:t>cut</a:t>
            </a:r>
            <a:r>
              <a:rPr lang="en-US" sz="1600" dirty="0">
                <a:latin typeface="Courier New"/>
                <a:cs typeface="Courier New"/>
              </a:rPr>
              <a:t> -f2-3</a:t>
            </a:r>
            <a:endParaRPr lang="en-US" sz="1600" dirty="0" smtClean="0">
              <a:latin typeface="Courier New"/>
              <a:cs typeface="Courier New"/>
            </a:endParaRPr>
          </a:p>
          <a:p>
            <a:endParaRPr lang="en-US" sz="1600" dirty="0" smtClean="0">
              <a:latin typeface="Courier New"/>
              <a:cs typeface="Courier New"/>
            </a:endParaRPr>
          </a:p>
          <a:p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0028" y="220016"/>
            <a:ext cx="6211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 1: process </a:t>
            </a:r>
            <a:r>
              <a:rPr lang="en-US" dirty="0" err="1" smtClean="0"/>
              <a:t>cesa-pr</a:t>
            </a:r>
            <a:r>
              <a:rPr lang="en-US" dirty="0" smtClean="0"/>
              <a:t> </a:t>
            </a:r>
            <a:r>
              <a:rPr lang="en-US" dirty="0" err="1" smtClean="0"/>
              <a:t>fasta</a:t>
            </a:r>
            <a:r>
              <a:rPr lang="en-US" dirty="0" smtClean="0"/>
              <a:t> sequence file to get protein IDs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52120" y="1268760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Copy this link, go to the terminal, right click to paste to the command line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572000" y="1556792"/>
            <a:ext cx="1080120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pPr/>
              <a:t>8</a:t>
            </a:fld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947936" y="390769"/>
            <a:ext cx="34978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grep</a:t>
            </a:r>
            <a:r>
              <a:rPr lang="en-US" dirty="0"/>
              <a:t>: print lines matching a </a:t>
            </a:r>
            <a:r>
              <a:rPr lang="en-US" dirty="0" smtClean="0"/>
              <a:t>pattern</a:t>
            </a:r>
          </a:p>
          <a:p>
            <a:r>
              <a:rPr lang="en-US" dirty="0" smtClean="0"/>
              <a:t>Try    </a:t>
            </a:r>
            <a:r>
              <a:rPr lang="en-US" dirty="0" smtClean="0">
                <a:latin typeface="Courier New"/>
                <a:cs typeface="Courier New"/>
              </a:rPr>
              <a:t>man </a:t>
            </a:r>
            <a:r>
              <a:rPr lang="en-US" dirty="0" err="1" smtClean="0">
                <a:latin typeface="Courier New"/>
                <a:cs typeface="Courier New"/>
              </a:rPr>
              <a:t>grep</a:t>
            </a:r>
            <a:endParaRPr lang="en-US" dirty="0" smtClean="0">
              <a:latin typeface="Courier New"/>
              <a:cs typeface="Courier New"/>
            </a:endParaRPr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11560" y="1268760"/>
            <a:ext cx="378623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less </a:t>
            </a:r>
            <a:r>
              <a:rPr lang="en-US" dirty="0" err="1">
                <a:latin typeface="Courier New"/>
                <a:cs typeface="Courier New"/>
              </a:rPr>
              <a:t>cesa-pr.fa</a:t>
            </a:r>
            <a:r>
              <a:rPr lang="en-US" dirty="0">
                <a:latin typeface="Courier New"/>
                <a:cs typeface="Courier New"/>
              </a:rPr>
              <a:t> | </a:t>
            </a:r>
            <a:r>
              <a:rPr lang="en-US" dirty="0" err="1">
                <a:latin typeface="Courier New"/>
                <a:cs typeface="Courier New"/>
              </a:rPr>
              <a:t>grep</a:t>
            </a:r>
            <a:r>
              <a:rPr lang="en-US" dirty="0">
                <a:latin typeface="Courier New"/>
                <a:cs typeface="Courier New"/>
              </a:rPr>
              <a:t> '</a:t>
            </a:r>
            <a:r>
              <a:rPr lang="en-US" dirty="0">
                <a:solidFill>
                  <a:srgbClr val="FF0000"/>
                </a:solidFill>
                <a:latin typeface="Courier New"/>
                <a:cs typeface="Courier New"/>
              </a:rPr>
              <a:t>&gt;</a:t>
            </a:r>
            <a:r>
              <a:rPr lang="en-US" dirty="0" smtClean="0">
                <a:latin typeface="Courier New"/>
                <a:cs typeface="Courier New"/>
              </a:rPr>
              <a:t>’</a:t>
            </a:r>
          </a:p>
          <a:p>
            <a:r>
              <a:rPr lang="en-US" dirty="0">
                <a:solidFill>
                  <a:srgbClr val="FF0000"/>
                </a:solidFill>
                <a:latin typeface="Times"/>
                <a:cs typeface="Times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Times"/>
                <a:cs typeface="Times"/>
              </a:rPr>
              <a:t>s the same as</a:t>
            </a:r>
          </a:p>
          <a:p>
            <a:r>
              <a:rPr lang="en-US" dirty="0" err="1">
                <a:latin typeface="Courier New"/>
                <a:cs typeface="Courier New"/>
              </a:rPr>
              <a:t>g</a:t>
            </a:r>
            <a:r>
              <a:rPr lang="en-US" dirty="0" err="1" smtClean="0">
                <a:latin typeface="Courier New"/>
                <a:cs typeface="Courier New"/>
              </a:rPr>
              <a:t>rep</a:t>
            </a:r>
            <a:r>
              <a:rPr lang="en-US" dirty="0" smtClean="0">
                <a:latin typeface="Courier New"/>
                <a:cs typeface="Courier New"/>
              </a:rPr>
              <a:t> ‘&gt;’ </a:t>
            </a:r>
            <a:r>
              <a:rPr lang="en-US" dirty="0" err="1">
                <a:latin typeface="Courier New"/>
                <a:cs typeface="Courier New"/>
              </a:rPr>
              <a:t>cesa-pr.fa</a:t>
            </a:r>
            <a:r>
              <a:rPr lang="en-US" dirty="0">
                <a:latin typeface="Courier New"/>
                <a:cs typeface="Courier New"/>
              </a:rPr>
              <a:t>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995936" y="692696"/>
            <a:ext cx="72008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283968" y="1052736"/>
            <a:ext cx="415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pattern is to get any line contains a ‘&gt;’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3568" y="3429000"/>
            <a:ext cx="1708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Courier New"/>
                <a:cs typeface="Courier New"/>
              </a:rPr>
              <a:t>sed</a:t>
            </a:r>
            <a:r>
              <a:rPr lang="en-US" dirty="0">
                <a:latin typeface="Courier New"/>
                <a:cs typeface="Courier New"/>
              </a:rPr>
              <a:t> '</a:t>
            </a:r>
            <a:r>
              <a:rPr lang="en-US" dirty="0">
                <a:solidFill>
                  <a:srgbClr val="FF0000"/>
                </a:solidFill>
                <a:latin typeface="Courier New"/>
                <a:cs typeface="Courier New"/>
              </a:rPr>
              <a:t>s/&gt;//</a:t>
            </a:r>
            <a:r>
              <a:rPr lang="en-US" dirty="0">
                <a:latin typeface="Courier New"/>
                <a:cs typeface="Courier New"/>
              </a:rPr>
              <a:t>’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53970" y="2830206"/>
            <a:ext cx="5110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sed</a:t>
            </a:r>
            <a:r>
              <a:rPr lang="en-US" dirty="0"/>
              <a:t>: stream editor for filtering and transforming text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43808" y="3356992"/>
            <a:ext cx="38844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pattern is to replace &gt; with nothing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=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delete &gt;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3568" y="4797152"/>
            <a:ext cx="2123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Courier New"/>
                <a:cs typeface="Courier New"/>
              </a:rPr>
              <a:t>sed</a:t>
            </a:r>
            <a:r>
              <a:rPr lang="en-US" dirty="0">
                <a:latin typeface="Courier New"/>
                <a:cs typeface="Courier New"/>
              </a:rPr>
              <a:t> '</a:t>
            </a:r>
            <a:r>
              <a:rPr lang="en-US" dirty="0">
                <a:solidFill>
                  <a:srgbClr val="FF0000"/>
                </a:solidFill>
                <a:latin typeface="Courier New"/>
                <a:cs typeface="Courier New"/>
              </a:rPr>
              <a:t>s/|/\t/g</a:t>
            </a:r>
            <a:r>
              <a:rPr lang="en-US" dirty="0">
                <a:latin typeface="Courier New"/>
                <a:cs typeface="Courier New"/>
              </a:rPr>
              <a:t>’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843808" y="4797152"/>
            <a:ext cx="553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pattern is to replace | with tab space (\t is the regex)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55576" y="5949280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cut 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-f2-3</a:t>
            </a:r>
            <a:endParaRPr lang="en-US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3973" y="5530403"/>
            <a:ext cx="4211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cut</a:t>
            </a:r>
            <a:r>
              <a:rPr lang="en-US" dirty="0"/>
              <a:t>: remove sections from each line of files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04039" y="5980436"/>
            <a:ext cx="31024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-f is the option: field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2-3 could also be written as 2,3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178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pPr/>
              <a:t>9</a:t>
            </a:fld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259632" y="260648"/>
            <a:ext cx="4541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 2: processing Arabidopsis </a:t>
            </a:r>
            <a:r>
              <a:rPr lang="en-US" dirty="0" err="1" smtClean="0"/>
              <a:t>CAZyme</a:t>
            </a:r>
            <a:r>
              <a:rPr lang="en-US" dirty="0" smtClean="0"/>
              <a:t> list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692696"/>
            <a:ext cx="7513403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http://www.cazy.org/e1.html</a:t>
            </a:r>
            <a:r>
              <a:rPr lang="en-US" dirty="0" smtClean="0"/>
              <a:t>, select the protein list table, </a:t>
            </a:r>
            <a:r>
              <a:rPr lang="en-US" dirty="0" err="1" smtClean="0"/>
              <a:t>Ctrl+c</a:t>
            </a:r>
            <a:r>
              <a:rPr lang="en-US" dirty="0" smtClean="0"/>
              <a:t> to copy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  <a:latin typeface="Times"/>
                <a:cs typeface="Times"/>
              </a:rPr>
              <a:t>Create a file using vi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vi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arabi.list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solidFill>
                <a:srgbClr val="FF0000"/>
              </a:solidFill>
              <a:latin typeface="Times"/>
              <a:cs typeface="Times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Times"/>
                <a:cs typeface="Times"/>
              </a:rPr>
              <a:t>Hit </a:t>
            </a:r>
            <a:r>
              <a:rPr lang="en-US" dirty="0" err="1" smtClean="0">
                <a:solidFill>
                  <a:srgbClr val="FF0000"/>
                </a:solidFill>
                <a:latin typeface="Times"/>
                <a:cs typeface="Times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Times"/>
                <a:cs typeface="Times"/>
              </a:rPr>
              <a:t> to change to edit mode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"/>
                <a:cs typeface="Times"/>
              </a:rPr>
              <a:t>Right click to paste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"/>
                <a:cs typeface="Times"/>
              </a:rPr>
              <a:t>Hit Esc to change to command mode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Times"/>
                <a:cs typeface="Times"/>
              </a:rPr>
              <a:t>Shift+colon</a:t>
            </a:r>
            <a:r>
              <a:rPr lang="en-US" dirty="0" smtClean="0">
                <a:solidFill>
                  <a:srgbClr val="FF0000"/>
                </a:solidFill>
                <a:latin typeface="Times"/>
                <a:cs typeface="Times"/>
              </a:rPr>
              <a:t>, then hit x, then hit enter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Times"/>
                <a:cs typeface="Times"/>
              </a:rPr>
              <a:t>View the file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less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arabi.list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Times"/>
                <a:cs typeface="Times"/>
              </a:rPr>
              <a:t>Count how many proteins</a:t>
            </a:r>
          </a:p>
          <a:p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arabi.list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less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arabi.list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|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wc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Times"/>
                <a:cs typeface="Times"/>
              </a:rPr>
              <a:t>Only print the 3rd </a:t>
            </a:r>
            <a:r>
              <a:rPr lang="en-US" dirty="0" err="1" smtClean="0">
                <a:solidFill>
                  <a:srgbClr val="FF0000"/>
                </a:solidFill>
                <a:latin typeface="Times"/>
                <a:cs typeface="Times"/>
              </a:rPr>
              <a:t>col</a:t>
            </a:r>
            <a:endParaRPr lang="en-US" dirty="0" smtClean="0">
              <a:solidFill>
                <a:srgbClr val="FF0000"/>
              </a:solidFill>
              <a:latin typeface="Times"/>
              <a:cs typeface="Times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less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arabi.list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| cut –f3 | less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"/>
                <a:cs typeface="Times"/>
              </a:rPr>
              <a:t>Only print the 2nd </a:t>
            </a:r>
            <a:r>
              <a:rPr lang="en-US" dirty="0" err="1" smtClean="0">
                <a:solidFill>
                  <a:srgbClr val="FF0000"/>
                </a:solidFill>
                <a:latin typeface="Times"/>
                <a:cs typeface="Times"/>
              </a:rPr>
              <a:t>col</a:t>
            </a:r>
            <a:endParaRPr lang="en-US" dirty="0" smtClean="0">
              <a:solidFill>
                <a:srgbClr val="FF0000"/>
              </a:solidFill>
              <a:latin typeface="Times"/>
              <a:cs typeface="Times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less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arabi.list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| cut –f2 | less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"/>
                <a:cs typeface="Times"/>
              </a:rPr>
              <a:t>Print proteins having multi-domains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less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arabi.list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| cut -f2,3 |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',' | less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63888" y="4005064"/>
            <a:ext cx="1834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wc</a:t>
            </a:r>
            <a:r>
              <a:rPr lang="en-US" dirty="0" smtClean="0">
                <a:solidFill>
                  <a:srgbClr val="FF0000"/>
                </a:solidFill>
              </a:rPr>
              <a:t> is for counting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2314</TotalTime>
  <Words>2432</Words>
  <Application>Microsoft Macintosh PowerPoint</Application>
  <PresentationFormat>On-screen Show (4:3)</PresentationFormat>
  <Paragraphs>291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Linux command line basics III: piping commands for text processing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Install and run external command line softwares</dc:title>
  <dc:creator>YanbinYin</dc:creator>
  <cp:lastModifiedBy>Yanbin</cp:lastModifiedBy>
  <cp:revision>116</cp:revision>
  <cp:lastPrinted>2013-03-20T14:34:58Z</cp:lastPrinted>
  <dcterms:created xsi:type="dcterms:W3CDTF">2013-03-13T04:49:11Z</dcterms:created>
  <dcterms:modified xsi:type="dcterms:W3CDTF">2014-11-04T16:24:34Z</dcterms:modified>
</cp:coreProperties>
</file>