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92" r:id="rId3"/>
    <p:sldId id="258" r:id="rId4"/>
    <p:sldId id="291" r:id="rId5"/>
    <p:sldId id="259" r:id="rId6"/>
    <p:sldId id="260" r:id="rId7"/>
    <p:sldId id="261" r:id="rId8"/>
    <p:sldId id="262" r:id="rId9"/>
    <p:sldId id="285" r:id="rId10"/>
    <p:sldId id="288" r:id="rId11"/>
    <p:sldId id="275" r:id="rId12"/>
    <p:sldId id="289" r:id="rId13"/>
    <p:sldId id="29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73" autoAdjust="0"/>
  </p:normalViewPr>
  <p:slideViewPr>
    <p:cSldViewPr>
      <p:cViewPr varScale="1">
        <p:scale>
          <a:sx n="149" d="100"/>
          <a:sy n="149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D7BC-6379-8049-8693-536BF328D909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B2276-93D7-7540-A172-7F547BA6F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9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2C71-1412-E949-AF7A-BD18CB1417FB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F235-41C4-6A4D-A7E7-7A7706B71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2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BE59-9BBA-634E-9F81-2ED2D241E83B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5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11D5-0656-7B46-997B-CCB684F1A6A9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40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AE8D-D664-614D-8E11-CBDC44CCB78E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47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8E7-CF5A-C248-803F-83F55A160074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4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2A81-C1D6-DF4F-AC81-5961E78CC0CE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92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54AF-F05F-DE49-A055-E139EB9C510A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8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4C20-8E23-7244-8C39-79625555EB72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CE6A-5079-5547-A5BB-BD4C0EB128FE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1CD1-A15E-474D-8335-005F9B5AC4AF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31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2411-3416-EB42-A4AA-77444231EB85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89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5BE5-C2BB-CF45-9351-DA50A4D60B66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2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A6E6-5BD3-534E-A75F-A2B081DBEDC2}" type="datetime1">
              <a:rPr lang="en-US" altLang="zh-CN" smtClean="0"/>
              <a:pPr/>
              <a:t>11/18/14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6234-35BB-4EDD-B7D8-F2BEFB9C27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88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tp://ftp.ncbi.nih.gov:/blast/executables/LATES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elp.ubuntu.com/12.04/serverguide/apt-get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ports.org/install.php" TargetMode="External"/><Relationship Id="rId4" Type="http://schemas.openxmlformats.org/officeDocument/2006/relationships/hyperlink" Target="http://www.blaststation.com/freestuff/en/howtoNCBIBlastMac.html" TargetMode="External"/><Relationship Id="rId5" Type="http://schemas.openxmlformats.org/officeDocument/2006/relationships/hyperlink" Target="http://www.digimantra.com/howto/apple-aptget-command-mac/" TargetMode="External"/><Relationship Id="rId6" Type="http://schemas.openxmlformats.org/officeDocument/2006/relationships/hyperlink" Target="http://superuser.com/questions/173088/apt-get-on-mac-os-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cobserver.com/tmo/article/install_the_command_line_c_compilers_in_os_x_l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77072"/>
            <a:ext cx="3888432" cy="2592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Install external command line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softwares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Yanbin Yin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2C83C-795D-4E93-85C7-929673819A7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0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Install programs using the hard way (</a:t>
            </a:r>
            <a:r>
              <a:rPr lang="en-US" smtClean="0">
                <a:solidFill>
                  <a:srgbClr val="FF0000"/>
                </a:solidFill>
              </a:rPr>
              <a:t>your are NOT the root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060848"/>
            <a:ext cx="83011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Usually when a bioinformatics tool is released, the tool package also includes a </a:t>
            </a:r>
            <a:r>
              <a:rPr lang="en-US" dirty="0" smtClean="0">
                <a:solidFill>
                  <a:srgbClr val="FF0000"/>
                </a:solidFill>
              </a:rPr>
              <a:t>readme/install/manual </a:t>
            </a:r>
            <a:r>
              <a:rPr lang="en-US" dirty="0" smtClean="0"/>
              <a:t>file in addition to the program itself. </a:t>
            </a:r>
          </a:p>
          <a:p>
            <a:endParaRPr lang="en-US" dirty="0"/>
          </a:p>
          <a:p>
            <a:r>
              <a:rPr lang="en-US" dirty="0" smtClean="0"/>
              <a:t>In most cases, there are more than one files in the program folder.</a:t>
            </a:r>
          </a:p>
          <a:p>
            <a:endParaRPr lang="en-US" dirty="0"/>
          </a:p>
          <a:p>
            <a:r>
              <a:rPr lang="en-US" dirty="0" smtClean="0"/>
              <a:t>Some times you will see files in multiple different languages.</a:t>
            </a:r>
          </a:p>
          <a:p>
            <a:endParaRPr lang="en-US" dirty="0"/>
          </a:p>
          <a:p>
            <a:r>
              <a:rPr lang="en-US" dirty="0" smtClean="0"/>
              <a:t>The readme or install file will tell you how to install the tool.</a:t>
            </a:r>
          </a:p>
          <a:p>
            <a:endParaRPr lang="en-US" dirty="0"/>
          </a:p>
          <a:p>
            <a:r>
              <a:rPr lang="en-US" dirty="0" smtClean="0"/>
              <a:t>Basic steps: </a:t>
            </a:r>
            <a:r>
              <a:rPr lang="en-US" dirty="0" smtClean="0">
                <a:solidFill>
                  <a:srgbClr val="FF0000"/>
                </a:solidFill>
              </a:rPr>
              <a:t>download the package -&gt; unpack (</a:t>
            </a:r>
            <a:r>
              <a:rPr lang="en-US" dirty="0" err="1" smtClean="0">
                <a:solidFill>
                  <a:srgbClr val="FF0000"/>
                </a:solidFill>
              </a:rPr>
              <a:t>untar</a:t>
            </a:r>
            <a:r>
              <a:rPr lang="en-US" dirty="0" smtClean="0">
                <a:solidFill>
                  <a:srgbClr val="FF0000"/>
                </a:solidFill>
              </a:rPr>
              <a:t>, unzip) -&gt; read the readme -&gt; install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6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Install BLAST using the hard way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dirty="0" smtClean="0">
                <a:solidFill>
                  <a:srgbClr val="FF0000"/>
                </a:solidFill>
                <a:latin typeface="Times"/>
                <a:cs typeface="Times"/>
              </a:rPr>
              <a:t>We will download </a:t>
            </a:r>
            <a:r>
              <a:rPr lang="en-US" altLang="zh-CN" sz="1400" dirty="0" err="1" smtClean="0">
                <a:solidFill>
                  <a:srgbClr val="FF0000"/>
                </a:solidFill>
                <a:latin typeface="Times"/>
                <a:cs typeface="Times"/>
              </a:rPr>
              <a:t>executables</a:t>
            </a:r>
            <a:r>
              <a:rPr lang="en-US" altLang="zh-CN" sz="1400" dirty="0" smtClean="0">
                <a:solidFill>
                  <a:srgbClr val="FF0000"/>
                </a:solidFill>
                <a:latin typeface="Times"/>
                <a:cs typeface="Times"/>
              </a:rPr>
              <a:t> of BLAST</a:t>
            </a:r>
          </a:p>
          <a:p>
            <a:pPr marL="0" indent="0">
              <a:buNone/>
            </a:pPr>
            <a:r>
              <a:rPr lang="en-US" altLang="zh-CN" sz="1400" dirty="0" smtClean="0">
                <a:solidFill>
                  <a:srgbClr val="FF0000"/>
                </a:solidFill>
                <a:latin typeface="Times"/>
                <a:cs typeface="Times"/>
              </a:rPr>
              <a:t>BLAST is written C and C program needs to be compiled to get executable program</a:t>
            </a:r>
          </a:p>
          <a:p>
            <a:pPr marL="0" indent="0">
              <a:buNone/>
            </a:pP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lftp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  <a:hlinkClick r:id="rId2" action="ppaction://hlinkfile"/>
              </a:rPr>
              <a:t>ftp.ncbi.nih.gov:/blast/executables/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  <a:hlinkClick r:id="rId2" action="ppaction://hlinkfile"/>
              </a:rPr>
              <a:t>LATEST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get ncbi-blast-2.2.30+-x64-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linux.tar.gz</a:t>
            </a:r>
          </a:p>
          <a:p>
            <a:pPr marL="0" indent="0">
              <a:buNone/>
            </a:pP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bye</a:t>
            </a:r>
          </a:p>
          <a:p>
            <a:pPr marL="0" indent="0">
              <a:buNone/>
            </a:pP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>
                <a:solidFill>
                  <a:srgbClr val="FF0000"/>
                </a:solidFill>
                <a:latin typeface="Times"/>
                <a:cs typeface="Times"/>
              </a:rPr>
              <a:t>Now you returned to </a:t>
            </a:r>
            <a:r>
              <a:rPr lang="en-US" altLang="zh-CN" sz="1400" dirty="0" err="1" smtClean="0">
                <a:solidFill>
                  <a:srgbClr val="FF0000"/>
                </a:solidFill>
                <a:latin typeface="Times"/>
                <a:cs typeface="Times"/>
              </a:rPr>
              <a:t>Ser</a:t>
            </a:r>
            <a:endParaRPr lang="en-US" altLang="zh-CN" sz="1400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-l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tools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cd tools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blast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mv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../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ncbi-blast-2.2.30+-x64-linux.tar.gz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blast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cd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blast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altLang="zh-CN" sz="1400" dirty="0" smtClean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altLang="zh-CN" sz="1400" dirty="0" smtClean="0">
                <a:solidFill>
                  <a:srgbClr val="FF0000"/>
                </a:solidFill>
                <a:latin typeface="Times"/>
                <a:cs typeface="Times"/>
              </a:rPr>
              <a:t>Unpack the tar ball</a:t>
            </a:r>
            <a:endParaRPr lang="en-US" altLang="zh-CN" sz="1400" dirty="0">
              <a:solidFill>
                <a:srgbClr val="FF0000"/>
              </a:solidFill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tar -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zxf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ncbi-blast-2.2.30+-x64-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linux.tar.gz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-l</a:t>
            </a: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cd ncbi-blast-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2.2.30+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/bin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-l</a:t>
            </a: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altLang="zh-CN" sz="1400" dirty="0" err="1">
                <a:latin typeface="Courier New" pitchFamily="49" charset="0"/>
                <a:cs typeface="Courier New" pitchFamily="49" charset="0"/>
              </a:rPr>
              <a:t>blastp</a:t>
            </a:r>
            <a:r>
              <a:rPr lang="en-US" altLang="zh-CN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-h</a:t>
            </a:r>
          </a:p>
          <a:p>
            <a:pPr marL="0" indent="0">
              <a:buNone/>
            </a:pP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pwd</a:t>
            </a: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25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323528" y="3998674"/>
            <a:ext cx="84969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You are at your home</a:t>
            </a:r>
            <a:endParaRPr lang="en-US" altLang="zh-CN" dirty="0">
              <a:solidFill>
                <a:srgbClr val="00B0F0"/>
              </a:solidFill>
            </a:endParaRPr>
          </a:p>
          <a:p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nano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bashrc</a:t>
            </a:r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dirty="0">
                <a:solidFill>
                  <a:srgbClr val="00B0F0"/>
                </a:solidFill>
              </a:rPr>
              <a:t>Add the following in </a:t>
            </a:r>
            <a:r>
              <a:rPr lang="en-US" altLang="zh-CN" dirty="0" smtClean="0">
                <a:solidFill>
                  <a:srgbClr val="00B0F0"/>
                </a:solidFill>
              </a:rPr>
              <a:t>the beginning of the file </a:t>
            </a:r>
          </a:p>
          <a:p>
            <a:r>
              <a:rPr lang="en-US" altLang="zh-CN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export PATH="$PATH:$HOME/tools/blast/ncbi-blast-2.2.30+/bin"</a:t>
            </a:r>
            <a:endParaRPr lang="en-US" altLang="zh-CN" dirty="0" smtClean="0">
              <a:solidFill>
                <a:srgbClr val="00B0F0"/>
              </a:solidFill>
            </a:endParaRPr>
          </a:p>
          <a:p>
            <a:r>
              <a:rPr lang="en-US" altLang="zh-CN" dirty="0" smtClean="0">
                <a:solidFill>
                  <a:srgbClr val="00B0F0"/>
                </a:solidFill>
              </a:rPr>
              <a:t>Now </a:t>
            </a:r>
            <a:r>
              <a:rPr lang="en-US" altLang="zh-CN" dirty="0" smtClean="0">
                <a:solidFill>
                  <a:srgbClr val="00B0F0"/>
                </a:solidFill>
              </a:rPr>
              <a:t>exit </a:t>
            </a:r>
            <a:r>
              <a:rPr lang="en-US" altLang="zh-CN" dirty="0">
                <a:solidFill>
                  <a:srgbClr val="00B0F0"/>
                </a:solidFill>
              </a:rPr>
              <a:t>from </a:t>
            </a:r>
            <a:r>
              <a:rPr lang="en-US" altLang="zh-CN" dirty="0" err="1" smtClean="0">
                <a:solidFill>
                  <a:srgbClr val="00B0F0"/>
                </a:solidFill>
              </a:rPr>
              <a:t>nano</a:t>
            </a:r>
            <a:r>
              <a:rPr lang="en-US" altLang="zh-CN" dirty="0" smtClean="0">
                <a:solidFill>
                  <a:srgbClr val="00B0F0"/>
                </a:solidFill>
              </a:rPr>
              <a:t> and do the following</a:t>
            </a:r>
            <a:endParaRPr lang="en-US" altLang="zh-CN" dirty="0">
              <a:solidFill>
                <a:srgbClr val="00B0F0"/>
              </a:solidFill>
            </a:endParaRPr>
          </a:p>
          <a:p>
            <a:endParaRPr lang="en-US" altLang="zh-CN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. .</a:t>
            </a:r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bashrc</a:t>
            </a:r>
            <a:endParaRPr lang="en-US" altLang="zh-CN" dirty="0">
              <a:solidFill>
                <a:srgbClr val="00B0F0"/>
              </a:solidFill>
            </a:endParaRPr>
          </a:p>
          <a:p>
            <a:r>
              <a:rPr lang="en-US" altLang="zh-CN" sz="1400" dirty="0" err="1" smtClean="0">
                <a:latin typeface="Courier New" pitchFamily="49" charset="0"/>
                <a:cs typeface="Courier New" pitchFamily="49" charset="0"/>
              </a:rPr>
              <a:t>blastp</a:t>
            </a:r>
            <a:r>
              <a:rPr lang="en-US" altLang="zh-CN" sz="1400" dirty="0" smtClean="0">
                <a:latin typeface="Courier New" pitchFamily="49" charset="0"/>
                <a:cs typeface="Courier New" pitchFamily="49" charset="0"/>
              </a:rPr>
              <a:t> -h</a:t>
            </a:r>
            <a:endParaRPr lang="en-US" altLang="zh-CN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44624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"/>
                <a:cs typeface="Times"/>
              </a:rPr>
              <a:t>Now return to your home</a:t>
            </a:r>
          </a:p>
          <a:p>
            <a:r>
              <a:rPr lang="en-US" altLang="zh-CN" dirty="0">
                <a:latin typeface="Courier New" pitchFamily="49" charset="0"/>
                <a:cs typeface="Courier New" pitchFamily="49" charset="0"/>
              </a:rPr>
              <a:t>cd</a:t>
            </a:r>
          </a:p>
          <a:p>
            <a:r>
              <a:rPr lang="en-US" altLang="zh-CN" dirty="0" err="1" smtClean="0">
                <a:latin typeface="Courier New" pitchFamily="49" charset="0"/>
                <a:cs typeface="Courier New" pitchFamily="49" charset="0"/>
              </a:rPr>
              <a:t>blastp</a:t>
            </a:r>
            <a:r>
              <a:rPr lang="en-US" altLang="zh-CN" smtClean="0">
                <a:latin typeface="Courier New" pitchFamily="49" charset="0"/>
                <a:cs typeface="Courier New" pitchFamily="49" charset="0"/>
              </a:rPr>
              <a:t> -h</a:t>
            </a:r>
            <a:endParaRPr lang="en-US" altLang="zh-CN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CN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"/>
                <a:cs typeface="Times"/>
              </a:rPr>
              <a:t>You will be told that command is not found. The reason is </a:t>
            </a:r>
            <a:r>
              <a:rPr lang="en-US" altLang="zh-CN" dirty="0" smtClean="0">
                <a:solidFill>
                  <a:srgbClr val="FF0000"/>
                </a:solidFill>
                <a:latin typeface="Times"/>
                <a:cs typeface="Times"/>
              </a:rPr>
              <a:t>that </a:t>
            </a:r>
            <a:r>
              <a:rPr lang="en-US" altLang="zh-CN" dirty="0" err="1" smtClean="0">
                <a:solidFill>
                  <a:srgbClr val="FF0000"/>
                </a:solidFill>
                <a:latin typeface="Times"/>
                <a:cs typeface="Times"/>
              </a:rPr>
              <a:t>blastp</a:t>
            </a:r>
            <a:r>
              <a:rPr lang="en-US" altLang="zh-CN" dirty="0" smtClean="0">
                <a:solidFill>
                  <a:srgbClr val="FF0000"/>
                </a:solidFill>
                <a:latin typeface="Times"/>
                <a:cs typeface="Times"/>
              </a:rPr>
              <a:t> is not in your current path. You have to give the full path to run it in your home</a:t>
            </a:r>
          </a:p>
          <a:p>
            <a:endParaRPr lang="en-US" altLang="zh-CN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altLang="zh-CN" dirty="0">
                <a:latin typeface="Courier New" pitchFamily="49" charset="0"/>
                <a:cs typeface="Courier New" pitchFamily="49" charset="0"/>
              </a:rPr>
              <a:t>/home/</a:t>
            </a: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yyin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/tools/blast/ncbi-blast-2.2.30+/bin/</a:t>
            </a:r>
            <a:r>
              <a:rPr lang="en-US" altLang="zh-CN" dirty="0" err="1" smtClean="0">
                <a:latin typeface="Courier New" pitchFamily="49" charset="0"/>
                <a:cs typeface="Courier New" pitchFamily="49" charset="0"/>
              </a:rPr>
              <a:t>blastp</a:t>
            </a:r>
            <a:endParaRPr lang="en-US" altLang="zh-CN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CN" dirty="0">
              <a:solidFill>
                <a:srgbClr val="FF0000"/>
              </a:solidFill>
              <a:latin typeface="Times"/>
              <a:cs typeface="Times"/>
            </a:endParaRPr>
          </a:p>
          <a:p>
            <a:r>
              <a:rPr lang="en-US" altLang="zh-CN" dirty="0">
                <a:solidFill>
                  <a:srgbClr val="FF0000"/>
                </a:solidFill>
                <a:latin typeface="Times"/>
                <a:cs typeface="Times"/>
              </a:rPr>
              <a:t>What if you don’t want to type this long </a:t>
            </a:r>
            <a:r>
              <a:rPr lang="en-US" altLang="zh-CN" dirty="0" smtClean="0">
                <a:solidFill>
                  <a:srgbClr val="FF0000"/>
                </a:solidFill>
                <a:latin typeface="Times"/>
                <a:cs typeface="Times"/>
              </a:rPr>
              <a:t>path? You can add it to a hidden file in your home called </a:t>
            </a:r>
            <a:r>
              <a:rPr lang="en-US" altLang="zh-CN" dirty="0" smtClean="0">
                <a:solidFill>
                  <a:srgbClr val="0000FF"/>
                </a:solidFill>
                <a:latin typeface="Times"/>
                <a:cs typeface="Times"/>
              </a:rPr>
              <a:t>.</a:t>
            </a:r>
            <a:r>
              <a:rPr lang="en-US" altLang="zh-CN" dirty="0" err="1" smtClean="0">
                <a:solidFill>
                  <a:srgbClr val="0000FF"/>
                </a:solidFill>
                <a:latin typeface="Times"/>
                <a:cs typeface="Times"/>
              </a:rPr>
              <a:t>bashrc</a:t>
            </a:r>
            <a:r>
              <a:rPr lang="en-US" altLang="zh-CN" dirty="0" smtClean="0">
                <a:solidFill>
                  <a:srgbClr val="0000FF"/>
                </a:solidFill>
                <a:latin typeface="Times"/>
                <a:cs typeface="Times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"/>
                <a:cs typeface="Times"/>
              </a:rPr>
              <a:t>where Shell auto execute every time you log in: Shell will be notified that when you call </a:t>
            </a:r>
            <a:r>
              <a:rPr lang="en-US" altLang="zh-CN" dirty="0" err="1" smtClean="0">
                <a:solidFill>
                  <a:srgbClr val="FF0000"/>
                </a:solidFill>
                <a:latin typeface="Times"/>
                <a:cs typeface="Times"/>
              </a:rPr>
              <a:t>blastp</a:t>
            </a:r>
            <a:r>
              <a:rPr lang="en-US" altLang="zh-CN" dirty="0" smtClean="0">
                <a:solidFill>
                  <a:srgbClr val="FF0000"/>
                </a:solidFill>
                <a:latin typeface="Times"/>
                <a:cs typeface="Times"/>
              </a:rPr>
              <a:t>, go to that folder to find it.</a:t>
            </a:r>
            <a:endParaRPr lang="en-US" altLang="zh-CN" dirty="0">
              <a:solidFill>
                <a:srgbClr val="FF0000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47694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Environment variable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/>
              <a:t>An environment variable is a named object that contains data used by one or more applications. </a:t>
            </a:r>
            <a:r>
              <a:rPr lang="en-US" altLang="zh-CN" dirty="0" smtClean="0"/>
              <a:t>The </a:t>
            </a:r>
            <a:r>
              <a:rPr lang="en-US" altLang="zh-CN" dirty="0"/>
              <a:t>value of an environmental variable can for example be the location of all executable files in the </a:t>
            </a:r>
            <a:r>
              <a:rPr lang="en-US" altLang="zh-CN" dirty="0" smtClean="0"/>
              <a:t>file system</a:t>
            </a:r>
            <a:r>
              <a:rPr lang="en-US" altLang="zh-CN" dirty="0"/>
              <a:t>, the default editor that should be used, or the system locale settings. Users new to Linux may often find this way of managing settings a bit unmanageable. However, environment variables provides </a:t>
            </a:r>
            <a:r>
              <a:rPr lang="en-US" altLang="zh-CN" dirty="0">
                <a:solidFill>
                  <a:srgbClr val="FF0000"/>
                </a:solidFill>
              </a:rPr>
              <a:t>a simple way to share configuration settings between multiple applications and processes in Linux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altLang="zh-CN" dirty="0" smtClean="0"/>
              <a:t> to list all built-in environment variable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PATH</a:t>
            </a:r>
            <a:r>
              <a:rPr lang="en-US" altLang="zh-CN" dirty="0" smtClean="0"/>
              <a:t> </a:t>
            </a:r>
            <a:r>
              <a:rPr lang="en-US" altLang="zh-CN" dirty="0"/>
              <a:t>is a very important environment variable. </a:t>
            </a:r>
            <a:r>
              <a:rPr lang="en-US" altLang="zh-CN" dirty="0">
                <a:solidFill>
                  <a:srgbClr val="FF0000"/>
                </a:solidFill>
              </a:rPr>
              <a:t>This sets the path that the shell would be looking at when it has to execute any program</a:t>
            </a:r>
            <a:r>
              <a:rPr lang="en-US" altLang="zh-CN" dirty="0"/>
              <a:t>. It would search in all the directories that are </a:t>
            </a:r>
            <a:r>
              <a:rPr lang="en-US" altLang="zh-CN" dirty="0" smtClean="0"/>
              <a:t>defined in the variable. </a:t>
            </a:r>
            <a:r>
              <a:rPr lang="en-US" altLang="zh-CN" dirty="0"/>
              <a:t>Remember that entries are separated by a ' : ' . You can add any number of directories to this list.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de-DE" altLang="zh-CN" dirty="0"/>
              <a:t>PATH=/usr/local/sbin:/usr/local/bin:/usr/sbin:/usr/bin:/sbin:/bin:/usr/games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20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 #8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/>
              <a:t>Create a folder under your home called hw8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Change directory to hw8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Copy the </a:t>
            </a:r>
            <a:r>
              <a:rPr lang="en-US" altLang="zh-CN" sz="1800" dirty="0" err="1" smtClean="0"/>
              <a:t>faa</a:t>
            </a:r>
            <a:r>
              <a:rPr lang="en-US" altLang="zh-CN" sz="1800" dirty="0" smtClean="0"/>
              <a:t> file and </a:t>
            </a:r>
            <a:r>
              <a:rPr lang="en-US" altLang="zh-CN" sz="1800" dirty="0" err="1" smtClean="0"/>
              <a:t>ptt</a:t>
            </a:r>
            <a:r>
              <a:rPr lang="en-US" altLang="zh-CN" sz="1800" dirty="0" smtClean="0"/>
              <a:t> file you’ve downloaded from NCBI ftp site in hw7 to hw8 folder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 smtClean="0"/>
              <a:t>Create </a:t>
            </a:r>
            <a:r>
              <a:rPr lang="en-US" altLang="zh-CN" sz="1800" dirty="0" err="1" smtClean="0"/>
              <a:t>unix</a:t>
            </a:r>
            <a:r>
              <a:rPr lang="en-US" altLang="zh-CN" sz="1800" dirty="0" smtClean="0"/>
              <a:t> one-liner (piping different commands) to count how many proteins are there in the </a:t>
            </a:r>
            <a:r>
              <a:rPr lang="en-US" altLang="zh-CN" sz="1800" dirty="0" err="1" smtClean="0"/>
              <a:t>faa</a:t>
            </a:r>
            <a:r>
              <a:rPr lang="en-US" altLang="zh-CN" sz="1800" dirty="0" smtClean="0"/>
              <a:t> file and save the protein </a:t>
            </a:r>
            <a:r>
              <a:rPr lang="en-US" altLang="zh-CN" sz="1800" dirty="0" err="1" smtClean="0"/>
              <a:t>gi</a:t>
            </a:r>
            <a:r>
              <a:rPr lang="en-US" altLang="zh-CN" sz="1800" dirty="0" smtClean="0"/>
              <a:t> numbers (just the </a:t>
            </a:r>
            <a:r>
              <a:rPr lang="en-US" altLang="zh-CN" sz="1800" dirty="0" err="1" smtClean="0"/>
              <a:t>gi</a:t>
            </a:r>
            <a:r>
              <a:rPr lang="en-US" altLang="zh-CN" sz="1800" dirty="0" smtClean="0"/>
              <a:t>) in a file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Create </a:t>
            </a:r>
            <a:r>
              <a:rPr lang="en-US" altLang="zh-CN" sz="1800" dirty="0" err="1" smtClean="0"/>
              <a:t>unix</a:t>
            </a:r>
            <a:r>
              <a:rPr lang="en-US" altLang="zh-CN" sz="1800" dirty="0" smtClean="0"/>
              <a:t> one-liner (piping different commands) to process the </a:t>
            </a:r>
            <a:r>
              <a:rPr lang="en-US" altLang="zh-CN" sz="1800" dirty="0" err="1" smtClean="0"/>
              <a:t>ptt</a:t>
            </a:r>
            <a:r>
              <a:rPr lang="en-US" altLang="zh-CN" sz="1800" dirty="0" smtClean="0"/>
              <a:t> file and count how many genes are located in the positive strand and how many in the negative strand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642A-DEA9-1E46-8DCE-D357C6F89F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5320" y="5457998"/>
            <a:ext cx="8615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Write a report (in </a:t>
            </a:r>
            <a:r>
              <a:rPr lang="en-US" altLang="zh-CN" dirty="0">
                <a:solidFill>
                  <a:srgbClr val="FF0000"/>
                </a:solidFill>
              </a:rPr>
              <a:t>word or </a:t>
            </a:r>
            <a:r>
              <a:rPr lang="en-US" altLang="zh-CN" dirty="0" err="1">
                <a:solidFill>
                  <a:srgbClr val="FF0000"/>
                </a:solidFill>
              </a:rPr>
              <a:t>ppt</a:t>
            </a:r>
            <a:r>
              <a:rPr lang="en-US" altLang="zh-CN" dirty="0"/>
              <a:t>) to include all the </a:t>
            </a:r>
            <a:r>
              <a:rPr lang="en-US" altLang="zh-CN" dirty="0" smtClean="0"/>
              <a:t>operations/commands and </a:t>
            </a:r>
            <a:r>
              <a:rPr lang="en-US" altLang="zh-CN" dirty="0"/>
              <a:t>screen </a:t>
            </a:r>
            <a:r>
              <a:rPr lang="en-US" altLang="zh-CN" dirty="0" smtClean="0"/>
              <a:t>shots.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</a:t>
            </a:r>
            <a:r>
              <a:rPr lang="en-US" altLang="zh-CN" dirty="0">
                <a:solidFill>
                  <a:srgbClr val="FF0000"/>
                </a:solidFill>
              </a:rPr>
              <a:t>Due on </a:t>
            </a:r>
            <a:r>
              <a:rPr lang="en-US" altLang="zh-CN" dirty="0" smtClean="0">
                <a:solidFill>
                  <a:srgbClr val="FF0000"/>
                </a:solidFill>
              </a:rPr>
              <a:t>Nov 24 </a:t>
            </a:r>
            <a:r>
              <a:rPr lang="en-US" altLang="zh-CN" dirty="0" smtClean="0"/>
              <a:t>(send </a:t>
            </a:r>
            <a:r>
              <a:rPr lang="en-US" altLang="zh-CN" dirty="0"/>
              <a:t>by email)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0204" y="5798145"/>
            <a:ext cx="33021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 hour: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Tue, Thu and Fri 2-4pm, MO325A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email: </a:t>
            </a:r>
            <a:r>
              <a:rPr lang="en-US" dirty="0" err="1" smtClean="0">
                <a:solidFill>
                  <a:srgbClr val="FF0000"/>
                </a:solidFill>
              </a:rPr>
              <a:t>yyin@niu.edu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3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Programs/tools we often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BLAST</a:t>
            </a:r>
          </a:p>
          <a:p>
            <a:r>
              <a:rPr lang="en-US" dirty="0" smtClean="0"/>
              <a:t>FASTA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HMMER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EMBOSS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lftp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bioperl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1628800"/>
            <a:ext cx="2818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Clustalw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MAFFT</a:t>
            </a:r>
          </a:p>
          <a:p>
            <a:r>
              <a:rPr lang="en-US" dirty="0" smtClean="0"/>
              <a:t>MUSCLE</a:t>
            </a:r>
          </a:p>
          <a:p>
            <a:r>
              <a:rPr lang="en-US" dirty="0" smtClean="0"/>
              <a:t>SRA toolkit</a:t>
            </a:r>
          </a:p>
          <a:p>
            <a:r>
              <a:rPr lang="en-US" dirty="0" err="1" smtClean="0"/>
              <a:t>weblogo</a:t>
            </a:r>
            <a:endParaRPr lang="en-US" dirty="0" smtClean="0"/>
          </a:p>
          <a:p>
            <a:r>
              <a:rPr lang="en-US" dirty="0" err="1" smtClean="0"/>
              <a:t>PhyML</a:t>
            </a:r>
            <a:endParaRPr lang="en-US" dirty="0" smtClean="0"/>
          </a:p>
          <a:p>
            <a:r>
              <a:rPr lang="en-US" dirty="0" err="1" smtClean="0"/>
              <a:t>FastTree</a:t>
            </a:r>
            <a:endParaRPr lang="en-US" dirty="0" smtClean="0"/>
          </a:p>
          <a:p>
            <a:r>
              <a:rPr lang="en-US" dirty="0" err="1" smtClean="0"/>
              <a:t>RaxML</a:t>
            </a:r>
            <a:endParaRPr lang="en-US" dirty="0" smtClean="0"/>
          </a:p>
          <a:p>
            <a:r>
              <a:rPr lang="en-US" dirty="0" smtClean="0"/>
              <a:t>USEARCH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5736" y="6021288"/>
            <a:ext cx="2212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gacrc.uga.edu</a:t>
            </a:r>
            <a:r>
              <a:rPr lang="en-US" dirty="0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94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WINDOWS, you download some </a:t>
            </a:r>
            <a:r>
              <a:rPr lang="en-US" dirty="0" err="1" smtClean="0"/>
              <a:t>softwares</a:t>
            </a:r>
            <a:r>
              <a:rPr lang="en-US" dirty="0" smtClean="0"/>
              <a:t> usually in exe format. You double click on some icon and windows installer will do the rest for you. Usually you will be asked: where you want to have this program installed to (C:\WINDOWS\Programs\)</a:t>
            </a:r>
          </a:p>
          <a:p>
            <a:endParaRPr lang="en-US" dirty="0"/>
          </a:p>
          <a:p>
            <a:r>
              <a:rPr lang="en-US" dirty="0" smtClean="0"/>
              <a:t>On Linux, it’s very different. You download the software package, usually in compressed format (.</a:t>
            </a:r>
            <a:r>
              <a:rPr lang="en-US" dirty="0" err="1" smtClean="0"/>
              <a:t>gz</a:t>
            </a:r>
            <a:r>
              <a:rPr lang="en-US" dirty="0" smtClean="0"/>
              <a:t> or .zip). You have to type in a series of commands to install it, often write it to a system folder (e.g. /</a:t>
            </a:r>
            <a:r>
              <a:rPr lang="en-US" dirty="0" err="1" smtClean="0"/>
              <a:t>usr</a:t>
            </a:r>
            <a:r>
              <a:rPr lang="en-US" dirty="0" smtClean="0"/>
              <a:t>/bin), which you don’t have access unless you are the root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3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Linux-based program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Source codes in C, C++, Java, Fortran etc.</a:t>
            </a:r>
          </a:p>
          <a:p>
            <a:pPr lvl="1"/>
            <a:r>
              <a:rPr lang="en-US" dirty="0" smtClean="0"/>
              <a:t>Need to be compiled before execute the command</a:t>
            </a:r>
          </a:p>
          <a:p>
            <a:r>
              <a:rPr lang="en-US" dirty="0" smtClean="0"/>
              <a:t>Precompiled </a:t>
            </a:r>
            <a:r>
              <a:rPr lang="en-US" dirty="0" err="1" smtClean="0"/>
              <a:t>executables</a:t>
            </a:r>
            <a:r>
              <a:rPr lang="en-US" dirty="0" smtClean="0"/>
              <a:t> or binary codes</a:t>
            </a:r>
          </a:p>
          <a:p>
            <a:r>
              <a:rPr lang="en-US" dirty="0" smtClean="0"/>
              <a:t>Source codes in scripting languages (</a:t>
            </a:r>
            <a:r>
              <a:rPr lang="en-US" dirty="0" err="1" smtClean="0"/>
              <a:t>perl</a:t>
            </a:r>
            <a:r>
              <a:rPr lang="en-US" dirty="0" smtClean="0"/>
              <a:t>, python, R etc.)</a:t>
            </a:r>
          </a:p>
          <a:p>
            <a:pPr lvl="1"/>
            <a:r>
              <a:rPr lang="en-US" dirty="0" smtClean="0"/>
              <a:t>Can execute directly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Many programs need dependencies (if order to install program A, you need install B first …)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11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</a:t>
            </a:r>
            <a:r>
              <a:rPr lang="en-US" dirty="0" smtClean="0">
                <a:solidFill>
                  <a:srgbClr val="FF0000"/>
                </a:solidFill>
              </a:rPr>
              <a:t>own </a:t>
            </a:r>
            <a:r>
              <a:rPr lang="en-US" dirty="0" err="1" smtClean="0">
                <a:solidFill>
                  <a:srgbClr val="FF0000"/>
                </a:solidFill>
              </a:rPr>
              <a:t>ubuntu</a:t>
            </a:r>
            <a:r>
              <a:rPr lang="en-US" dirty="0" smtClean="0">
                <a:solidFill>
                  <a:srgbClr val="FF0000"/>
                </a:solidFill>
              </a:rPr>
              <a:t> machine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are the </a:t>
            </a:r>
            <a:r>
              <a:rPr lang="en-US" dirty="0" smtClean="0">
                <a:solidFill>
                  <a:srgbClr val="0000FF"/>
                </a:solidFill>
              </a:rPr>
              <a:t>root (administrator) </a:t>
            </a:r>
            <a:r>
              <a:rPr lang="en-US" dirty="0" smtClean="0"/>
              <a:t>and using the </a:t>
            </a:r>
            <a:r>
              <a:rPr lang="en-US" dirty="0" err="1" smtClean="0"/>
              <a:t>sudo</a:t>
            </a:r>
            <a:r>
              <a:rPr lang="en-US" dirty="0" smtClean="0"/>
              <a:t> command you can install anything you want into the </a:t>
            </a:r>
            <a:r>
              <a:rPr lang="en-US" dirty="0" smtClean="0">
                <a:solidFill>
                  <a:srgbClr val="FF0000"/>
                </a:solidFill>
              </a:rPr>
              <a:t>system directory </a:t>
            </a:r>
            <a:r>
              <a:rPr lang="en-US" dirty="0" smtClean="0"/>
              <a:t>(/</a:t>
            </a:r>
            <a:r>
              <a:rPr lang="en-US" dirty="0" err="1" smtClean="0"/>
              <a:t>usr</a:t>
            </a:r>
            <a:r>
              <a:rPr lang="en-US" dirty="0" smtClean="0"/>
              <a:t>/bin/, /bin/, /lib/ etc.)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apt-</a:t>
            </a:r>
            <a:r>
              <a:rPr lang="en-US" dirty="0">
                <a:solidFill>
                  <a:srgbClr val="FF0000"/>
                </a:solidFill>
              </a:rPr>
              <a:t>get  </a:t>
            </a:r>
            <a:r>
              <a:rPr lang="en-US" dirty="0"/>
              <a:t>(Advanced Packaging Tool</a:t>
            </a:r>
            <a:r>
              <a:rPr lang="en-US" dirty="0" smtClean="0"/>
              <a:t>) can do many installations for you from source or binary codes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https://help.ubuntu.com/12.04/serverguide/apt-</a:t>
            </a:r>
            <a:r>
              <a:rPr lang="en-US" dirty="0" smtClean="0">
                <a:hlinkClick r:id="rId2"/>
              </a:rPr>
              <a:t>get.html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>
                <a:solidFill>
                  <a:srgbClr val="0000FF"/>
                </a:solidFill>
              </a:rPr>
              <a:t>Ser</a:t>
            </a:r>
            <a:r>
              <a:rPr lang="en-US" dirty="0" smtClean="0"/>
              <a:t>, you are not the root and you can only install things under your home using the </a:t>
            </a:r>
            <a:r>
              <a:rPr lang="en-US" dirty="0" smtClean="0">
                <a:solidFill>
                  <a:srgbClr val="FF0000"/>
                </a:solidFill>
              </a:rPr>
              <a:t>“hard” way</a:t>
            </a:r>
          </a:p>
          <a:p>
            <a:pPr lvl="1"/>
            <a:r>
              <a:rPr lang="en-US" dirty="0" smtClean="0"/>
              <a:t>Download-&gt;unpack-&gt;install-&gt;edit PATH environmental variable</a:t>
            </a:r>
          </a:p>
          <a:p>
            <a:pPr lvl="1"/>
            <a:r>
              <a:rPr lang="en-US" dirty="0" smtClean="0"/>
              <a:t>Make sure you </a:t>
            </a:r>
            <a:r>
              <a:rPr lang="en-US" dirty="0" smtClean="0">
                <a:solidFill>
                  <a:srgbClr val="FF0000"/>
                </a:solidFill>
              </a:rPr>
              <a:t>create folders for each tools</a:t>
            </a:r>
            <a:r>
              <a:rPr lang="en-US" dirty="0" smtClean="0"/>
              <a:t>, e.g. </a:t>
            </a:r>
            <a:r>
              <a:rPr lang="en-US" dirty="0" err="1" smtClean="0"/>
              <a:t>yourhome</a:t>
            </a:r>
            <a:r>
              <a:rPr lang="en-US" dirty="0" smtClean="0"/>
              <a:t>/tools/</a:t>
            </a:r>
            <a:r>
              <a:rPr lang="en-US" dirty="0" err="1" smtClean="0"/>
              <a:t>fasta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91336" y="1154626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on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BLAST </a:t>
            </a:r>
            <a:r>
              <a:rPr lang="en-US" dirty="0" smtClean="0">
                <a:solidFill>
                  <a:srgbClr val="FF0000"/>
                </a:solidFill>
              </a:rPr>
              <a:t>on your own machine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1800" dirty="0" smtClean="0">
                <a:solidFill>
                  <a:srgbClr val="00B0F0"/>
                </a:solidFill>
              </a:rPr>
              <a:t>[test </a:t>
            </a:r>
            <a:r>
              <a:rPr lang="en-US" altLang="zh-CN" sz="1800" dirty="0">
                <a:solidFill>
                  <a:srgbClr val="00B0F0"/>
                </a:solidFill>
              </a:rPr>
              <a:t>if </a:t>
            </a:r>
            <a:r>
              <a:rPr lang="en-US" altLang="zh-CN" sz="1800" dirty="0" smtClean="0">
                <a:solidFill>
                  <a:srgbClr val="00B0F0"/>
                </a:solidFill>
              </a:rPr>
              <a:t>installed]</a:t>
            </a:r>
            <a:endParaRPr lang="en-US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apt-get install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blast2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[test </a:t>
            </a:r>
            <a:r>
              <a:rPr lang="en-US" sz="1800" dirty="0">
                <a:solidFill>
                  <a:srgbClr val="00B0F0"/>
                </a:solidFill>
              </a:rPr>
              <a:t>if </a:t>
            </a:r>
            <a:r>
              <a:rPr lang="en-US" sz="1800" dirty="0" smtClean="0">
                <a:solidFill>
                  <a:srgbClr val="00B0F0"/>
                </a:solidFill>
              </a:rPr>
              <a:t>installed]</a:t>
            </a:r>
            <a:endParaRPr lang="en-US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blastall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800" dirty="0" smtClean="0">
                <a:solidFill>
                  <a:srgbClr val="00B0F0"/>
                </a:solidFill>
              </a:rPr>
              <a:t>[where it </a:t>
            </a:r>
            <a:r>
              <a:rPr lang="en-US" altLang="zh-CN" sz="1800" dirty="0">
                <a:solidFill>
                  <a:srgbClr val="00B0F0"/>
                </a:solidFill>
              </a:rPr>
              <a:t>installed]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which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blastall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00B0F0"/>
                </a:solidFill>
              </a:rPr>
              <a:t>[if you want to uninstall]</a:t>
            </a:r>
            <a:endParaRPr lang="en-US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apt-get remove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blast2</a:t>
            </a:r>
          </a:p>
          <a:p>
            <a:pPr marL="0" indent="0">
              <a:buNone/>
            </a:pPr>
            <a:r>
              <a:rPr lang="en-US" altLang="zh-CN" sz="1800" dirty="0" smtClean="0">
                <a:solidFill>
                  <a:srgbClr val="00B0F0"/>
                </a:solidFill>
              </a:rPr>
              <a:t>[test if it’s gone]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blastall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B0F0"/>
                </a:solidFill>
              </a:rPr>
              <a:t>[new version of blast]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apt-get install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ncbi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-blast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91336" y="1154626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on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apt-get to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lftp</a:t>
            </a:r>
            <a:r>
              <a:rPr lang="en-US" dirty="0" smtClean="0"/>
              <a:t>, emboss, </a:t>
            </a:r>
            <a:r>
              <a:rPr lang="en-US" dirty="0" err="1" smtClean="0"/>
              <a:t>hmmer</a:t>
            </a:r>
            <a:r>
              <a:rPr lang="en-US" dirty="0" smtClean="0"/>
              <a:t>, </a:t>
            </a:r>
            <a:r>
              <a:rPr lang="en-US" dirty="0" err="1" smtClean="0"/>
              <a:t>bioperl</a:t>
            </a:r>
            <a:r>
              <a:rPr lang="en-US" dirty="0" smtClean="0"/>
              <a:t>, </a:t>
            </a:r>
            <a:r>
              <a:rPr lang="en-US" dirty="0" err="1" smtClean="0"/>
              <a:t>clustaw</a:t>
            </a:r>
            <a:r>
              <a:rPr lang="en-US" dirty="0" smtClean="0"/>
              <a:t>, muscle, R</a:t>
            </a:r>
          </a:p>
          <a:p>
            <a:pPr marL="0" indent="0">
              <a:buNone/>
            </a:pPr>
            <a:r>
              <a:rPr lang="en-US" altLang="zh-CN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altLang="zh-CN" dirty="0">
                <a:latin typeface="Courier New" pitchFamily="49" charset="0"/>
                <a:cs typeface="Courier New" pitchFamily="49" charset="0"/>
              </a:rPr>
              <a:t> apt-get install </a:t>
            </a:r>
            <a:r>
              <a:rPr lang="en-US" altLang="zh-CN" dirty="0" smtClean="0">
                <a:latin typeface="Courier New" pitchFamily="49" charset="0"/>
                <a:cs typeface="Courier New" pitchFamily="49" charset="0"/>
              </a:rPr>
              <a:t>xxx</a:t>
            </a:r>
            <a:endParaRPr lang="en-US" altLang="zh-CN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[to test if installed, type in the command]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56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your own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http://www.macobserver.com/tmo/article/</a:t>
            </a:r>
            <a:r>
              <a:rPr lang="en-US" dirty="0" smtClean="0">
                <a:hlinkClick r:id="rId2"/>
              </a:rPr>
              <a:t>install_the_command_line_c_compilers_in_os_x_lion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Install </a:t>
            </a:r>
            <a:r>
              <a:rPr lang="en-US" dirty="0" err="1" smtClean="0"/>
              <a:t>Xcode</a:t>
            </a:r>
            <a:r>
              <a:rPr lang="en-US" dirty="0" smtClean="0"/>
              <a:t>, then C compiler, then you can install </a:t>
            </a:r>
            <a:r>
              <a:rPr lang="en-US" dirty="0" smtClean="0">
                <a:solidFill>
                  <a:srgbClr val="FF0000"/>
                </a:solidFill>
              </a:rPr>
              <a:t>Mac port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http://www.macports.org/</a:t>
            </a:r>
            <a:r>
              <a:rPr lang="en-US" dirty="0" smtClean="0">
                <a:hlinkClick r:id="rId3"/>
              </a:rPr>
              <a:t>install.php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With mac port, you can install</a:t>
            </a:r>
          </a:p>
          <a:p>
            <a:pPr marL="0" indent="0">
              <a:buNone/>
            </a:pPr>
            <a:r>
              <a:rPr lang="en-US" dirty="0" err="1" smtClean="0"/>
              <a:t>wget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sudo</a:t>
            </a:r>
            <a:r>
              <a:rPr lang="en-US" dirty="0">
                <a:latin typeface="Courier New"/>
                <a:cs typeface="Courier New"/>
              </a:rPr>
              <a:t> port install </a:t>
            </a:r>
            <a:r>
              <a:rPr lang="en-US" dirty="0" err="1" smtClean="0">
                <a:latin typeface="Courier New"/>
                <a:cs typeface="Courier New"/>
              </a:rPr>
              <a:t>wget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/>
              <a:t>lftp</a:t>
            </a:r>
            <a:r>
              <a:rPr lang="en-US" dirty="0" smtClean="0">
                <a:latin typeface="Courier New"/>
                <a:cs typeface="Courier New"/>
              </a:rPr>
              <a:t>: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port install </a:t>
            </a:r>
            <a:r>
              <a:rPr lang="en-US" dirty="0" err="1">
                <a:latin typeface="Courier New"/>
                <a:cs typeface="Courier New"/>
              </a:rPr>
              <a:t>lftp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/>
              <a:t>h</a:t>
            </a:r>
            <a:r>
              <a:rPr lang="en-US" dirty="0" err="1" smtClean="0"/>
              <a:t>mmer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sudo</a:t>
            </a:r>
            <a:r>
              <a:rPr lang="en-US" dirty="0">
                <a:latin typeface="Courier New"/>
                <a:cs typeface="Courier New"/>
              </a:rPr>
              <a:t> port install </a:t>
            </a:r>
            <a:r>
              <a:rPr lang="en-US" dirty="0" err="1">
                <a:latin typeface="Courier New"/>
                <a:cs typeface="Courier New"/>
              </a:rPr>
              <a:t>hmmer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/>
              <a:t>emboss: </a:t>
            </a:r>
            <a:r>
              <a:rPr lang="en-US" dirty="0" err="1">
                <a:latin typeface="Courier New"/>
                <a:cs typeface="Courier New"/>
              </a:rPr>
              <a:t>sudo</a:t>
            </a:r>
            <a:r>
              <a:rPr lang="en-US" dirty="0">
                <a:latin typeface="Courier New"/>
                <a:cs typeface="Courier New"/>
              </a:rPr>
              <a:t> port install </a:t>
            </a:r>
            <a:r>
              <a:rPr lang="en-US" dirty="0" smtClean="0">
                <a:latin typeface="Courier New"/>
                <a:cs typeface="Courier New"/>
              </a:rPr>
              <a:t>emboss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/>
              <a:t>R: </a:t>
            </a:r>
            <a:r>
              <a:rPr lang="en-US" sz="3100" dirty="0" err="1">
                <a:latin typeface="Courier New"/>
                <a:cs typeface="Courier New"/>
              </a:rPr>
              <a:t>sudo</a:t>
            </a:r>
            <a:r>
              <a:rPr lang="en-US" sz="3100" dirty="0">
                <a:latin typeface="Courier New"/>
                <a:cs typeface="Courier New"/>
              </a:rPr>
              <a:t> port install R</a:t>
            </a:r>
          </a:p>
          <a:p>
            <a:pPr marL="0" indent="0">
              <a:buNone/>
            </a:pPr>
            <a:r>
              <a:rPr lang="en-US" dirty="0" smtClean="0"/>
              <a:t>blast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http://www.blaststation.com/freestuff/en/</a:t>
            </a:r>
            <a:r>
              <a:rPr lang="en-US" dirty="0" smtClean="0">
                <a:hlinkClick r:id="rId4"/>
              </a:rPr>
              <a:t>howtoNCBIBlastMac.html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6234-35BB-4EDD-B7D8-F2BEFB9C27C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67544" y="83671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http://www.digimantra.com/howto/apple-aptget-command-mac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superuser.com/questions/173088/apt-get-on-mac-os-x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1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5264</TotalTime>
  <Words>1226</Words>
  <Application>Microsoft Macintosh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Install external command line softwares</vt:lpstr>
      <vt:lpstr>Homework #8</vt:lpstr>
      <vt:lpstr>Programs/tools we often use</vt:lpstr>
      <vt:lpstr>PowerPoint Presentation</vt:lpstr>
      <vt:lpstr>Linux-based program types</vt:lpstr>
      <vt:lpstr>On your own ubuntu machine …</vt:lpstr>
      <vt:lpstr>Install BLAST on your own machine</vt:lpstr>
      <vt:lpstr>Use apt-get to install</vt:lpstr>
      <vt:lpstr>On your own MAC</vt:lpstr>
      <vt:lpstr>PowerPoint Presentation</vt:lpstr>
      <vt:lpstr>Install BLAST using the hard way</vt:lpstr>
      <vt:lpstr>PowerPoint Presentation</vt:lpstr>
      <vt:lpstr>Environment variable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and run external command line softwares</dc:title>
  <dc:creator>YanbinYin</dc:creator>
  <cp:lastModifiedBy>Yanbin</cp:lastModifiedBy>
  <cp:revision>173</cp:revision>
  <cp:lastPrinted>2013-03-20T14:34:58Z</cp:lastPrinted>
  <dcterms:created xsi:type="dcterms:W3CDTF">2013-03-13T04:49:11Z</dcterms:created>
  <dcterms:modified xsi:type="dcterms:W3CDTF">2014-11-18T16:50:32Z</dcterms:modified>
</cp:coreProperties>
</file>