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9" r:id="rId2"/>
    <p:sldId id="300" r:id="rId3"/>
    <p:sldId id="299" r:id="rId4"/>
    <p:sldId id="280" r:id="rId5"/>
    <p:sldId id="289" r:id="rId6"/>
    <p:sldId id="290" r:id="rId7"/>
    <p:sldId id="301" r:id="rId8"/>
    <p:sldId id="303" r:id="rId9"/>
    <p:sldId id="292" r:id="rId10"/>
    <p:sldId id="302" r:id="rId11"/>
    <p:sldId id="298" r:id="rId12"/>
    <p:sldId id="304" r:id="rId13"/>
    <p:sldId id="29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73" autoAdjust="0"/>
  </p:normalViewPr>
  <p:slideViewPr>
    <p:cSldViewPr>
      <p:cViewPr varScale="1">
        <p:scale>
          <a:sx n="149" d="100"/>
          <a:sy n="149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D7BC-6379-8049-8693-536BF328D909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B2276-93D7-7540-A172-7F547BA6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9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B2C71-1412-E949-AF7A-BD18CB1417FB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7F235-41C4-6A4D-A7E7-7A7706B7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2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E59-9BBA-634E-9F81-2ED2D241E83B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5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11D5-0656-7B46-997B-CCB684F1A6A9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40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AE8D-D664-614D-8E11-CBDC44CCB78E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4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8E7-CF5A-C248-803F-83F55A160074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48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A81-C1D6-DF4F-AC81-5961E78CC0CE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92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54AF-F05F-DE49-A055-E139EB9C510A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8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C20-8E23-7244-8C39-79625555EB72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2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CE6A-5079-5547-A5BB-BD4C0EB128FE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9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1CD1-A15E-474D-8335-005F9B5AC4AF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31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2411-3416-EB42-A4AA-77444231EB85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89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5BE5-C2BB-CF45-9351-DA50A4D60B66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2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A6E6-5BD3-534E-A75F-A2B081DBEDC2}" type="datetime1">
              <a:rPr lang="en-US" altLang="zh-CN" smtClean="0"/>
              <a:t>11/20/14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6234-35BB-4EDD-B7D8-F2BEFB9C2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88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books/NBK1763/pdf/ch4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cbi.nlm.nih.gov/pmc/articles/PMC4052687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 BLAST in command line mode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Yanbin Yin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2C83C-795D-4E93-85C7-929673819A7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7584" y="5733256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www.ncbi.nlm.nih.gov</a:t>
            </a:r>
            <a:r>
              <a:rPr lang="en-US" dirty="0"/>
              <a:t>/books/NBK52640/</a:t>
            </a:r>
          </a:p>
        </p:txBody>
      </p:sp>
    </p:spTree>
    <p:extLst>
      <p:ext uri="{BB962C8B-B14F-4D97-AF65-F5344CB8AC3E}">
        <p14:creationId xmlns:p14="http://schemas.microsoft.com/office/powerpoint/2010/main" val="256455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107504" y="889843"/>
            <a:ext cx="88569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Save the hit IDs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US" sz="1400" dirty="0" err="1" smtClean="0">
                <a:latin typeface="Courier New"/>
                <a:cs typeface="Courier New"/>
              </a:rPr>
              <a:t>blast_formatter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-archive </a:t>
            </a:r>
            <a:r>
              <a:rPr lang="en-US" sz="1400" dirty="0" err="1">
                <a:latin typeface="Courier New"/>
                <a:cs typeface="Courier New"/>
              </a:rPr>
              <a:t>cesa-pr.fa.out</a:t>
            </a:r>
            <a:r>
              <a:rPr lang="en-US" sz="1400" dirty="0">
                <a:latin typeface="Courier New"/>
                <a:cs typeface="Courier New"/>
              </a:rPr>
              <a:t> -</a:t>
            </a:r>
            <a:r>
              <a:rPr lang="en-US" sz="1400" dirty="0" err="1">
                <a:latin typeface="Courier New"/>
                <a:cs typeface="Courier New"/>
              </a:rPr>
              <a:t>outfmt</a:t>
            </a:r>
            <a:r>
              <a:rPr lang="en-US" sz="1400" dirty="0">
                <a:latin typeface="Courier New"/>
                <a:cs typeface="Courier New"/>
              </a:rPr>
              <a:t> 6 | 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awk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'$11&lt;1e-10'</a:t>
            </a:r>
            <a:r>
              <a:rPr lang="en-US" sz="1400" dirty="0">
                <a:latin typeface="Courier New"/>
                <a:cs typeface="Courier New"/>
              </a:rPr>
              <a:t> | cut -f2 | sort -u &gt; </a:t>
            </a:r>
            <a:r>
              <a:rPr lang="en-US" sz="1400" dirty="0" err="1">
                <a:latin typeface="Courier New"/>
                <a:cs typeface="Courier New"/>
              </a:rPr>
              <a:t>cesa-pr.fa.out.id</a:t>
            </a:r>
            <a:endParaRPr lang="en-US" sz="1400" dirty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Retrieve the </a:t>
            </a:r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fasta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sequences of the hits</a:t>
            </a:r>
          </a:p>
          <a:p>
            <a:r>
              <a:rPr lang="en-US" sz="14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blastdbcmd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db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131203_kfl_initial_genesets_v1.0_AA.fasta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entry_batch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cesa-pr.fa.out.id</a:t>
            </a:r>
            <a:r>
              <a:rPr lang="en-US" sz="1400" dirty="0">
                <a:latin typeface="Courier New"/>
                <a:cs typeface="Courier New"/>
              </a:rPr>
              <a:t> | less</a:t>
            </a: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err="1" smtClean="0">
                <a:latin typeface="Courier New"/>
                <a:cs typeface="Courier New"/>
              </a:rPr>
              <a:t>blastdbcmd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db</a:t>
            </a:r>
            <a:r>
              <a:rPr lang="en-US" sz="1400" dirty="0">
                <a:latin typeface="Courier New"/>
                <a:cs typeface="Courier New"/>
              </a:rPr>
              <a:t> 131203_kfl_initial_genesets_v1.0_AA.fasta -</a:t>
            </a:r>
            <a:r>
              <a:rPr lang="en-US" sz="1400" dirty="0" err="1">
                <a:latin typeface="Courier New"/>
                <a:cs typeface="Courier New"/>
              </a:rPr>
              <a:t>entry_batch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cesa-pr.fa.out.id</a:t>
            </a:r>
            <a:r>
              <a:rPr lang="en-US" sz="1400" dirty="0">
                <a:latin typeface="Courier New"/>
                <a:cs typeface="Courier New"/>
              </a:rPr>
              <a:t> | 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sed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's/&gt;</a:t>
            </a:r>
            <a:r>
              <a:rPr lang="en-US" sz="1400" dirty="0" err="1">
                <a:latin typeface="Courier New"/>
                <a:cs typeface="Courier New"/>
              </a:rPr>
              <a:t>lcl</a:t>
            </a:r>
            <a:r>
              <a:rPr lang="en-US" sz="1400" dirty="0">
                <a:latin typeface="Courier New"/>
                <a:cs typeface="Courier New"/>
              </a:rPr>
              <a:t>|/&gt;/' | </a:t>
            </a:r>
            <a:r>
              <a:rPr lang="en-US" sz="1400" dirty="0" err="1">
                <a:latin typeface="Courier New"/>
                <a:cs typeface="Courier New"/>
              </a:rPr>
              <a:t>sed</a:t>
            </a:r>
            <a:r>
              <a:rPr lang="en-US" sz="1400" dirty="0">
                <a:latin typeface="Courier New"/>
                <a:cs typeface="Courier New"/>
              </a:rPr>
              <a:t> 's/ .*//'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blastdbcmd</a:t>
            </a:r>
            <a:r>
              <a:rPr lang="en-US" sz="1400" dirty="0">
                <a:latin typeface="Courier New"/>
                <a:cs typeface="Courier New"/>
              </a:rPr>
              <a:t> -</a:t>
            </a:r>
            <a:r>
              <a:rPr lang="en-US" sz="1400" dirty="0" err="1">
                <a:latin typeface="Courier New"/>
                <a:cs typeface="Courier New"/>
              </a:rPr>
              <a:t>db</a:t>
            </a:r>
            <a:r>
              <a:rPr lang="en-US" sz="1400" dirty="0">
                <a:latin typeface="Courier New"/>
                <a:cs typeface="Courier New"/>
              </a:rPr>
              <a:t> 131203_kfl_initial_genesets_v1.0_AA.fasta -</a:t>
            </a:r>
            <a:r>
              <a:rPr lang="en-US" sz="1400" dirty="0" err="1">
                <a:latin typeface="Courier New"/>
                <a:cs typeface="Courier New"/>
              </a:rPr>
              <a:t>entry_batch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cesa-pr.fa.out.id</a:t>
            </a:r>
            <a:r>
              <a:rPr lang="en-US" sz="1400" dirty="0">
                <a:latin typeface="Courier New"/>
                <a:cs typeface="Courier New"/>
              </a:rPr>
              <a:t> | 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sed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's/&gt;</a:t>
            </a:r>
            <a:r>
              <a:rPr lang="en-US" sz="1400" dirty="0" err="1">
                <a:latin typeface="Courier New"/>
                <a:cs typeface="Courier New"/>
              </a:rPr>
              <a:t>lcl</a:t>
            </a:r>
            <a:r>
              <a:rPr lang="en-US" sz="1400" dirty="0">
                <a:latin typeface="Courier New"/>
                <a:cs typeface="Courier New"/>
              </a:rPr>
              <a:t>|/&gt;/' | </a:t>
            </a:r>
            <a:r>
              <a:rPr lang="en-US" sz="1400" dirty="0" err="1">
                <a:latin typeface="Courier New"/>
                <a:cs typeface="Courier New"/>
              </a:rPr>
              <a:t>sed</a:t>
            </a:r>
            <a:r>
              <a:rPr lang="en-US" sz="1400" dirty="0">
                <a:latin typeface="Courier New"/>
                <a:cs typeface="Courier New"/>
              </a:rPr>
              <a:t> 's/ .*/</a:t>
            </a:r>
            <a:r>
              <a:rPr lang="en-US" sz="1400" dirty="0" smtClean="0">
                <a:latin typeface="Courier New"/>
                <a:cs typeface="Courier New"/>
              </a:rPr>
              <a:t>/’ &gt; </a:t>
            </a:r>
            <a:r>
              <a:rPr lang="en-US" sz="1400" dirty="0" err="1">
                <a:latin typeface="Courier New"/>
                <a:cs typeface="Courier New"/>
              </a:rPr>
              <a:t>cesa-</a:t>
            </a:r>
            <a:r>
              <a:rPr lang="en-US" sz="1400" dirty="0" err="1" smtClean="0">
                <a:latin typeface="Courier New"/>
                <a:cs typeface="Courier New"/>
              </a:rPr>
              <a:t>pr.fa.out.id.fa</a:t>
            </a:r>
            <a:endParaRPr lang="en-US" sz="1400" dirty="0" smtClean="0">
              <a:latin typeface="Courier New"/>
              <a:cs typeface="Courier New"/>
            </a:endParaRPr>
          </a:p>
          <a:p>
            <a:endParaRPr lang="en-US" sz="1400" dirty="0">
              <a:latin typeface="Courier New"/>
              <a:cs typeface="Courier New"/>
            </a:endParaRP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Wget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the annotation file from the Japan website</a:t>
            </a:r>
          </a:p>
          <a:p>
            <a:r>
              <a:rPr lang="en-US" sz="1400" dirty="0" err="1">
                <a:latin typeface="Courier New"/>
                <a:cs typeface="Courier New"/>
              </a:rPr>
              <a:t>wget</a:t>
            </a:r>
            <a:r>
              <a:rPr lang="en-US" sz="1400" dirty="0">
                <a:latin typeface="Courier New"/>
                <a:cs typeface="Courier New"/>
              </a:rPr>
              <a:t> -q http://</a:t>
            </a:r>
            <a:r>
              <a:rPr lang="en-US" sz="1400" dirty="0" err="1">
                <a:latin typeface="Courier New"/>
                <a:cs typeface="Courier New"/>
              </a:rPr>
              <a:t>www.plantmorphogenesis.bio.titech.ac.jp</a:t>
            </a:r>
            <a:r>
              <a:rPr lang="en-US" sz="1400" dirty="0">
                <a:latin typeface="Courier New"/>
                <a:cs typeface="Courier New"/>
              </a:rPr>
              <a:t>/~</a:t>
            </a:r>
            <a:r>
              <a:rPr lang="en-US" sz="1400" dirty="0" err="1">
                <a:latin typeface="Courier New"/>
                <a:cs typeface="Courier New"/>
              </a:rPr>
              <a:t>algae_genome_project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klebsormidium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kf_download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smtClean="0">
                <a:latin typeface="Courier New"/>
                <a:cs typeface="Courier New"/>
              </a:rPr>
              <a:t>131203_gene_list.txt</a:t>
            </a:r>
          </a:p>
          <a:p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Check what our genes are annotated to be</a:t>
            </a:r>
          </a:p>
          <a:p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grep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-f </a:t>
            </a:r>
            <a:r>
              <a:rPr lang="en-US" sz="1400" dirty="0" err="1">
                <a:latin typeface="Courier New"/>
                <a:cs typeface="Courier New"/>
              </a:rPr>
              <a:t>cesa-pr.fa.out.id</a:t>
            </a:r>
            <a:r>
              <a:rPr lang="en-US" sz="1400" dirty="0">
                <a:latin typeface="Courier New"/>
                <a:cs typeface="Courier New"/>
              </a:rPr>
              <a:t> 131203_gene_list.txt</a:t>
            </a:r>
          </a:p>
        </p:txBody>
      </p:sp>
    </p:spTree>
    <p:extLst>
      <p:ext uri="{BB962C8B-B14F-4D97-AF65-F5344CB8AC3E}">
        <p14:creationId xmlns:p14="http://schemas.microsoft.com/office/powerpoint/2010/main" val="77001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5008" y="764704"/>
            <a:ext cx="8928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If a program (e.g. BLAST) runs so long on a remote Linux machine that it won’t finish before you leave for home …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Or if you somehow want to restart your laptop/desktop where you have a Putty session is running (Windows) or a shell terminal is running (Ubuntu) …</a:t>
            </a:r>
          </a:p>
          <a:p>
            <a:endParaRPr lang="en-US" altLang="zh-CN" dirty="0"/>
          </a:p>
          <a:p>
            <a:r>
              <a:rPr lang="en-US" altLang="zh-CN" dirty="0" smtClean="0"/>
              <a:t>In any case, you </a:t>
            </a:r>
            <a:r>
              <a:rPr lang="en-US" altLang="zh-CN" dirty="0" smtClean="0">
                <a:solidFill>
                  <a:srgbClr val="FF0000"/>
                </a:solidFill>
              </a:rPr>
              <a:t>have </a:t>
            </a:r>
            <a:r>
              <a:rPr lang="en-US" altLang="zh-CN" dirty="0">
                <a:solidFill>
                  <a:srgbClr val="FF0000"/>
                </a:solidFill>
              </a:rPr>
              <a:t>to close the terminal session </a:t>
            </a:r>
            <a:r>
              <a:rPr lang="en-US" altLang="zh-CN" dirty="0"/>
              <a:t>(or have it be </a:t>
            </a:r>
            <a:r>
              <a:rPr lang="en-US" altLang="zh-CN" dirty="0" smtClean="0"/>
              <a:t>automatically </a:t>
            </a:r>
            <a:r>
              <a:rPr lang="en-US" altLang="zh-CN" dirty="0"/>
              <a:t>terminated by the server). If this happens, </a:t>
            </a:r>
            <a:r>
              <a:rPr lang="en-US" altLang="zh-CN" dirty="0">
                <a:solidFill>
                  <a:srgbClr val="FF0000"/>
                </a:solidFill>
              </a:rPr>
              <a:t>your program will be terminated without </a:t>
            </a:r>
            <a:r>
              <a:rPr lang="en-US" altLang="zh-CN" dirty="0" smtClean="0">
                <a:solidFill>
                  <a:srgbClr val="FF0000"/>
                </a:solidFill>
              </a:rPr>
              <a:t> finishing</a:t>
            </a:r>
            <a:r>
              <a:rPr lang="en-US" altLang="zh-CN" dirty="0"/>
              <a:t>. If you expect your program will run for a very long time, e.g. longer than 10 hours, you </a:t>
            </a:r>
            <a:r>
              <a:rPr lang="en-US" altLang="zh-CN" dirty="0" smtClean="0"/>
              <a:t>may </a:t>
            </a:r>
            <a:r>
              <a:rPr lang="en-US" altLang="zh-CN" dirty="0"/>
              <a:t>put “</a:t>
            </a:r>
            <a:r>
              <a:rPr lang="en-US" altLang="zh-CN" dirty="0" err="1">
                <a:solidFill>
                  <a:srgbClr val="FF0000"/>
                </a:solidFill>
              </a:rPr>
              <a:t>nohup</a:t>
            </a:r>
            <a:r>
              <a:rPr lang="en-US" altLang="zh-CN" dirty="0"/>
              <a:t>” before your command; this ensures that even if you close the terminal, the </a:t>
            </a:r>
            <a:r>
              <a:rPr lang="en-US" altLang="zh-CN" dirty="0" smtClean="0"/>
              <a:t>program will still </a:t>
            </a:r>
            <a:r>
              <a:rPr lang="en-US" altLang="zh-CN" dirty="0"/>
              <a:t>run in the background until it is finished and you can log in again the next day </a:t>
            </a:r>
            <a:r>
              <a:rPr lang="en-US" altLang="zh-CN" dirty="0" smtClean="0"/>
              <a:t>to check </a:t>
            </a:r>
            <a:r>
              <a:rPr lang="en-US" altLang="zh-CN" dirty="0"/>
              <a:t>the output. For example:</a:t>
            </a:r>
          </a:p>
          <a:p>
            <a:endParaRPr lang="en-US" altLang="zh-CN" dirty="0" smtClean="0"/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nohup</a:t>
            </a:r>
            <a:r>
              <a:rPr lang="en-US" altLang="zh-C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blastp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-query 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yeast.aa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yeast.aa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-out 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yeast.aa.ava.out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outfmt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  <a:p>
            <a:endParaRPr lang="en-US" altLang="zh-CN" dirty="0"/>
          </a:p>
          <a:p>
            <a:r>
              <a:rPr lang="en-US" altLang="zh-CN" dirty="0" smtClean="0"/>
              <a:t>You </a:t>
            </a:r>
            <a:r>
              <a:rPr lang="en-US" altLang="zh-CN" dirty="0"/>
              <a:t>will get an additional file </a:t>
            </a:r>
            <a:r>
              <a:rPr lang="en-US" altLang="zh-CN" dirty="0" err="1"/>
              <a:t>nohup.out</a:t>
            </a:r>
            <a:r>
              <a:rPr lang="en-US" altLang="zh-CN" dirty="0"/>
              <a:t> in the working folder and this file will be empty if </a:t>
            </a:r>
          </a:p>
          <a:p>
            <a:r>
              <a:rPr lang="en-US" altLang="zh-CN" dirty="0"/>
              <a:t>nothing wrong happened.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878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12</a:t>
            </a:fld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55576" y="620688"/>
            <a:ext cx="5976664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are at your home</a:t>
            </a:r>
          </a:p>
          <a:p>
            <a:r>
              <a:rPr lang="en-US" dirty="0" smtClean="0">
                <a:latin typeface="Courier New"/>
                <a:cs typeface="Courier New"/>
              </a:rPr>
              <a:t>cd tools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lftp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emboss.open-</a:t>
            </a:r>
            <a:r>
              <a:rPr lang="en-US" dirty="0" err="1" smtClean="0">
                <a:latin typeface="Courier New"/>
                <a:cs typeface="Courier New"/>
              </a:rPr>
              <a:t>bio.org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Inside emboss </a:t>
            </a:r>
            <a:r>
              <a:rPr lang="en-US" dirty="0" err="1" smtClean="0">
                <a:solidFill>
                  <a:srgbClr val="FF0000"/>
                </a:solidFill>
              </a:rPr>
              <a:t>lftp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site</a:t>
            </a:r>
          </a:p>
          <a:p>
            <a:r>
              <a:rPr lang="en-US" dirty="0">
                <a:latin typeface="Courier New"/>
                <a:cs typeface="Courier New"/>
              </a:rPr>
              <a:t>cd pub/EMBOSS</a:t>
            </a:r>
          </a:p>
          <a:p>
            <a:r>
              <a:rPr lang="en-US" dirty="0">
                <a:latin typeface="Courier New"/>
                <a:cs typeface="Courier New"/>
              </a:rPr>
              <a:t>get emboss-</a:t>
            </a:r>
            <a:r>
              <a:rPr lang="en-US" dirty="0" err="1">
                <a:latin typeface="Courier New"/>
                <a:cs typeface="Courier New"/>
              </a:rPr>
              <a:t>latest.tar.gz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Bye to exit from </a:t>
            </a:r>
            <a:r>
              <a:rPr lang="en-US" dirty="0" err="1" smtClean="0">
                <a:solidFill>
                  <a:srgbClr val="FF0000"/>
                </a:solidFill>
              </a:rPr>
              <a:t>lftp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ye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Now you are back to your home on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latin typeface="Courier New"/>
                <a:cs typeface="Courier New"/>
              </a:rPr>
              <a:t>tar </a:t>
            </a:r>
            <a:r>
              <a:rPr lang="en-US" dirty="0" err="1">
                <a:latin typeface="Courier New"/>
                <a:cs typeface="Courier New"/>
              </a:rPr>
              <a:t>zxf</a:t>
            </a:r>
            <a:r>
              <a:rPr lang="en-US" dirty="0">
                <a:latin typeface="Courier New"/>
                <a:cs typeface="Courier New"/>
              </a:rPr>
              <a:t> emboss-</a:t>
            </a:r>
            <a:r>
              <a:rPr lang="en-US" dirty="0" err="1">
                <a:latin typeface="Courier New"/>
                <a:cs typeface="Courier New"/>
              </a:rPr>
              <a:t>latest.tar.gz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>
                <a:latin typeface="Courier New"/>
                <a:cs typeface="Courier New"/>
              </a:rPr>
              <a:t>./configure –prefix</a:t>
            </a:r>
            <a:r>
              <a:rPr lang="en-US" dirty="0" smtClean="0">
                <a:latin typeface="Courier New"/>
                <a:cs typeface="Courier New"/>
              </a:rPr>
              <a:t>=</a:t>
            </a:r>
            <a:r>
              <a:rPr lang="en-US" dirty="0" smtClean="0">
                <a:latin typeface="Courier New"/>
                <a:cs typeface="Courier New"/>
              </a:rPr>
              <a:t>$HOME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tools</a:t>
            </a:r>
            <a:r>
              <a:rPr lang="en-US" dirty="0" smtClean="0">
                <a:latin typeface="Courier New"/>
                <a:cs typeface="Courier New"/>
              </a:rPr>
              <a:t>/emboss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make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make install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877272"/>
            <a:ext cx="6011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 are the root, one command can do all the above for you</a:t>
            </a:r>
          </a:p>
          <a:p>
            <a:r>
              <a:rPr lang="en-US" dirty="0" err="1">
                <a:latin typeface="Courier New"/>
                <a:cs typeface="Courier New"/>
              </a:rPr>
              <a:t>sudo</a:t>
            </a:r>
            <a:r>
              <a:rPr lang="en-US" dirty="0">
                <a:latin typeface="Courier New"/>
                <a:cs typeface="Courier New"/>
              </a:rPr>
              <a:t> apt-get install emboss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4088" y="2420888"/>
            <a:ext cx="3337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 if emboss has been installed:</a:t>
            </a:r>
          </a:p>
          <a:p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water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131840" y="116632"/>
            <a:ext cx="2674640" cy="4180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b="1" dirty="0" smtClean="0"/>
              <a:t>Exercise 2: emboss 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5518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400" dirty="0">
                <a:solidFill>
                  <a:srgbClr val="FF0000"/>
                </a:solidFill>
                <a:latin typeface="Calibri"/>
                <a:cs typeface="Calibri"/>
              </a:rPr>
              <a:t>Change sequence format</a:t>
            </a: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–help</a:t>
            </a:r>
          </a:p>
          <a:p>
            <a:pPr marL="0" indent="0">
              <a:buNone/>
            </a:pP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-sequence /home/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yyin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Unix_and_Perl_course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/Data/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GenBank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E.coli.genbank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outseq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E.coli.genbank.fa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sformat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genbank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osformat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fasta</a:t>
            </a: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FF0000"/>
                </a:solidFill>
                <a:latin typeface="Calibri"/>
                <a:cs typeface="Calibri"/>
              </a:rPr>
              <a:t>Calculate sequence length</a:t>
            </a: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infoseq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help</a:t>
            </a:r>
          </a:p>
          <a:p>
            <a:pPr marL="0" indent="0">
              <a:buNone/>
            </a:pP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infoseq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-sequence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/home/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yyin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cesa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pr.fa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name –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length -only</a:t>
            </a:r>
          </a:p>
          <a:p>
            <a:pPr marL="0" indent="0">
              <a:buNone/>
            </a:pPr>
            <a:endParaRPr lang="en-US" altLang="zh-CN" sz="1400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 smtClean="0">
                <a:solidFill>
                  <a:srgbClr val="FF0000"/>
                </a:solidFill>
                <a:latin typeface="Calibri"/>
                <a:cs typeface="Calibri"/>
              </a:rPr>
              <a:t>More command examples:</a:t>
            </a:r>
          </a:p>
          <a:p>
            <a:pPr marL="0" indent="0">
              <a:buNone/>
            </a:pP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needle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–help</a:t>
            </a:r>
          </a:p>
          <a:p>
            <a:pPr marL="0" indent="0">
              <a:buNone/>
            </a:pP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water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–help</a:t>
            </a:r>
          </a:p>
          <a:p>
            <a:pPr marL="0" indent="0">
              <a:buNone/>
            </a:pP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fuzznuc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–help</a:t>
            </a:r>
          </a:p>
          <a:p>
            <a:pPr marL="0" indent="0">
              <a:buNone/>
            </a:pP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epstats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-help</a:t>
            </a: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pepinfo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–help</a:t>
            </a:r>
          </a:p>
          <a:p>
            <a:pPr marL="0" indent="0">
              <a:buNone/>
            </a:pP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zh-CN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3168190" y="4581128"/>
            <a:ext cx="18007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plotorf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-help</a:t>
            </a:r>
          </a:p>
          <a:p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transeq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 -help</a:t>
            </a:r>
          </a:p>
          <a:p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prettyseq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–help</a:t>
            </a:r>
          </a:p>
          <a:p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9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904457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you do need to run BLAST in command line terminal?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NCBI’s server does not have a database that you want to search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Millions of users are using NCBI BLAST server too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Your query set has more than one sequence or even a genome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The BLAST output could be processed and used as input for other Linux </a:t>
            </a:r>
            <a:r>
              <a:rPr lang="en-US" dirty="0" err="1" smtClean="0"/>
              <a:t>softwares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45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7505" y="808239"/>
            <a:ext cx="1023654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doing blast search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Determine what is your query and database, and what is the command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Format your database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Run the blast command (what E-value cutoff, what output format)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View the result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Parse the result (hit IDs, hit sequences, alignment, etc.)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two versions of BLAST</a:t>
            </a:r>
          </a:p>
          <a:p>
            <a:r>
              <a:rPr lang="en-US" dirty="0" smtClean="0"/>
              <a:t>-blast2 (legacy blast)</a:t>
            </a:r>
          </a:p>
          <a:p>
            <a:r>
              <a:rPr lang="en-US" dirty="0" smtClean="0"/>
              <a:t>-blast+ (this is what you installed in </a:t>
            </a:r>
            <a:r>
              <a:rPr lang="en-US" dirty="0" smtClean="0">
                <a:solidFill>
                  <a:srgbClr val="FF0000"/>
                </a:solidFill>
              </a:rPr>
              <a:t>your home/tools/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www.biostars.org</a:t>
            </a:r>
            <a:r>
              <a:rPr lang="en-US" dirty="0"/>
              <a:t>/p/9480</a:t>
            </a:r>
            <a:r>
              <a:rPr lang="en-US" dirty="0" smtClean="0"/>
              <a:t>/</a:t>
            </a:r>
          </a:p>
          <a:p>
            <a:r>
              <a:rPr lang="en-US" sz="1600" dirty="0"/>
              <a:t>http://</a:t>
            </a:r>
            <a:r>
              <a:rPr lang="en-US" sz="1600" dirty="0" err="1"/>
              <a:t>blast.ncbi.nlm.nih.gov</a:t>
            </a:r>
            <a:r>
              <a:rPr lang="en-US" sz="1600" dirty="0"/>
              <a:t>/</a:t>
            </a:r>
            <a:r>
              <a:rPr lang="en-US" sz="1600" dirty="0" err="1"/>
              <a:t>Blast.cgi?CMD</a:t>
            </a:r>
            <a:r>
              <a:rPr lang="en-US" sz="1600" dirty="0"/>
              <a:t>=</a:t>
            </a:r>
            <a:r>
              <a:rPr lang="en-US" sz="1600" dirty="0" err="1"/>
              <a:t>Web&amp;PAGE_TYPE</a:t>
            </a:r>
            <a:r>
              <a:rPr lang="en-US" sz="1600" dirty="0"/>
              <a:t>=</a:t>
            </a:r>
            <a:r>
              <a:rPr lang="en-US" sz="1600" dirty="0" err="1"/>
              <a:t>BlastDocs&amp;DOC_TYPE</a:t>
            </a:r>
            <a:r>
              <a:rPr lang="en-US" sz="1600" dirty="0"/>
              <a:t>=Download</a:t>
            </a:r>
          </a:p>
        </p:txBody>
      </p:sp>
    </p:spTree>
    <p:extLst>
      <p:ext uri="{BB962C8B-B14F-4D97-AF65-F5344CB8AC3E}">
        <p14:creationId xmlns:p14="http://schemas.microsoft.com/office/powerpoint/2010/main" val="319683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BLAST2 (legacy </a:t>
            </a:r>
            <a:r>
              <a:rPr lang="en-US" dirty="0" smtClean="0"/>
              <a:t>blast)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blastall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- | less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-p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# specify </a:t>
            </a:r>
            <a:r>
              <a:rPr lang="en-US" dirty="0" err="1" smtClean="0">
                <a:solidFill>
                  <a:srgbClr val="3366FF"/>
                </a:solidFill>
                <a:latin typeface="Courier New"/>
                <a:cs typeface="Courier New"/>
              </a:rPr>
              <a:t>blastp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urier New"/>
                <a:cs typeface="Courier New"/>
              </a:rPr>
              <a:t>blastn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urier New"/>
                <a:cs typeface="Courier New"/>
              </a:rPr>
              <a:t>blastx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urier New"/>
                <a:cs typeface="Courier New"/>
              </a:rPr>
              <a:t>tblastn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urier New"/>
                <a:cs typeface="Courier New"/>
              </a:rPr>
              <a:t>tblastx</a:t>
            </a:r>
            <a:endParaRPr lang="en-US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More commands in blast package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formatdb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(format database)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megablast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(faster version of </a:t>
            </a:r>
            <a:r>
              <a:rPr lang="en-US" dirty="0" err="1">
                <a:solidFill>
                  <a:srgbClr val="3366FF"/>
                </a:solidFill>
                <a:latin typeface="Courier New"/>
                <a:cs typeface="Courier New"/>
              </a:rPr>
              <a:t>blastn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rpsblast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(protein </a:t>
            </a:r>
            <a:r>
              <a:rPr lang="en-US" dirty="0" err="1">
                <a:solidFill>
                  <a:srgbClr val="3366FF"/>
                </a:solidFill>
                <a:latin typeface="Courier New"/>
                <a:cs typeface="Courier New"/>
              </a:rPr>
              <a:t>seq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 vs. CDD PSSMs)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impala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(PSSM </a:t>
            </a:r>
            <a:r>
              <a:rPr lang="en-US" dirty="0" err="1">
                <a:solidFill>
                  <a:srgbClr val="3366FF"/>
                </a:solidFill>
                <a:latin typeface="Courier New"/>
                <a:cs typeface="Courier New"/>
              </a:rPr>
              <a:t>vs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 protein </a:t>
            </a:r>
            <a:r>
              <a:rPr lang="en-US" dirty="0" err="1">
                <a:solidFill>
                  <a:srgbClr val="3366FF"/>
                </a:solidFill>
                <a:latin typeface="Courier New"/>
                <a:cs typeface="Courier New"/>
              </a:rPr>
              <a:t>seq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bl2seq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(two sequence blast)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blastclust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(given a </a:t>
            </a:r>
            <a:r>
              <a:rPr lang="en-US" dirty="0" err="1">
                <a:solidFill>
                  <a:srgbClr val="3366FF"/>
                </a:solidFill>
                <a:latin typeface="Courier New"/>
                <a:cs typeface="Courier New"/>
              </a:rPr>
              <a:t>fasta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urier New"/>
                <a:cs typeface="Courier New"/>
              </a:rPr>
              <a:t>seq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 file, cluster them based on sequence similarity)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blastpgp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(psi-blast, iterative distant homolog search)</a:t>
            </a:r>
            <a:endParaRPr lang="en-US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52120" y="2852936"/>
            <a:ext cx="874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u="sng" dirty="0" smtClean="0"/>
              <a:t>Query</a:t>
            </a:r>
          </a:p>
          <a:p>
            <a:pPr algn="r"/>
            <a:r>
              <a:rPr lang="en-US" dirty="0" smtClean="0"/>
              <a:t>Protein</a:t>
            </a:r>
          </a:p>
          <a:p>
            <a:pPr algn="r"/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6296" y="2852936"/>
            <a:ext cx="1062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Database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smtClean="0"/>
              <a:t>DNA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6526691" y="3314601"/>
            <a:ext cx="7096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6526691" y="3314601"/>
            <a:ext cx="674078" cy="342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516216" y="3645024"/>
            <a:ext cx="7096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516216" y="3284984"/>
            <a:ext cx="720080" cy="360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1560" y="6021288"/>
            <a:ext cx="7686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hlinkClick r:id="rId2"/>
              </a:rPr>
              <a:t>http://www.ncbi.nlm.nih.gov/books/NBK1763/pdf/ch4.pdf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63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blastall</a:t>
            </a:r>
            <a:r>
              <a:rPr lang="en-US" altLang="zh-CN" dirty="0" smtClean="0"/>
              <a:t> options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-p   program name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-d   database file name (text </a:t>
            </a:r>
            <a:r>
              <a:rPr lang="en-US" altLang="zh-CN" dirty="0" err="1" smtClean="0">
                <a:solidFill>
                  <a:srgbClr val="FF0000"/>
                </a:solidFill>
              </a:rPr>
              <a:t>fasta</a:t>
            </a:r>
            <a:r>
              <a:rPr lang="en-US" altLang="zh-CN" dirty="0" smtClean="0">
                <a:solidFill>
                  <a:srgbClr val="FF0000"/>
                </a:solidFill>
              </a:rPr>
              <a:t> sequence file)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-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en-US" altLang="zh-CN" dirty="0" smtClean="0">
                <a:solidFill>
                  <a:srgbClr val="FF0000"/>
                </a:solidFill>
              </a:rPr>
              <a:t>    query file name</a:t>
            </a:r>
          </a:p>
          <a:p>
            <a:pPr marL="0" indent="0">
              <a:buNone/>
            </a:pPr>
            <a:r>
              <a:rPr lang="en-US" altLang="zh-CN" dirty="0" smtClean="0"/>
              <a:t>-e   e-value cutoff (show hits less than the cutoff)</a:t>
            </a:r>
          </a:p>
          <a:p>
            <a:pPr marL="0" indent="0">
              <a:buNone/>
            </a:pPr>
            <a:r>
              <a:rPr lang="en-US" altLang="zh-CN" dirty="0" smtClean="0"/>
              <a:t>-m  output format</a:t>
            </a:r>
          </a:p>
          <a:p>
            <a:pPr marL="0" indent="0">
              <a:buNone/>
            </a:pPr>
            <a:r>
              <a:rPr lang="en-US" altLang="zh-CN" dirty="0" smtClean="0"/>
              <a:t>-o   output file name (you can also use &gt;)</a:t>
            </a:r>
          </a:p>
          <a:p>
            <a:pPr marL="0" indent="0">
              <a:buNone/>
            </a:pPr>
            <a:r>
              <a:rPr lang="en-US" altLang="zh-CN" dirty="0" smtClean="0"/>
              <a:t>-F   filter low-complexity regions in query</a:t>
            </a:r>
          </a:p>
          <a:p>
            <a:pPr marL="0" indent="0">
              <a:buNone/>
            </a:pPr>
            <a:r>
              <a:rPr lang="en-US" altLang="zh-CN" dirty="0" smtClean="0"/>
              <a:t>-v   number of one-line description to be shown</a:t>
            </a:r>
          </a:p>
          <a:p>
            <a:pPr marL="0" indent="0">
              <a:buNone/>
            </a:pPr>
            <a:r>
              <a:rPr lang="en-US" altLang="zh-CN" dirty="0" smtClean="0"/>
              <a:t>-b   number of alignment to be shown</a:t>
            </a:r>
          </a:p>
          <a:p>
            <a:pPr marL="0" indent="0">
              <a:buNone/>
            </a:pPr>
            <a:r>
              <a:rPr lang="en-US" altLang="zh-CN" dirty="0" smtClean="0"/>
              <a:t>-a   number of processers to be used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4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version blast+, e.g. </a:t>
            </a:r>
            <a:r>
              <a:rPr lang="en-US" altLang="zh-CN" dirty="0" err="1" smtClean="0"/>
              <a:t>blastp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err="1">
                <a:latin typeface="Courier New"/>
                <a:cs typeface="Courier New"/>
              </a:rPr>
              <a:t>blastp</a:t>
            </a:r>
            <a:r>
              <a:rPr lang="en-US" altLang="zh-CN" sz="2400" dirty="0">
                <a:latin typeface="Courier New"/>
                <a:cs typeface="Courier New"/>
              </a:rPr>
              <a:t> -help | less</a:t>
            </a: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-query  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query</a:t>
            </a:r>
            <a:r>
              <a:rPr lang="en-US" altLang="zh-CN" sz="2400" dirty="0" smtClean="0">
                <a:solidFill>
                  <a:srgbClr val="FF0000"/>
                </a:solidFill>
              </a:rPr>
              <a:t> file name</a:t>
            </a: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</a:t>
            </a:r>
            <a:r>
              <a:rPr lang="en-US" altLang="zh-CN" sz="2400" dirty="0" err="1">
                <a:latin typeface="Courier New"/>
                <a:cs typeface="Courier New"/>
              </a:rPr>
              <a:t>db</a:t>
            </a:r>
            <a:r>
              <a:rPr lang="en-US" altLang="zh-CN" sz="2400" dirty="0">
                <a:latin typeface="Courier New"/>
                <a:cs typeface="Courier New"/>
              </a:rPr>
              <a:t> 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database file name</a:t>
            </a: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-out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output file name</a:t>
            </a: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</a:t>
            </a:r>
            <a:r>
              <a:rPr lang="en-US" altLang="zh-CN" sz="2400" dirty="0" err="1">
                <a:latin typeface="Courier New"/>
                <a:cs typeface="Courier New"/>
              </a:rPr>
              <a:t>evalue</a:t>
            </a:r>
            <a:r>
              <a:rPr lang="en-US" altLang="zh-CN" sz="2400" dirty="0">
                <a:latin typeface="Courier New"/>
                <a:cs typeface="Courier New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</a:rPr>
              <a:t>e-value cutoff</a:t>
            </a: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</a:t>
            </a:r>
            <a:r>
              <a:rPr lang="en-US" altLang="zh-CN" sz="2400" dirty="0" err="1">
                <a:latin typeface="Courier New"/>
                <a:cs typeface="Courier New"/>
              </a:rPr>
              <a:t>outfmt</a:t>
            </a:r>
            <a:r>
              <a:rPr lang="en-US" altLang="zh-CN" sz="2400" dirty="0">
                <a:latin typeface="Courier New"/>
                <a:cs typeface="Courier New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</a:rPr>
              <a:t>output format</a:t>
            </a: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</a:t>
            </a:r>
            <a:r>
              <a:rPr lang="en-US" altLang="zh-CN" sz="2400" dirty="0" err="1">
                <a:latin typeface="Courier New"/>
                <a:cs typeface="Courier New"/>
              </a:rPr>
              <a:t>num_descriptions</a:t>
            </a:r>
            <a:endParaRPr lang="en-US" altLang="zh-CN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altLang="zh-CN" sz="2400" dirty="0">
                <a:latin typeface="Courier New"/>
                <a:cs typeface="Courier New"/>
              </a:rPr>
              <a:t>-</a:t>
            </a:r>
            <a:r>
              <a:rPr lang="en-US" altLang="zh-CN" sz="2400" dirty="0" err="1">
                <a:latin typeface="Courier New"/>
                <a:cs typeface="Courier New"/>
              </a:rPr>
              <a:t>num_alignments</a:t>
            </a:r>
            <a:endParaRPr lang="zh-CN" altLang="en-US" sz="24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84168" y="1484784"/>
            <a:ext cx="83568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blastp</a:t>
            </a:r>
            <a:endParaRPr lang="en-US" dirty="0" smtClean="0"/>
          </a:p>
          <a:p>
            <a:r>
              <a:rPr lang="en-US" dirty="0" err="1" smtClean="0"/>
              <a:t>blastn</a:t>
            </a:r>
            <a:endParaRPr lang="en-US" dirty="0" smtClean="0"/>
          </a:p>
          <a:p>
            <a:r>
              <a:rPr lang="en-US" dirty="0" err="1" smtClean="0"/>
              <a:t>tblastn</a:t>
            </a:r>
            <a:endParaRPr lang="en-US" dirty="0" smtClean="0"/>
          </a:p>
          <a:p>
            <a:r>
              <a:rPr lang="en-US" dirty="0" err="1" smtClean="0"/>
              <a:t>blastx</a:t>
            </a:r>
            <a:endParaRPr lang="en-US" dirty="0" smtClean="0"/>
          </a:p>
          <a:p>
            <a:r>
              <a:rPr lang="en-US" dirty="0" err="1" smtClean="0"/>
              <a:t>tblastx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5032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your home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>
                <a:latin typeface="Courier New"/>
                <a:cs typeface="Courier New"/>
              </a:rPr>
              <a:t> -l tools</a:t>
            </a:r>
            <a:r>
              <a:rPr lang="en-US" dirty="0">
                <a:latin typeface="Courier New"/>
                <a:cs typeface="Courier New"/>
              </a:rPr>
              <a:t>/ncbi-blast-2.2.30+/bin</a:t>
            </a:r>
            <a:r>
              <a:rPr lang="en-US" dirty="0" smtClean="0">
                <a:latin typeface="Courier New"/>
                <a:cs typeface="Courier New"/>
              </a:rPr>
              <a:t>/</a:t>
            </a:r>
          </a:p>
          <a:p>
            <a:r>
              <a:rPr lang="en-US" dirty="0">
                <a:solidFill>
                  <a:srgbClr val="FF0000"/>
                </a:solidFill>
              </a:rPr>
              <a:t>22 executable files (commands)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1960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www.ncbi.nlm.nih.gov</a:t>
            </a:r>
            <a:r>
              <a:rPr lang="en-US" dirty="0"/>
              <a:t>/books/NBK1763/</a:t>
            </a:r>
            <a:r>
              <a:rPr lang="en-US" dirty="0" err="1"/>
              <a:t>pdf</a:t>
            </a:r>
            <a:r>
              <a:rPr lang="en-US" dirty="0"/>
              <a:t>/</a:t>
            </a:r>
            <a:r>
              <a:rPr lang="en-US" dirty="0" err="1"/>
              <a:t>CmdLineAppsManual.pdf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9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260648"/>
            <a:ext cx="7913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Exercise 1: find </a:t>
            </a:r>
            <a:r>
              <a:rPr lang="en-US" dirty="0" err="1" smtClean="0"/>
              <a:t>CesA</a:t>
            </a:r>
            <a:r>
              <a:rPr lang="en-US" dirty="0" smtClean="0"/>
              <a:t>/</a:t>
            </a:r>
            <a:r>
              <a:rPr lang="en-US" dirty="0" err="1" smtClean="0"/>
              <a:t>Csl</a:t>
            </a:r>
            <a:r>
              <a:rPr lang="en-US" dirty="0" smtClean="0"/>
              <a:t> homologous sequence in </a:t>
            </a:r>
            <a:r>
              <a:rPr lang="en-US" dirty="0" err="1" smtClean="0"/>
              <a:t>charophytic</a:t>
            </a:r>
            <a:r>
              <a:rPr lang="en-US" dirty="0" smtClean="0"/>
              <a:t> green algal genome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83671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Klebsormidium</a:t>
            </a:r>
            <a:r>
              <a:rPr lang="en-US" i="1" dirty="0"/>
              <a:t> </a:t>
            </a:r>
            <a:r>
              <a:rPr lang="en-US" i="1" dirty="0" err="1" smtClean="0"/>
              <a:t>flaccidum</a:t>
            </a:r>
            <a:r>
              <a:rPr lang="en-US" i="1" dirty="0" smtClean="0"/>
              <a:t> </a:t>
            </a:r>
            <a:r>
              <a:rPr lang="en-US" dirty="0" smtClean="0"/>
              <a:t>genome was sequenced, analyzed and published in</a:t>
            </a:r>
            <a:endParaRPr lang="en-US" dirty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://www.ncbi.nlm.nih.gov/pmc/articles/PMC4052687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. We want to find out how many </a:t>
            </a:r>
            <a:r>
              <a:rPr lang="en-US" dirty="0" err="1" smtClean="0"/>
              <a:t>CesA</a:t>
            </a:r>
            <a:r>
              <a:rPr lang="en-US" dirty="0" smtClean="0"/>
              <a:t>/</a:t>
            </a:r>
            <a:r>
              <a:rPr lang="en-US" dirty="0" err="1" smtClean="0"/>
              <a:t>Csl</a:t>
            </a:r>
            <a:r>
              <a:rPr lang="en-US" dirty="0" smtClean="0"/>
              <a:t> genes this genome has.</a:t>
            </a:r>
          </a:p>
          <a:p>
            <a:endParaRPr lang="en-US" dirty="0"/>
          </a:p>
          <a:p>
            <a:r>
              <a:rPr lang="en-US" dirty="0" smtClean="0"/>
              <a:t>Note that the raw DNA reads are available in </a:t>
            </a:r>
            <a:r>
              <a:rPr lang="en-US" dirty="0" err="1" smtClean="0"/>
              <a:t>GenBank</a:t>
            </a:r>
            <a:r>
              <a:rPr lang="en-US" dirty="0" smtClean="0"/>
              <a:t>, but the assembled genome and predicted gene models are not</a:t>
            </a:r>
          </a:p>
          <a:p>
            <a:endParaRPr lang="en-US" dirty="0"/>
          </a:p>
          <a:p>
            <a:r>
              <a:rPr lang="en-US" dirty="0" smtClean="0"/>
              <a:t>Go to Methods of the above paper and find the link to the website that provides the genome and annotation data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Wget</a:t>
            </a:r>
            <a:r>
              <a:rPr lang="en-US" dirty="0" smtClean="0">
                <a:solidFill>
                  <a:srgbClr val="FF0000"/>
                </a:solidFill>
              </a:rPr>
              <a:t> the predicted protein sequence file</a:t>
            </a:r>
          </a:p>
          <a:p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wget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-q http://</a:t>
            </a:r>
            <a:r>
              <a:rPr lang="en-US" sz="1400" dirty="0" err="1">
                <a:latin typeface="Courier New"/>
                <a:cs typeface="Courier New"/>
              </a:rPr>
              <a:t>www.plantmorphogenesis.bio.titech.ac.jp</a:t>
            </a:r>
            <a:r>
              <a:rPr lang="en-US" sz="1400" dirty="0">
                <a:latin typeface="Courier New"/>
                <a:cs typeface="Courier New"/>
              </a:rPr>
              <a:t>/~</a:t>
            </a:r>
            <a:r>
              <a:rPr lang="en-US" sz="1400" dirty="0" err="1">
                <a:latin typeface="Courier New"/>
                <a:cs typeface="Courier New"/>
              </a:rPr>
              <a:t>algae_genome_project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klebsormidium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kf_download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smtClean="0">
                <a:latin typeface="Courier New"/>
                <a:cs typeface="Courier New"/>
              </a:rPr>
              <a:t>131203_kfl_initial_genesets_v1.0_AA.fasta</a:t>
            </a: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</a:rPr>
              <a:t>Make index files for the database</a:t>
            </a:r>
          </a:p>
          <a:p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makeblastdb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-in </a:t>
            </a:r>
            <a:r>
              <a:rPr lang="en-US" sz="1400" dirty="0" smtClean="0">
                <a:latin typeface="Courier New"/>
                <a:cs typeface="Courier New"/>
              </a:rPr>
              <a:t>131203_kfl_initial_genesets_v1.0_AA.fasta -</a:t>
            </a:r>
            <a:r>
              <a:rPr lang="en-US" sz="1400" dirty="0" err="1">
                <a:latin typeface="Courier New"/>
                <a:cs typeface="Courier New"/>
              </a:rPr>
              <a:t>parse_seqids</a:t>
            </a:r>
            <a:endParaRPr lang="en-US" sz="1400" dirty="0" smtClean="0">
              <a:latin typeface="Courier New"/>
              <a:cs typeface="Courier New"/>
            </a:endParaRP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</a:rPr>
              <a:t>Check how many proteins have been predicted</a:t>
            </a:r>
          </a:p>
          <a:p>
            <a:r>
              <a:rPr lang="en-US" sz="1400" dirty="0">
                <a:latin typeface="Courier New"/>
                <a:cs typeface="Courier New"/>
              </a:rPr>
              <a:t>less 131203_kfl_initial_genesets_v1.0_AA.fasta | 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grep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'&gt;' | </a:t>
            </a:r>
            <a:r>
              <a:rPr lang="en-US" sz="14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wc</a:t>
            </a:r>
            <a:endParaRPr lang="en-US" sz="1400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50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35496" y="941814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Wget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our query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</a:p>
          <a:p>
            <a:r>
              <a:rPr lang="en-US" sz="1400" dirty="0" err="1">
                <a:latin typeface="Courier New"/>
                <a:cs typeface="Courier New"/>
              </a:rPr>
              <a:t>wget</a:t>
            </a:r>
            <a:r>
              <a:rPr lang="en-US" sz="1400" dirty="0">
                <a:latin typeface="Courier New"/>
                <a:cs typeface="Courier New"/>
              </a:rPr>
              <a:t> -q http://</a:t>
            </a:r>
            <a:r>
              <a:rPr lang="en-US" sz="1400" dirty="0" err="1">
                <a:latin typeface="Courier New"/>
                <a:cs typeface="Courier New"/>
              </a:rPr>
              <a:t>cys.bios.niu.edu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yyin</a:t>
            </a:r>
            <a:r>
              <a:rPr lang="en-US" sz="1400" dirty="0">
                <a:latin typeface="Courier New"/>
                <a:cs typeface="Courier New"/>
              </a:rPr>
              <a:t>/teach/PBB/</a:t>
            </a:r>
            <a:r>
              <a:rPr lang="en-US" sz="1400" dirty="0" err="1">
                <a:latin typeface="Courier New"/>
                <a:cs typeface="Courier New"/>
              </a:rPr>
              <a:t>cesa-</a:t>
            </a:r>
            <a:r>
              <a:rPr lang="en-US" sz="1400" dirty="0" err="1" smtClean="0">
                <a:latin typeface="Courier New"/>
                <a:cs typeface="Courier New"/>
              </a:rPr>
              <a:t>pr.fa</a:t>
            </a:r>
            <a:endParaRPr lang="en-US" sz="1400" dirty="0" smtClean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</a:rPr>
              <a:t>Do the </a:t>
            </a:r>
            <a:r>
              <a:rPr lang="en-US" dirty="0" err="1">
                <a:solidFill>
                  <a:srgbClr val="FF0000"/>
                </a:solidFill>
              </a:rPr>
              <a:t>blastp</a:t>
            </a:r>
            <a:r>
              <a:rPr lang="en-US" dirty="0">
                <a:solidFill>
                  <a:srgbClr val="FF0000"/>
                </a:solidFill>
              </a:rPr>
              <a:t> search</a:t>
            </a:r>
          </a:p>
          <a:p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blastp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-query </a:t>
            </a:r>
            <a:r>
              <a:rPr lang="en-US" sz="1400" dirty="0" err="1">
                <a:latin typeface="Courier New"/>
                <a:cs typeface="Courier New"/>
              </a:rPr>
              <a:t>cesa-pr.fa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db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131203_kfl_initial_genesets_v1.0_AA.fasta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-out </a:t>
            </a:r>
            <a:r>
              <a:rPr lang="en-US" sz="1400" dirty="0" err="1">
                <a:latin typeface="Courier New"/>
                <a:cs typeface="Courier New"/>
              </a:rPr>
              <a:t>cesa-pr.fa.out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outfmt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FF80"/>
                </a:solidFill>
                <a:latin typeface="Courier New"/>
                <a:cs typeface="Courier New"/>
              </a:rPr>
              <a:t>11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</a:rPr>
              <a:t>Check out the output file</a:t>
            </a:r>
          </a:p>
          <a:p>
            <a:r>
              <a:rPr lang="en-US" dirty="0">
                <a:latin typeface="Courier New"/>
                <a:cs typeface="Courier New"/>
              </a:rPr>
              <a:t>less </a:t>
            </a:r>
            <a:r>
              <a:rPr lang="en-US" dirty="0" err="1">
                <a:latin typeface="Courier New"/>
                <a:cs typeface="Courier New"/>
              </a:rPr>
              <a:t>cesa-</a:t>
            </a:r>
            <a:r>
              <a:rPr lang="en-US" dirty="0" err="1" smtClean="0">
                <a:latin typeface="Courier New"/>
                <a:cs typeface="Courier New"/>
              </a:rPr>
              <a:t>pr.fa.out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</a:rPr>
              <a:t>Change the output format to a tab-delimited file</a:t>
            </a:r>
          </a:p>
          <a:p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blast_formatter</a:t>
            </a:r>
            <a:r>
              <a:rPr lang="en-US" sz="14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-archive </a:t>
            </a:r>
            <a:r>
              <a:rPr lang="en-US" sz="1400" dirty="0" err="1">
                <a:latin typeface="Courier New"/>
                <a:cs typeface="Courier New"/>
              </a:rPr>
              <a:t>cesa-pr.fa.out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lang="en-US" sz="1400" b="1" dirty="0" err="1">
                <a:solidFill>
                  <a:srgbClr val="0000FF"/>
                </a:solidFill>
                <a:latin typeface="Courier New"/>
                <a:cs typeface="Courier New"/>
              </a:rPr>
              <a:t>outfmt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00FF80"/>
                </a:solidFill>
                <a:latin typeface="Courier New"/>
                <a:cs typeface="Courier New"/>
              </a:rPr>
              <a:t>6</a:t>
            </a:r>
            <a:r>
              <a:rPr lang="en-US" sz="1400" dirty="0">
                <a:latin typeface="Courier New"/>
                <a:cs typeface="Courier New"/>
              </a:rPr>
              <a:t> 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</a:rPr>
              <a:t>Filter the result using E-value cutoff</a:t>
            </a:r>
          </a:p>
          <a:p>
            <a:r>
              <a:rPr lang="en-US" sz="1400" dirty="0" err="1">
                <a:latin typeface="Courier New"/>
                <a:cs typeface="Courier New"/>
              </a:rPr>
              <a:t>blast_formatter</a:t>
            </a:r>
            <a:r>
              <a:rPr lang="en-US" sz="1400" dirty="0">
                <a:latin typeface="Courier New"/>
                <a:cs typeface="Courier New"/>
              </a:rPr>
              <a:t> -archive </a:t>
            </a:r>
            <a:r>
              <a:rPr lang="en-US" sz="1400" dirty="0" err="1">
                <a:latin typeface="Courier New"/>
                <a:cs typeface="Courier New"/>
              </a:rPr>
              <a:t>cesa-pr.fa.out</a:t>
            </a:r>
            <a:r>
              <a:rPr lang="en-US" sz="1400" dirty="0">
                <a:latin typeface="Courier New"/>
                <a:cs typeface="Courier New"/>
              </a:rPr>
              <a:t> -</a:t>
            </a:r>
            <a:r>
              <a:rPr lang="en-US" sz="1400" dirty="0" err="1">
                <a:latin typeface="Courier New"/>
                <a:cs typeface="Courier New"/>
              </a:rPr>
              <a:t>outfmt</a:t>
            </a:r>
            <a:r>
              <a:rPr lang="en-US" sz="1400" dirty="0">
                <a:latin typeface="Courier New"/>
                <a:cs typeface="Courier New"/>
              </a:rPr>
              <a:t> 6 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'$11&lt;1e-10' 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blast_formatter</a:t>
            </a:r>
            <a:r>
              <a:rPr lang="en-US" sz="1400" dirty="0">
                <a:latin typeface="Courier New"/>
                <a:cs typeface="Courier New"/>
              </a:rPr>
              <a:t> -archive </a:t>
            </a:r>
            <a:r>
              <a:rPr lang="en-US" sz="1400" dirty="0" err="1">
                <a:latin typeface="Courier New"/>
                <a:cs typeface="Courier New"/>
              </a:rPr>
              <a:t>cesa-pr.fa.out</a:t>
            </a:r>
            <a:r>
              <a:rPr lang="en-US" sz="1400" dirty="0">
                <a:latin typeface="Courier New"/>
                <a:cs typeface="Courier New"/>
              </a:rPr>
              <a:t> -</a:t>
            </a:r>
            <a:r>
              <a:rPr lang="en-US" sz="1400" dirty="0" err="1">
                <a:latin typeface="Courier New"/>
                <a:cs typeface="Courier New"/>
              </a:rPr>
              <a:t>outfmt</a:t>
            </a:r>
            <a:r>
              <a:rPr lang="en-US" sz="1400" dirty="0">
                <a:latin typeface="Courier New"/>
                <a:cs typeface="Courier New"/>
              </a:rPr>
              <a:t> 6 | </a:t>
            </a:r>
            <a:r>
              <a:rPr lang="en-US" sz="1400" dirty="0" err="1">
                <a:latin typeface="Courier New"/>
                <a:cs typeface="Courier New"/>
              </a:rPr>
              <a:t>awk</a:t>
            </a:r>
            <a:r>
              <a:rPr lang="en-US" sz="1400" dirty="0">
                <a:latin typeface="Courier New"/>
                <a:cs typeface="Courier New"/>
              </a:rPr>
              <a:t> '$11&lt;1e-10' | cut -f2 | </a:t>
            </a:r>
            <a:r>
              <a:rPr lang="en-US" sz="1400" dirty="0" smtClean="0">
                <a:latin typeface="Courier New"/>
                <a:cs typeface="Courier New"/>
              </a:rPr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194509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>
          <a:xfrm rot="16200000">
            <a:off x="2823259" y="2081397"/>
            <a:ext cx="360040" cy="33432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555776" y="2276872"/>
            <a:ext cx="648072" cy="2880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548680"/>
            <a:ext cx="504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How do you extract the sequences of the blast hits?</a:t>
            </a:r>
          </a:p>
        </p:txBody>
      </p:sp>
      <p:sp>
        <p:nvSpPr>
          <p:cNvPr id="4" name="Can 3"/>
          <p:cNvSpPr/>
          <p:nvPr/>
        </p:nvSpPr>
        <p:spPr>
          <a:xfrm>
            <a:off x="1979712" y="2564904"/>
            <a:ext cx="1728192" cy="201622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901" y="3356992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</a:p>
          <a:p>
            <a:r>
              <a:rPr lang="en-US" dirty="0" err="1" smtClean="0"/>
              <a:t>Seqs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65712" y="328498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Hit IDs</a:t>
            </a:r>
            <a:endParaRPr lang="en-US" dirty="0"/>
          </a:p>
        </p:txBody>
      </p:sp>
      <p:sp>
        <p:nvSpPr>
          <p:cNvPr id="11" name="Bent-Up Arrow 10"/>
          <p:cNvSpPr/>
          <p:nvPr/>
        </p:nvSpPr>
        <p:spPr>
          <a:xfrm rot="16200000">
            <a:off x="3419872" y="1484784"/>
            <a:ext cx="1368152" cy="2232248"/>
          </a:xfrm>
          <a:prstGeom prst="bentUpArrow">
            <a:avLst>
              <a:gd name="adj1" fmla="val 15820"/>
              <a:gd name="adj2" fmla="val 2653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2483768" y="5157192"/>
            <a:ext cx="720080" cy="792088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Hit </a:t>
            </a:r>
            <a:r>
              <a:rPr lang="en-US" dirty="0" err="1" smtClean="0"/>
              <a:t>Seqs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3635896" y="4941168"/>
            <a:ext cx="360040" cy="122413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27984" y="5085184"/>
            <a:ext cx="19704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Further analyses:</a:t>
            </a:r>
          </a:p>
          <a:p>
            <a:r>
              <a:rPr lang="en-US" dirty="0" smtClean="0"/>
              <a:t>Multiple alignment</a:t>
            </a:r>
          </a:p>
          <a:p>
            <a:r>
              <a:rPr lang="en-US" dirty="0" smtClean="0"/>
              <a:t>Phylogeny, etc.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5189" y="3070701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Linux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cmds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1772816"/>
            <a:ext cx="130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blastdbcmd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284984"/>
            <a:ext cx="65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blast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4149080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blast_formatter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35896" y="4869160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Linux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cmds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2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1319</Words>
  <Application>Microsoft Macintosh PowerPoint</Application>
  <PresentationFormat>On-screen Show (4:3)</PresentationFormat>
  <Paragraphs>212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Run BLAST in command line mode</vt:lpstr>
      <vt:lpstr>PowerPoint Presentation</vt:lpstr>
      <vt:lpstr>PowerPoint Presentation</vt:lpstr>
      <vt:lpstr>BLAST2 (legacy blast)</vt:lpstr>
      <vt:lpstr>blastall options</vt:lpstr>
      <vt:lpstr>New version blast+, e.g. blastp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and run external command line softwares</dc:title>
  <dc:creator>YanbinYin</dc:creator>
  <cp:lastModifiedBy>Yanbin</cp:lastModifiedBy>
  <cp:revision>252</cp:revision>
  <cp:lastPrinted>2013-03-20T14:34:58Z</cp:lastPrinted>
  <dcterms:created xsi:type="dcterms:W3CDTF">2013-03-13T04:49:11Z</dcterms:created>
  <dcterms:modified xsi:type="dcterms:W3CDTF">2014-11-20T16:41:04Z</dcterms:modified>
</cp:coreProperties>
</file>