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21" r:id="rId3"/>
    <p:sldId id="257" r:id="rId4"/>
    <p:sldId id="324" r:id="rId5"/>
    <p:sldId id="273" r:id="rId6"/>
    <p:sldId id="274" r:id="rId7"/>
    <p:sldId id="323" r:id="rId8"/>
    <p:sldId id="275" r:id="rId9"/>
    <p:sldId id="276" r:id="rId10"/>
    <p:sldId id="277" r:id="rId11"/>
    <p:sldId id="278" r:id="rId12"/>
    <p:sldId id="280" r:id="rId13"/>
    <p:sldId id="326" r:id="rId14"/>
    <p:sldId id="322" r:id="rId15"/>
    <p:sldId id="282" r:id="rId16"/>
    <p:sldId id="325" r:id="rId17"/>
    <p:sldId id="328" r:id="rId18"/>
    <p:sldId id="329" r:id="rId19"/>
    <p:sldId id="332" r:id="rId20"/>
    <p:sldId id="333" r:id="rId21"/>
    <p:sldId id="336" r:id="rId22"/>
    <p:sldId id="286" r:id="rId23"/>
    <p:sldId id="29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64" r:id="rId45"/>
    <p:sldId id="365" r:id="rId46"/>
    <p:sldId id="366" r:id="rId47"/>
    <p:sldId id="367" r:id="rId48"/>
    <p:sldId id="368" r:id="rId49"/>
    <p:sldId id="369" r:id="rId50"/>
    <p:sldId id="370" r:id="rId51"/>
    <p:sldId id="357" r:id="rId52"/>
    <p:sldId id="358" r:id="rId53"/>
    <p:sldId id="359" r:id="rId54"/>
    <p:sldId id="360" r:id="rId55"/>
    <p:sldId id="361" r:id="rId56"/>
    <p:sldId id="362" r:id="rId57"/>
    <p:sldId id="363" r:id="rId58"/>
    <p:sldId id="32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968" y="-112"/>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1269EF-EDC7-D945-AEEF-34DEFBADFB88}" type="datetimeFigureOut">
              <a:rPr lang="en-US" smtClean="0"/>
              <a:pPr/>
              <a:t>9/3/14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6A6D42-F08D-D148-B539-1C9125371D31}" type="slidenum">
              <a:rPr lang="en-US" smtClean="0"/>
              <a:pPr/>
              <a:t>‹#›</a:t>
            </a:fld>
            <a:endParaRPr lang="en-US"/>
          </a:p>
        </p:txBody>
      </p:sp>
    </p:spTree>
    <p:extLst>
      <p:ext uri="{BB962C8B-B14F-4D97-AF65-F5344CB8AC3E}">
        <p14:creationId xmlns:p14="http://schemas.microsoft.com/office/powerpoint/2010/main" val="837520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7D0AB-C9C6-2247-8771-22853A23138D}" type="datetimeFigureOut">
              <a:rPr lang="en-US" smtClean="0"/>
              <a:pPr/>
              <a:t>9/3/14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845F8-CAE1-7F46-9AF4-BC61904AE62A}" type="slidenum">
              <a:rPr lang="en-US" smtClean="0"/>
              <a:pPr/>
              <a:t>‹#›</a:t>
            </a:fld>
            <a:endParaRPr lang="en-US"/>
          </a:p>
        </p:txBody>
      </p:sp>
    </p:spTree>
    <p:extLst>
      <p:ext uri="{BB962C8B-B14F-4D97-AF65-F5344CB8AC3E}">
        <p14:creationId xmlns:p14="http://schemas.microsoft.com/office/powerpoint/2010/main" val="31502523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cs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B1958D-B6B4-774A-BC80-D2554B93F1CA}" type="slidenum">
              <a:rPr lang="en-US">
                <a:latin typeface="Times New Roman" charset="0"/>
              </a:rPr>
              <a:pPr eaLnBrk="1" hangingPunct="1"/>
              <a:t>15</a:t>
            </a:fld>
            <a:endParaRPr lang="en-US">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Goal= nonredundant set of genes/proteins for each organism represented</a:t>
            </a:r>
          </a:p>
          <a:p>
            <a:r>
              <a:rPr lang="en-US">
                <a:latin typeface="Times New Roman" charset="0"/>
                <a:ea typeface="ＭＳ Ｐゴシック" charset="0"/>
                <a:cs typeface="ＭＳ Ｐゴシック" charset="0"/>
              </a:rPr>
              <a:t>Model= comes from analysis of genomic content from organism assembly</a:t>
            </a:r>
          </a:p>
          <a:p>
            <a:r>
              <a:rPr lang="en-US">
                <a:latin typeface="Times New Roman" charset="0"/>
                <a:ea typeface="ＭＳ Ｐゴシック" charset="0"/>
                <a:cs typeface="ＭＳ Ｐゴシック" charset="0"/>
              </a:rPr>
              <a:t>Reannotation of microbial genomes, for example.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see there are only 13 proteins</a:t>
            </a:r>
            <a:r>
              <a:rPr lang="en-US" baseline="0" dirty="0" smtClean="0"/>
              <a:t> left all from human. On the left upper corner, click on display settings, we can choose to show the </a:t>
            </a:r>
            <a:r>
              <a:rPr lang="en-US" baseline="0" dirty="0" err="1" smtClean="0"/>
              <a:t>fasta</a:t>
            </a:r>
            <a:r>
              <a:rPr lang="en-US" baseline="0" dirty="0" smtClean="0"/>
              <a:t> format or </a:t>
            </a:r>
            <a:r>
              <a:rPr lang="en-US" baseline="0" dirty="0" err="1" smtClean="0"/>
              <a:t>genpept</a:t>
            </a:r>
            <a:r>
              <a:rPr lang="en-US" baseline="0" dirty="0" smtClean="0"/>
              <a:t> format of all these entries. Let’s choose </a:t>
            </a:r>
            <a:r>
              <a:rPr lang="en-US" baseline="0" dirty="0" err="1" smtClean="0"/>
              <a:t>fasta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28</a:t>
            </a:fld>
            <a:endParaRPr lang="en-US"/>
          </a:p>
        </p:txBody>
      </p:sp>
    </p:spTree>
    <p:extLst>
      <p:ext uri="{BB962C8B-B14F-4D97-AF65-F5344CB8AC3E}">
        <p14:creationId xmlns:p14="http://schemas.microsoft.com/office/powerpoint/2010/main" val="365426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send</a:t>
            </a:r>
            <a:r>
              <a:rPr lang="en-US" baseline="0" dirty="0" smtClean="0"/>
              <a:t> to will allow you to download all the </a:t>
            </a:r>
            <a:r>
              <a:rPr lang="en-US" baseline="0" dirty="0" err="1" smtClean="0"/>
              <a:t>fasta</a:t>
            </a:r>
            <a:r>
              <a:rPr lang="en-US" baseline="0" dirty="0" smtClean="0"/>
              <a:t> sequences of these proteins. If you click on create file, a text file will be created on your local computer to store the sequences. There are other options that are very useful. Now lets click on the first protein entry which is a kinase protein.</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29</a:t>
            </a:fld>
            <a:endParaRPr lang="en-US"/>
          </a:p>
        </p:txBody>
      </p:sp>
    </p:spTree>
    <p:extLst>
      <p:ext uri="{BB962C8B-B14F-4D97-AF65-F5344CB8AC3E}">
        <p14:creationId xmlns:p14="http://schemas.microsoft.com/office/powerpoint/2010/main" val="191921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a:t>
            </a:r>
            <a:r>
              <a:rPr lang="en-US" baseline="0" dirty="0" err="1" smtClean="0"/>
              <a:t>genpept</a:t>
            </a:r>
            <a:r>
              <a:rPr lang="en-US" baseline="0" dirty="0" smtClean="0"/>
              <a:t> or </a:t>
            </a:r>
            <a:r>
              <a:rPr lang="en-US" baseline="0" dirty="0" err="1" smtClean="0"/>
              <a:t>genbank</a:t>
            </a:r>
            <a:r>
              <a:rPr lang="en-US" baseline="0" dirty="0" smtClean="0"/>
              <a:t> format of this protein, with a lot of information. However, </a:t>
            </a:r>
            <a:r>
              <a:rPr lang="en-US" dirty="0" smtClean="0"/>
              <a:t>o the far right of the</a:t>
            </a:r>
            <a:r>
              <a:rPr lang="en-US" baseline="0" dirty="0" smtClean="0"/>
              <a:t> window, there is a list of tabs that can be expanded or collapsed. These tabs allow you to explore this protein in a number of different ways. Let’s try identify conserved domains.</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30</a:t>
            </a:fld>
            <a:endParaRPr lang="en-US"/>
          </a:p>
        </p:txBody>
      </p:sp>
    </p:spTree>
    <p:extLst>
      <p:ext uri="{BB962C8B-B14F-4D97-AF65-F5344CB8AC3E}">
        <p14:creationId xmlns:p14="http://schemas.microsoft.com/office/powerpoint/2010/main" val="362641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conserved domains</a:t>
            </a:r>
            <a:r>
              <a:rPr lang="en-US" baseline="0" dirty="0" smtClean="0"/>
              <a:t> the query protein has. This is </a:t>
            </a:r>
            <a:r>
              <a:rPr lang="en-US" baseline="0" dirty="0" err="1" smtClean="0"/>
              <a:t>precomputed</a:t>
            </a:r>
            <a:r>
              <a:rPr lang="en-US" baseline="0" dirty="0" smtClean="0"/>
              <a:t> by </a:t>
            </a:r>
            <a:r>
              <a:rPr lang="en-US" baseline="0" dirty="0" err="1" smtClean="0"/>
              <a:t>rps</a:t>
            </a:r>
            <a:r>
              <a:rPr lang="en-US" baseline="0" dirty="0" smtClean="0"/>
              <a:t>-blast search against </a:t>
            </a:r>
            <a:r>
              <a:rPr lang="en-US" baseline="0" dirty="0" err="1" smtClean="0"/>
              <a:t>ncbi’s</a:t>
            </a:r>
            <a:r>
              <a:rPr lang="en-US" baseline="0" dirty="0" smtClean="0"/>
              <a:t> CDD database.</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31</a:t>
            </a:fld>
            <a:endParaRPr lang="en-US"/>
          </a:p>
        </p:txBody>
      </p:sp>
    </p:spTree>
    <p:extLst>
      <p:ext uri="{BB962C8B-B14F-4D97-AF65-F5344CB8AC3E}">
        <p14:creationId xmlns:p14="http://schemas.microsoft.com/office/powerpoint/2010/main" val="265127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go back to select blink, that will give us </a:t>
            </a:r>
            <a:r>
              <a:rPr lang="en-US" dirty="0" err="1" smtClean="0"/>
              <a:t>precomputed</a:t>
            </a:r>
            <a:r>
              <a:rPr lang="en-US" dirty="0" smtClean="0"/>
              <a:t> blast result of this query</a:t>
            </a:r>
            <a:r>
              <a:rPr lang="en-US" baseline="0" dirty="0" smtClean="0"/>
              <a:t> protein. You can check the alignment of the query protein and link to homologs and a lot of different things from this page.</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32</a:t>
            </a:fld>
            <a:endParaRPr lang="en-US"/>
          </a:p>
        </p:txBody>
      </p:sp>
    </p:spTree>
    <p:extLst>
      <p:ext uri="{BB962C8B-B14F-4D97-AF65-F5344CB8AC3E}">
        <p14:creationId xmlns:p14="http://schemas.microsoft.com/office/powerpoint/2010/main" val="129630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to select gene. This</a:t>
            </a:r>
            <a:r>
              <a:rPr lang="en-US" baseline="0" dirty="0" smtClean="0"/>
              <a:t> page shows the Gene encoding that protein. So it has much richer information in this page. The </a:t>
            </a:r>
            <a:r>
              <a:rPr lang="en-US" baseline="0" dirty="0" err="1" smtClean="0"/>
              <a:t>ncbi</a:t>
            </a:r>
            <a:r>
              <a:rPr lang="en-US" baseline="0" dirty="0" smtClean="0"/>
              <a:t> gene database is actually a central database that connects to all other different databases. For example, the genomic context shows you the neighboring genes. Let’s try </a:t>
            </a:r>
            <a:r>
              <a:rPr lang="en-US" baseline="0" dirty="0" err="1" smtClean="0"/>
              <a:t>UniGene</a:t>
            </a:r>
            <a:r>
              <a:rPr lang="en-US" baseline="0" dirty="0" smtClean="0"/>
              <a:t>, GEO, </a:t>
            </a:r>
            <a:r>
              <a:rPr lang="en-US" baseline="0" dirty="0" err="1" smtClean="0"/>
              <a:t>HomoloGene</a:t>
            </a:r>
            <a:r>
              <a:rPr lang="en-US" baseline="0" dirty="0" smtClean="0"/>
              <a:t>, </a:t>
            </a:r>
            <a:r>
              <a:rPr lang="en-US" baseline="0" dirty="0" err="1" smtClean="0"/>
              <a:t>MapViewer</a:t>
            </a:r>
            <a:r>
              <a:rPr lang="en-US" baseline="0" dirty="0" smtClean="0"/>
              <a:t>, SNP, </a:t>
            </a:r>
            <a:r>
              <a:rPr lang="en-US" baseline="0" dirty="0" err="1" smtClean="0"/>
              <a:t>Epegenomics</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33</a:t>
            </a:fld>
            <a:endParaRPr lang="en-US"/>
          </a:p>
        </p:txBody>
      </p:sp>
    </p:spTree>
    <p:extLst>
      <p:ext uri="{BB962C8B-B14F-4D97-AF65-F5344CB8AC3E}">
        <p14:creationId xmlns:p14="http://schemas.microsoft.com/office/powerpoint/2010/main" val="331149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AA3EB1D-01C0-DD44-9C01-84260ADEB58E}" type="slidenum">
              <a:rPr lang="en-US" sz="1200">
                <a:latin typeface="Times New Roman" charset="0"/>
              </a:rPr>
              <a:pPr eaLnBrk="1" hangingPunct="1"/>
              <a:t>17</a:t>
            </a:fld>
            <a:endParaRPr lang="en-US" sz="120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ABD903AE-4538-EC48-802A-EBF9409C9EA4}" type="slidenum">
              <a:rPr lang="en-US" sz="1200">
                <a:latin typeface="Times New Roman" charset="0"/>
              </a:rPr>
              <a:pPr eaLnBrk="1" hangingPunct="1"/>
              <a:t>18</a:t>
            </a:fld>
            <a:endParaRPr lang="en-US" sz="120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PDB at Rutgers.</a:t>
            </a:r>
          </a:p>
          <a:p>
            <a:pPr eaLnBrk="1" hangingPunct="1"/>
            <a:r>
              <a:rPr lang="en-US">
                <a:latin typeface="Times New Roman" charset="0"/>
                <a:ea typeface="ＭＳ Ｐゴシック" charset="0"/>
                <a:cs typeface="ＭＳ Ｐゴシック" charset="0"/>
              </a:rPr>
              <a:t>Import structure records that are experimentally determined.</a:t>
            </a:r>
          </a:p>
          <a:p>
            <a:pPr eaLnBrk="1" hangingPunct="1"/>
            <a:r>
              <a:rPr lang="en-US">
                <a:latin typeface="Times New Roman" charset="0"/>
                <a:ea typeface="ＭＳ Ｐゴシック" charset="0"/>
                <a:cs typeface="ＭＳ Ｐゴシック" charset="0"/>
              </a:rPr>
              <a:t>Check coordinates of secondary structure coordinates.  Validation to make them compatible with Entrez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96C56493-A648-BF4E-A987-F9C6CB0376EF}" type="slidenum">
              <a:rPr lang="en-US" sz="1200">
                <a:latin typeface="Times New Roman" charset="0"/>
              </a:rPr>
              <a:pPr eaLnBrk="1" hangingPunct="1"/>
              <a:t>19</a:t>
            </a:fld>
            <a:endParaRPr lang="en-US" sz="120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7124D70-C3F2-C041-A48C-09B4643616D8}" type="slidenum">
              <a:rPr lang="en-US" sz="1200">
                <a:latin typeface="Times New Roman" charset="0"/>
              </a:rPr>
              <a:pPr eaLnBrk="1" hangingPunct="1"/>
              <a:t>20</a:t>
            </a:fld>
            <a:endParaRPr lang="en-US" sz="12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9A808F3D-B352-6043-AC02-2F07054F327D}" type="slidenum">
              <a:rPr lang="en-US" sz="1200">
                <a:latin typeface="Times New Roman" charset="0"/>
              </a:rPr>
              <a:pPr eaLnBrk="1" hangingPunct="1"/>
              <a:t>23</a:t>
            </a:fld>
            <a:endParaRPr lang="en-US" sz="1200">
              <a:latin typeface="Times New Roman" charset="0"/>
            </a:endParaRPr>
          </a:p>
        </p:txBody>
      </p:sp>
      <p:sp>
        <p:nvSpPr>
          <p:cNvPr id="45059" name="Rectangle 2"/>
          <p:cNvSpPr>
            <a:spLocks noGrp="1" noRot="1" noChangeAspect="1" noChangeArrowheads="1" noTextEdit="1"/>
          </p:cNvSpPr>
          <p:nvPr>
            <p:ph type="sldImg"/>
          </p:nvPr>
        </p:nvSpPr>
        <p:spPr>
          <a:xfrm>
            <a:off x="1144588" y="685800"/>
            <a:ext cx="4570412"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NCBI or type the </a:t>
            </a:r>
            <a:r>
              <a:rPr lang="en-US" baseline="0" dirty="0" err="1" smtClean="0"/>
              <a:t>url</a:t>
            </a:r>
            <a:r>
              <a:rPr lang="en-US" baseline="0" dirty="0" smtClean="0"/>
              <a:t> in the address box of </a:t>
            </a:r>
            <a:r>
              <a:rPr lang="en-US" baseline="0" dirty="0" err="1" smtClean="0"/>
              <a:t>firefox</a:t>
            </a:r>
            <a:r>
              <a:rPr lang="en-US" baseline="0" dirty="0" smtClean="0"/>
              <a:t>. In the pull down manual, you can choose from dozens of databases. But here let’s go with the all databases. Click on Search.</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25</a:t>
            </a:fld>
            <a:endParaRPr lang="en-US"/>
          </a:p>
        </p:txBody>
      </p:sp>
    </p:spTree>
    <p:extLst>
      <p:ext uri="{BB962C8B-B14F-4D97-AF65-F5344CB8AC3E}">
        <p14:creationId xmlns:p14="http://schemas.microsoft.com/office/powerpoint/2010/main" val="123216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see the match info in all </a:t>
            </a:r>
            <a:r>
              <a:rPr lang="en-US" baseline="0" dirty="0" err="1" smtClean="0"/>
              <a:t>entrez</a:t>
            </a:r>
            <a:r>
              <a:rPr lang="en-US" baseline="0" dirty="0" smtClean="0"/>
              <a:t> databases. Let’s try Proteins.</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26</a:t>
            </a:fld>
            <a:endParaRPr lang="en-US"/>
          </a:p>
        </p:txBody>
      </p:sp>
    </p:spTree>
    <p:extLst>
      <p:ext uri="{BB962C8B-B14F-4D97-AF65-F5344CB8AC3E}">
        <p14:creationId xmlns:p14="http://schemas.microsoft.com/office/powerpoint/2010/main" val="133914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a:t>
            </a:r>
            <a:r>
              <a:rPr lang="en-US" baseline="0" dirty="0" smtClean="0"/>
              <a:t> able to see there are 23 protein entries related to our query. On the right, we see a organism tree box. Let’s narrow our search to Human.</a:t>
            </a:r>
            <a:endParaRPr lang="en-US" dirty="0"/>
          </a:p>
        </p:txBody>
      </p:sp>
      <p:sp>
        <p:nvSpPr>
          <p:cNvPr id="4" name="Slide Number Placeholder 3"/>
          <p:cNvSpPr>
            <a:spLocks noGrp="1"/>
          </p:cNvSpPr>
          <p:nvPr>
            <p:ph type="sldNum" sz="quarter" idx="10"/>
          </p:nvPr>
        </p:nvSpPr>
        <p:spPr/>
        <p:txBody>
          <a:bodyPr/>
          <a:lstStyle/>
          <a:p>
            <a:fld id="{A5E845F8-CAE1-7F46-9AF4-BC61904AE62A}" type="slidenum">
              <a:rPr lang="en-US" smtClean="0"/>
              <a:pPr/>
              <a:t>27</a:t>
            </a:fld>
            <a:endParaRPr lang="en-US"/>
          </a:p>
        </p:txBody>
      </p:sp>
    </p:spTree>
    <p:extLst>
      <p:ext uri="{BB962C8B-B14F-4D97-AF65-F5344CB8AC3E}">
        <p14:creationId xmlns:p14="http://schemas.microsoft.com/office/powerpoint/2010/main" val="273759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1B71C1-11BF-6C4A-BE9B-F20C30227F75}" type="datetime1">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39840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DB47B-7AC8-3A4C-AF25-6A3E32BD7368}" type="datetime1">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360179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9350A-DF7E-204D-8C04-FBDF433A8252}" type="datetime1">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108600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19B70-EBE5-7545-8FCF-384B47A278FF}" type="datetime1">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413100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5FA56-1216-B74F-B03A-BAE401066A45}" type="datetime1">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234746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B0A60-FB60-3943-BF69-0C400EA27AFF}" type="datetime1">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333568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3E73B4-11A1-CA43-BB14-D36DEBB1DE98}" type="datetime1">
              <a:rPr lang="en-US" smtClean="0"/>
              <a:pPr/>
              <a:t>9/3/14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112914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B86F7-888E-1542-9798-55B0F1FA3F87}" type="datetime1">
              <a:rPr lang="en-US" smtClean="0"/>
              <a:pPr/>
              <a:t>9/3/14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417297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FA451-4D82-DD49-9723-21E9815CE268}" type="datetime1">
              <a:rPr lang="en-US" smtClean="0"/>
              <a:pPr/>
              <a:t>9/3/14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340894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90A19D-9989-D04E-9FF5-B460F50A7715}" type="datetime1">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300512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EB075-485B-9B40-915A-E10B26906004}" type="datetime1">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37D9-E6CE-3C49-84C7-D19741C736D4}" type="slidenum">
              <a:rPr lang="en-US" smtClean="0"/>
              <a:pPr/>
              <a:t>‹#›</a:t>
            </a:fld>
            <a:endParaRPr lang="en-US"/>
          </a:p>
        </p:txBody>
      </p:sp>
    </p:spTree>
    <p:extLst>
      <p:ext uri="{BB962C8B-B14F-4D97-AF65-F5344CB8AC3E}">
        <p14:creationId xmlns:p14="http://schemas.microsoft.com/office/powerpoint/2010/main" val="2942932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4E71D-91F5-0546-AB2C-047D114A8D96}" type="datetime1">
              <a:rPr lang="en-US" smtClean="0"/>
              <a:pPr/>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337D9-E6CE-3C49-84C7-D19741C736D4}" type="slidenum">
              <a:rPr lang="en-US" smtClean="0"/>
              <a:pPr/>
              <a:t>‹#›</a:t>
            </a:fld>
            <a:endParaRPr lang="en-US"/>
          </a:p>
        </p:txBody>
      </p:sp>
    </p:spTree>
    <p:extLst>
      <p:ext uri="{BB962C8B-B14F-4D97-AF65-F5344CB8AC3E}">
        <p14:creationId xmlns:p14="http://schemas.microsoft.com/office/powerpoint/2010/main" val="104655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mc/articles/PMC52388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ftp://ftp.ncbi.nih.gov/pub/education/discovery_workshops/NLM/2012/Sept2012/" TargetMode="External"/><Relationship Id="rId4" Type="http://schemas.openxmlformats.org/officeDocument/2006/relationships/hyperlink" Target="http://www.ncbi.nlm.nih.gov/books/NBK3831/" TargetMode="External"/><Relationship Id="rId1" Type="http://schemas.openxmlformats.org/officeDocument/2006/relationships/slideLayout" Target="../slideLayouts/slideLayout2.xml"/><Relationship Id="rId2" Type="http://schemas.openxmlformats.org/officeDocument/2006/relationships/hyperlink" Target="ftp://ftp.ncbi.nih.gov/pub/education/mcbios201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s.bios.niu.edu/yyin/teach/PBB/gt8-id.tx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ncbinlm" TargetMode="External"/><Relationship Id="rId3" Type="http://schemas.openxmlformats.org/officeDocument/2006/relationships/hyperlink" Target="http://www.youtub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Courier New" pitchFamily="49" charset="0"/>
                <a:cs typeface="Courier New" pitchFamily="49" charset="0"/>
              </a:rPr>
              <a:t>NCBI web resources</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 databases and </a:t>
            </a:r>
            <a:r>
              <a:rPr lang="en-US" b="1" dirty="0" err="1" smtClean="0">
                <a:latin typeface="Courier New" pitchFamily="49" charset="0"/>
                <a:cs typeface="Courier New" pitchFamily="49" charset="0"/>
              </a:rPr>
              <a:t>Entrez</a:t>
            </a:r>
            <a:endParaRPr lang="en-US" b="1" dirty="0">
              <a:latin typeface="Courier New" pitchFamily="49" charset="0"/>
              <a:cs typeface="Courier New" pitchFamily="49" charset="0"/>
            </a:endParaRPr>
          </a:p>
        </p:txBody>
      </p:sp>
      <p:sp>
        <p:nvSpPr>
          <p:cNvPr id="3" name="Subtitle 2"/>
          <p:cNvSpPr>
            <a:spLocks noGrp="1"/>
          </p:cNvSpPr>
          <p:nvPr>
            <p:ph type="subTitle" idx="1"/>
          </p:nvPr>
        </p:nvSpPr>
        <p:spPr/>
        <p:txBody>
          <a:bodyPr/>
          <a:lstStyle/>
          <a:p>
            <a:r>
              <a:rPr lang="en-US" dirty="0" smtClean="0"/>
              <a:t>Yanbin Yin</a:t>
            </a:r>
          </a:p>
          <a:p>
            <a:r>
              <a:rPr lang="en-US" dirty="0" smtClean="0"/>
              <a:t>Fall 2014</a:t>
            </a:r>
            <a:endParaRPr lang="en-US" dirty="0"/>
          </a:p>
        </p:txBody>
      </p:sp>
      <p:sp>
        <p:nvSpPr>
          <p:cNvPr id="4" name="TextBox 3"/>
          <p:cNvSpPr txBox="1"/>
          <p:nvPr/>
        </p:nvSpPr>
        <p:spPr>
          <a:xfrm>
            <a:off x="1080654" y="5638800"/>
            <a:ext cx="7278852" cy="369332"/>
          </a:xfrm>
          <a:prstGeom prst="rect">
            <a:avLst/>
          </a:prstGeom>
          <a:noFill/>
        </p:spPr>
        <p:txBody>
          <a:bodyPr wrap="none" rtlCol="0">
            <a:spAutoFit/>
          </a:bodyPr>
          <a:lstStyle/>
          <a:p>
            <a:r>
              <a:rPr lang="en-US" altLang="zh-CN" dirty="0" smtClean="0">
                <a:solidFill>
                  <a:srgbClr val="FF0000"/>
                </a:solidFill>
              </a:rPr>
              <a:t>Most materials are </a:t>
            </a:r>
            <a:r>
              <a:rPr lang="en-US" altLang="zh-CN" dirty="0">
                <a:solidFill>
                  <a:srgbClr val="FF0000"/>
                </a:solidFill>
              </a:rPr>
              <a:t>downloaded from ftp://ftp.ncbi.nih.gov/pub/education/</a:t>
            </a:r>
            <a:endParaRPr lang="zh-CN" altLang="en-US" dirty="0">
              <a:solidFill>
                <a:srgbClr val="FF0000"/>
              </a:solidFill>
            </a:endParaRPr>
          </a:p>
        </p:txBody>
      </p:sp>
      <p:sp>
        <p:nvSpPr>
          <p:cNvPr id="5" name="Slide Number Placeholder 4"/>
          <p:cNvSpPr>
            <a:spLocks noGrp="1"/>
          </p:cNvSpPr>
          <p:nvPr>
            <p:ph type="sldNum" sz="quarter" idx="12"/>
          </p:nvPr>
        </p:nvSpPr>
        <p:spPr/>
        <p:txBody>
          <a:bodyPr/>
          <a:lstStyle/>
          <a:p>
            <a:fld id="{02B337D9-E6CE-3C49-84C7-D19741C736D4}" type="slidenum">
              <a:rPr lang="en-US" smtClean="0"/>
              <a:pPr/>
              <a:t>1</a:t>
            </a:fld>
            <a:endParaRPr lang="en-US"/>
          </a:p>
        </p:txBody>
      </p:sp>
    </p:spTree>
    <p:extLst>
      <p:ext uri="{BB962C8B-B14F-4D97-AF65-F5344CB8AC3E}">
        <p14:creationId xmlns:p14="http://schemas.microsoft.com/office/powerpoint/2010/main" val="7552164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normAutofit fontScale="90000"/>
          </a:bodyPr>
          <a:lstStyle/>
          <a:p>
            <a:r>
              <a:rPr lang="en-US">
                <a:latin typeface="Lucida Sans Unicode" charset="0"/>
                <a:ea typeface="ＭＳ Ｐゴシック" charset="0"/>
                <a:cs typeface="ＭＳ Ｐゴシック" charset="0"/>
              </a:rPr>
              <a:t>Information Hubs: </a:t>
            </a:r>
            <a:r>
              <a:rPr lang="en-US">
                <a:latin typeface="Arial" charset="0"/>
                <a:ea typeface="ＭＳ Ｐゴシック" charset="0"/>
                <a:cs typeface="ＭＳ Ｐゴシック" charset="0"/>
              </a:rPr>
              <a:t>Aggregators</a:t>
            </a:r>
            <a:endParaRPr lang="en-US">
              <a:latin typeface="Lucida Sans Unicode" charset="0"/>
              <a:ea typeface="ＭＳ Ｐゴシック" charset="0"/>
              <a:cs typeface="ＭＳ Ｐゴシック" charset="0"/>
            </a:endParaRPr>
          </a:p>
        </p:txBody>
      </p:sp>
      <p:sp>
        <p:nvSpPr>
          <p:cNvPr id="10243" name="Content Placeholder 2"/>
          <p:cNvSpPr>
            <a:spLocks noGrp="1"/>
          </p:cNvSpPr>
          <p:nvPr>
            <p:ph idx="1"/>
          </p:nvPr>
        </p:nvSpPr>
        <p:spPr>
          <a:xfrm>
            <a:off x="381000" y="1066800"/>
            <a:ext cx="7848600" cy="5562600"/>
          </a:xfrm>
          <a:extLst>
            <a:ext uri="{909E8E84-426E-40dd-AFC4-6F175D3DCCD1}">
              <a14:hiddenFill xmlns:a14="http://schemas.microsoft.com/office/drawing/2010/main">
                <a:solidFill>
                  <a:srgbClr val="FDFFB5"/>
                </a:solidFill>
              </a14:hiddenFill>
            </a:ext>
          </a:extLst>
        </p:spPr>
        <p:txBody>
          <a:bodyPr/>
          <a:lstStyle/>
          <a:p>
            <a:r>
              <a:rPr lang="en-US">
                <a:latin typeface="Arial" charset="0"/>
                <a:ea typeface="ＭＳ Ｐゴシック" charset="0"/>
                <a:cs typeface="ＭＳ Ｐゴシック" charset="0"/>
              </a:rPr>
              <a:t>Taxonomy </a:t>
            </a:r>
            <a:r>
              <a:rPr lang="en-US" sz="2400">
                <a:solidFill>
                  <a:srgbClr val="3366FF"/>
                </a:solidFill>
                <a:latin typeface="Arial" charset="0"/>
                <a:ea typeface="ＭＳ Ｐゴシック" charset="0"/>
                <a:cs typeface="ＭＳ Ｐゴシック" charset="0"/>
              </a:rPr>
              <a:t>access to NCBI data through source organism classification</a:t>
            </a:r>
          </a:p>
          <a:p>
            <a:r>
              <a:rPr lang="en-US">
                <a:latin typeface="Arial" charset="0"/>
                <a:ea typeface="ＭＳ Ｐゴシック" charset="0"/>
                <a:cs typeface="ＭＳ Ｐゴシック" charset="0"/>
              </a:rPr>
              <a:t>BioProjects </a:t>
            </a:r>
            <a:r>
              <a:rPr lang="en-US" sz="2400">
                <a:solidFill>
                  <a:srgbClr val="3366FF"/>
                </a:solidFill>
                <a:latin typeface="Arial" charset="0"/>
                <a:ea typeface="ＭＳ Ｐゴシック" charset="0"/>
                <a:cs typeface="ＭＳ Ｐゴシック" charset="0"/>
              </a:rPr>
              <a:t>molecular data and literature related to large scale molecular projects (genomes, transcriptomes, metagenomes)</a:t>
            </a:r>
          </a:p>
          <a:p>
            <a:r>
              <a:rPr lang="en-US">
                <a:latin typeface="Arial" charset="0"/>
                <a:ea typeface="ＭＳ Ｐゴシック" charset="0"/>
                <a:cs typeface="ＭＳ Ｐゴシック" charset="0"/>
              </a:rPr>
              <a:t>Genome</a:t>
            </a:r>
            <a:r>
              <a:rPr lang="en-US" sz="2400">
                <a:latin typeface="Arial" charset="0"/>
                <a:ea typeface="ＭＳ Ｐゴシック" charset="0"/>
                <a:cs typeface="ＭＳ Ｐゴシック" charset="0"/>
              </a:rPr>
              <a:t> </a:t>
            </a:r>
            <a:r>
              <a:rPr lang="en-US" sz="2400">
                <a:solidFill>
                  <a:srgbClr val="3366FF"/>
                </a:solidFill>
                <a:latin typeface="Arial" charset="0"/>
                <a:ea typeface="ＭＳ Ｐゴシック" charset="0"/>
                <a:cs typeface="ＭＳ Ｐゴシック" charset="0"/>
              </a:rPr>
              <a:t>specialized displays for complete genomes and access to microbial genome analysis tools</a:t>
            </a:r>
          </a:p>
          <a:p>
            <a:r>
              <a:rPr lang="en-US">
                <a:latin typeface="Arial" charset="0"/>
                <a:ea typeface="ＭＳ Ｐゴシック" charset="0"/>
                <a:cs typeface="ＭＳ Ｐゴシック" charset="0"/>
              </a:rPr>
              <a:t>Gene </a:t>
            </a:r>
            <a:r>
              <a:rPr lang="en-US" sz="2400">
                <a:solidFill>
                  <a:srgbClr val="3366FF"/>
                </a:solidFill>
                <a:latin typeface="Arial" charset="0"/>
                <a:ea typeface="ＭＳ Ｐゴシック" charset="0"/>
                <a:cs typeface="ＭＳ Ｐゴシック" charset="0"/>
              </a:rPr>
              <a:t>molecular data and literature related to genes</a:t>
            </a:r>
          </a:p>
          <a:p>
            <a:r>
              <a:rPr lang="en-US">
                <a:latin typeface="Arial" charset="0"/>
                <a:ea typeface="ＭＳ Ｐゴシック" charset="0"/>
                <a:cs typeface="ＭＳ Ｐゴシック" charset="0"/>
              </a:rPr>
              <a:t>BioSystems</a:t>
            </a:r>
            <a:r>
              <a:rPr lang="en-US" sz="2400">
                <a:latin typeface="Arial" charset="0"/>
                <a:ea typeface="ＭＳ Ｐゴシック" charset="0"/>
                <a:cs typeface="ＭＳ Ｐゴシック" charset="0"/>
              </a:rPr>
              <a:t> </a:t>
            </a:r>
            <a:r>
              <a:rPr lang="en-US" sz="2400">
                <a:solidFill>
                  <a:srgbClr val="3366FF"/>
                </a:solidFill>
                <a:latin typeface="Arial" charset="0"/>
                <a:ea typeface="ＭＳ Ｐゴシック" charset="0"/>
                <a:cs typeface="ＭＳ Ｐゴシック" charset="0"/>
              </a:rPr>
              <a:t>biochemical pathways and processes linked to NCBI genes, gene products, small molecules, and structures</a:t>
            </a:r>
          </a:p>
          <a:p>
            <a:endParaRPr lang="en-US" sz="2400">
              <a:solidFill>
                <a:srgbClr val="3366FF"/>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02B337D9-E6CE-3C49-84C7-D19741C736D4}" type="slidenum">
              <a:rPr lang="en-US" smtClean="0"/>
              <a:pPr/>
              <a:t>10</a:t>
            </a:fld>
            <a:endParaRPr lang="en-US"/>
          </a:p>
        </p:txBody>
      </p:sp>
    </p:spTree>
    <p:extLst>
      <p:ext uri="{BB962C8B-B14F-4D97-AF65-F5344CB8AC3E}">
        <p14:creationId xmlns:p14="http://schemas.microsoft.com/office/powerpoint/2010/main" val="36722037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143000"/>
          </a:xfrm>
        </p:spPr>
        <p:txBody>
          <a:bodyPr/>
          <a:lstStyle/>
          <a:p>
            <a:r>
              <a:rPr lang="en-US">
                <a:latin typeface="Lucida Sans Unicode" charset="0"/>
                <a:ea typeface="ＭＳ Ｐゴシック" charset="0"/>
                <a:cs typeface="ＭＳ Ｐゴシック" charset="0"/>
              </a:rPr>
              <a:t>Information Hubs: </a:t>
            </a:r>
            <a:r>
              <a:rPr lang="en-US">
                <a:latin typeface="Arial" charset="0"/>
                <a:ea typeface="ＭＳ Ｐゴシック" charset="0"/>
                <a:cs typeface="ＭＳ Ｐゴシック" charset="0"/>
              </a:rPr>
              <a:t>Analyses</a:t>
            </a:r>
            <a:endParaRPr lang="en-US">
              <a:latin typeface="Lucida Sans Unicode" charset="0"/>
              <a:ea typeface="ＭＳ Ｐゴシック" charset="0"/>
              <a:cs typeface="ＭＳ Ｐゴシック" charset="0"/>
            </a:endParaRPr>
          </a:p>
        </p:txBody>
      </p:sp>
      <p:sp>
        <p:nvSpPr>
          <p:cNvPr id="11267" name="Content Placeholder 2"/>
          <p:cNvSpPr>
            <a:spLocks noGrp="1"/>
          </p:cNvSpPr>
          <p:nvPr>
            <p:ph idx="1"/>
          </p:nvPr>
        </p:nvSpPr>
        <p:spPr>
          <a:xfrm>
            <a:off x="381000" y="1066800"/>
            <a:ext cx="8229600" cy="5562600"/>
          </a:xfrm>
          <a:extLst>
            <a:ext uri="{909E8E84-426E-40dd-AFC4-6F175D3DCCD1}">
              <a14:hiddenFill xmlns:a14="http://schemas.microsoft.com/office/drawing/2010/main">
                <a:solidFill>
                  <a:srgbClr val="FDFFB5"/>
                </a:solidFill>
              </a14:hiddenFill>
            </a:ext>
          </a:extLst>
        </p:spPr>
        <p:txBody>
          <a:bodyPr/>
          <a:lstStyle/>
          <a:p>
            <a:r>
              <a:rPr lang="en-US" sz="2800">
                <a:latin typeface="Arial" charset="0"/>
                <a:ea typeface="ＭＳ Ｐゴシック" charset="0"/>
                <a:cs typeface="ＭＳ Ｐゴシック" charset="0"/>
              </a:rPr>
              <a:t>Analysis Results</a:t>
            </a:r>
          </a:p>
          <a:p>
            <a:pPr lvl="1"/>
            <a:r>
              <a:rPr lang="en-US" sz="3200">
                <a:latin typeface="Arial" charset="0"/>
                <a:ea typeface="ＭＳ Ｐゴシック" charset="0"/>
              </a:rPr>
              <a:t>HomoloGene</a:t>
            </a:r>
            <a:r>
              <a:rPr lang="en-US">
                <a:latin typeface="Arial" charset="0"/>
                <a:ea typeface="ＭＳ Ｐゴシック" charset="0"/>
              </a:rPr>
              <a:t> </a:t>
            </a:r>
            <a:r>
              <a:rPr lang="en-US" sz="2400">
                <a:solidFill>
                  <a:srgbClr val="3366FF"/>
                </a:solidFill>
                <a:latin typeface="Arial" charset="0"/>
                <a:ea typeface="ＭＳ Ｐゴシック" charset="0"/>
              </a:rPr>
              <a:t>homologous genes from selected eukaryotes</a:t>
            </a:r>
          </a:p>
          <a:p>
            <a:pPr lvl="1"/>
            <a:r>
              <a:rPr lang="en-US" sz="3200">
                <a:latin typeface="Arial" charset="0"/>
                <a:ea typeface="ＭＳ Ｐゴシック" charset="0"/>
              </a:rPr>
              <a:t>Protein Clusters </a:t>
            </a:r>
            <a:r>
              <a:rPr lang="en-US" sz="2400">
                <a:solidFill>
                  <a:srgbClr val="3366FF"/>
                </a:solidFill>
                <a:latin typeface="Arial" charset="0"/>
                <a:ea typeface="ＭＳ Ｐゴシック" charset="0"/>
              </a:rPr>
              <a:t>homologs (proteins) from microbial genomes</a:t>
            </a:r>
            <a:endParaRPr lang="en-US" sz="2400">
              <a:latin typeface="Arial" charset="0"/>
              <a:ea typeface="ＭＳ Ｐゴシック" charset="0"/>
            </a:endParaRPr>
          </a:p>
          <a:p>
            <a:pPr lvl="1"/>
            <a:r>
              <a:rPr lang="en-US" sz="3200">
                <a:latin typeface="Arial" charset="0"/>
                <a:ea typeface="ＭＳ Ｐゴシック" charset="0"/>
              </a:rPr>
              <a:t>UniGene</a:t>
            </a:r>
            <a:r>
              <a:rPr lang="en-US">
                <a:latin typeface="Arial" charset="0"/>
                <a:ea typeface="ＭＳ Ｐゴシック" charset="0"/>
              </a:rPr>
              <a:t>  </a:t>
            </a:r>
            <a:r>
              <a:rPr lang="en-US" sz="2400">
                <a:solidFill>
                  <a:srgbClr val="3366FF"/>
                </a:solidFill>
                <a:latin typeface="Arial" charset="0"/>
                <a:ea typeface="ＭＳ Ｐゴシック" charset="0"/>
              </a:rPr>
              <a:t>sequence-based gene catalog (eukaryotes)</a:t>
            </a:r>
          </a:p>
          <a:p>
            <a:pPr lvl="1"/>
            <a:r>
              <a:rPr lang="en-US" sz="3200">
                <a:latin typeface="Arial" charset="0"/>
                <a:ea typeface="ＭＳ Ｐゴシック" charset="0"/>
              </a:rPr>
              <a:t>GEO Datasets  </a:t>
            </a:r>
            <a:r>
              <a:rPr lang="en-US" sz="2400">
                <a:solidFill>
                  <a:srgbClr val="3366FF"/>
                </a:solidFill>
                <a:latin typeface="Arial" charset="0"/>
                <a:ea typeface="ＭＳ Ｐゴシック" charset="0"/>
              </a:rPr>
              <a:t>microarray experiments and analyses</a:t>
            </a:r>
          </a:p>
          <a:p>
            <a:pPr lvl="1"/>
            <a:endParaRPr lang="en-US" sz="2000">
              <a:solidFill>
                <a:srgbClr val="3366FF"/>
              </a:solidFill>
              <a:latin typeface="Arial" charset="0"/>
              <a:ea typeface="ＭＳ Ｐゴシック" charset="0"/>
            </a:endParaRPr>
          </a:p>
        </p:txBody>
      </p:sp>
      <p:sp>
        <p:nvSpPr>
          <p:cNvPr id="2" name="Slide Number Placeholder 1"/>
          <p:cNvSpPr>
            <a:spLocks noGrp="1"/>
          </p:cNvSpPr>
          <p:nvPr>
            <p:ph type="sldNum" sz="quarter" idx="12"/>
          </p:nvPr>
        </p:nvSpPr>
        <p:spPr/>
        <p:txBody>
          <a:bodyPr/>
          <a:lstStyle/>
          <a:p>
            <a:fld id="{02B337D9-E6CE-3C49-84C7-D19741C736D4}" type="slidenum">
              <a:rPr lang="en-US" smtClean="0"/>
              <a:pPr/>
              <a:t>11</a:t>
            </a:fld>
            <a:endParaRPr lang="en-US"/>
          </a:p>
        </p:txBody>
      </p:sp>
    </p:spTree>
    <p:extLst>
      <p:ext uri="{BB962C8B-B14F-4D97-AF65-F5344CB8AC3E}">
        <p14:creationId xmlns:p14="http://schemas.microsoft.com/office/powerpoint/2010/main" val="8878970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Lucida Sans Unicode" charset="0"/>
                <a:ea typeface="ＭＳ Ｐゴシック" charset="0"/>
                <a:cs typeface="ＭＳ Ｐゴシック" charset="0"/>
              </a:rPr>
              <a:t>Sequence Databases at NCBI</a:t>
            </a:r>
          </a:p>
        </p:txBody>
      </p:sp>
      <p:sp>
        <p:nvSpPr>
          <p:cNvPr id="38915" name="Content Placeholder 2"/>
          <p:cNvSpPr>
            <a:spLocks noGrp="1"/>
          </p:cNvSpPr>
          <p:nvPr>
            <p:ph idx="1"/>
          </p:nvPr>
        </p:nvSpPr>
        <p:spPr>
          <a:xfrm>
            <a:off x="381000" y="1371600"/>
            <a:ext cx="8229600" cy="4525963"/>
          </a:xfrm>
        </p:spPr>
        <p:txBody>
          <a:bodyPr/>
          <a:lstStyle/>
          <a:p>
            <a:r>
              <a:rPr lang="en-US" sz="2800" dirty="0">
                <a:latin typeface="Arial" charset="0"/>
                <a:ea typeface="ＭＳ Ｐゴシック" charset="0"/>
                <a:cs typeface="ＭＳ Ｐゴシック" charset="0"/>
              </a:rPr>
              <a:t>Primary</a:t>
            </a:r>
          </a:p>
          <a:p>
            <a:pPr lvl="1"/>
            <a:r>
              <a:rPr lang="en-US" sz="2400" dirty="0">
                <a:latin typeface="Arial" charset="0"/>
                <a:ea typeface="ＭＳ Ｐゴシック" charset="0"/>
              </a:rPr>
              <a:t>GenBank: NCBI</a:t>
            </a:r>
            <a:r>
              <a:rPr lang="ja-JP" altLang="en-US" sz="2400" dirty="0">
                <a:latin typeface="Arial" charset="0"/>
                <a:ea typeface="ＭＳ Ｐゴシック" charset="0"/>
              </a:rPr>
              <a:t>’</a:t>
            </a:r>
            <a:r>
              <a:rPr lang="en-US" sz="2400" dirty="0">
                <a:latin typeface="Arial" charset="0"/>
                <a:ea typeface="ＭＳ Ｐゴシック" charset="0"/>
              </a:rPr>
              <a:t>s primary sequence database</a:t>
            </a:r>
          </a:p>
          <a:p>
            <a:pPr lvl="1"/>
            <a:r>
              <a:rPr lang="en-US" sz="2400" dirty="0">
                <a:latin typeface="Arial" charset="0"/>
                <a:ea typeface="ＭＳ Ｐゴシック" charset="0"/>
              </a:rPr>
              <a:t>Trace Archive: reads from capillary sequencers </a:t>
            </a:r>
          </a:p>
          <a:p>
            <a:pPr lvl="1"/>
            <a:r>
              <a:rPr lang="en-US" sz="2400" dirty="0">
                <a:latin typeface="Arial" charset="0"/>
                <a:ea typeface="ＭＳ Ｐゴシック" charset="0"/>
              </a:rPr>
              <a:t>Sequence Read Archive: next generation data</a:t>
            </a:r>
          </a:p>
          <a:p>
            <a:r>
              <a:rPr lang="en-US" sz="2800" dirty="0">
                <a:latin typeface="Arial" charset="0"/>
                <a:ea typeface="ＭＳ Ｐゴシック" charset="0"/>
                <a:cs typeface="ＭＳ Ｐゴシック" charset="0"/>
              </a:rPr>
              <a:t>Derivative</a:t>
            </a:r>
          </a:p>
          <a:p>
            <a:pPr lvl="1"/>
            <a:r>
              <a:rPr lang="en-US" sz="2400" dirty="0" err="1">
                <a:latin typeface="Arial" charset="0"/>
                <a:ea typeface="ＭＳ Ｐゴシック" charset="0"/>
              </a:rPr>
              <a:t>GenPept</a:t>
            </a:r>
            <a:r>
              <a:rPr lang="en-US" sz="2400" dirty="0">
                <a:latin typeface="Arial" charset="0"/>
                <a:ea typeface="ＭＳ Ｐゴシック" charset="0"/>
              </a:rPr>
              <a:t> (GenBank translations)</a:t>
            </a:r>
          </a:p>
          <a:p>
            <a:pPr lvl="1"/>
            <a:r>
              <a:rPr lang="en-US" sz="2400" dirty="0">
                <a:latin typeface="Arial" charset="0"/>
                <a:ea typeface="ＭＳ Ｐゴシック" charset="0"/>
              </a:rPr>
              <a:t>Outside Protein (</a:t>
            </a:r>
            <a:r>
              <a:rPr lang="en-US" sz="2400" dirty="0" err="1">
                <a:latin typeface="Arial" charset="0"/>
                <a:ea typeface="ＭＳ Ｐゴシック" charset="0"/>
              </a:rPr>
              <a:t>UniProt</a:t>
            </a:r>
            <a:r>
              <a:rPr lang="en-US" sz="2400" dirty="0">
                <a:latin typeface="Arial" charset="0"/>
                <a:ea typeface="ＭＳ Ｐゴシック" charset="0"/>
              </a:rPr>
              <a:t>—Swiss-</a:t>
            </a:r>
            <a:r>
              <a:rPr lang="en-US" sz="2400" dirty="0" err="1">
                <a:latin typeface="Arial" charset="0"/>
                <a:ea typeface="ＭＳ Ｐゴシック" charset="0"/>
              </a:rPr>
              <a:t>Prot</a:t>
            </a:r>
            <a:r>
              <a:rPr lang="en-US" sz="2400" dirty="0">
                <a:latin typeface="Arial" charset="0"/>
                <a:ea typeface="ＭＳ Ｐゴシック" charset="0"/>
              </a:rPr>
              <a:t>, PDB) </a:t>
            </a:r>
          </a:p>
          <a:p>
            <a:pPr lvl="1"/>
            <a:r>
              <a:rPr lang="en-US" sz="2400" dirty="0">
                <a:latin typeface="Arial" charset="0"/>
                <a:ea typeface="ＭＳ Ｐゴシック" charset="0"/>
              </a:rPr>
              <a:t>NCBI Reference Sequences (</a:t>
            </a:r>
            <a:r>
              <a:rPr lang="en-US" sz="2400" dirty="0" err="1">
                <a:latin typeface="Arial" charset="0"/>
                <a:ea typeface="ＭＳ Ｐゴシック" charset="0"/>
              </a:rPr>
              <a:t>RefSeq</a:t>
            </a:r>
            <a:r>
              <a:rPr lang="en-US" sz="2400" dirty="0">
                <a:latin typeface="Arial" charset="0"/>
                <a:ea typeface="ＭＳ Ｐゴシック" charset="0"/>
              </a:rPr>
              <a:t>)</a:t>
            </a:r>
          </a:p>
          <a:p>
            <a:pPr lvl="1">
              <a:buFontTx/>
              <a:buNone/>
            </a:pPr>
            <a:endParaRPr lang="en-US" dirty="0">
              <a:latin typeface="Arial" charset="0"/>
              <a:ea typeface="ＭＳ Ｐゴシック" charset="0"/>
            </a:endParaRPr>
          </a:p>
        </p:txBody>
      </p:sp>
      <p:sp>
        <p:nvSpPr>
          <p:cNvPr id="2" name="Slide Number Placeholder 1"/>
          <p:cNvSpPr>
            <a:spLocks noGrp="1"/>
          </p:cNvSpPr>
          <p:nvPr>
            <p:ph type="sldNum" sz="quarter" idx="12"/>
          </p:nvPr>
        </p:nvSpPr>
        <p:spPr/>
        <p:txBody>
          <a:bodyPr/>
          <a:lstStyle/>
          <a:p>
            <a:fld id="{02B337D9-E6CE-3C49-84C7-D19741C736D4}" type="slidenum">
              <a:rPr lang="en-US" smtClean="0"/>
              <a:pPr/>
              <a:t>12</a:t>
            </a:fld>
            <a:endParaRPr lang="en-US"/>
          </a:p>
        </p:txBody>
      </p:sp>
    </p:spTree>
    <p:extLst>
      <p:ext uri="{BB962C8B-B14F-4D97-AF65-F5344CB8AC3E}">
        <p14:creationId xmlns:p14="http://schemas.microsoft.com/office/powerpoint/2010/main" val="3147605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GenBank</a:t>
            </a:r>
            <a:r>
              <a:rPr lang="en-US" dirty="0" smtClean="0"/>
              <a:t> types of entries</a:t>
            </a:r>
            <a:endParaRPr lang="en-US" dirty="0"/>
          </a:p>
        </p:txBody>
      </p:sp>
      <p:sp>
        <p:nvSpPr>
          <p:cNvPr id="4" name="Slide Number Placeholder 3"/>
          <p:cNvSpPr>
            <a:spLocks noGrp="1"/>
          </p:cNvSpPr>
          <p:nvPr>
            <p:ph type="sldNum" sz="quarter" idx="12"/>
          </p:nvPr>
        </p:nvSpPr>
        <p:spPr/>
        <p:txBody>
          <a:bodyPr/>
          <a:lstStyle/>
          <a:p>
            <a:fld id="{02B337D9-E6CE-3C49-84C7-D19741C736D4}" type="slidenum">
              <a:rPr lang="en-US" smtClean="0"/>
              <a:pPr/>
              <a:t>13</a:t>
            </a:fld>
            <a:endParaRPr lang="en-US"/>
          </a:p>
        </p:txBody>
      </p:sp>
      <p:pic>
        <p:nvPicPr>
          <p:cNvPr id="12" name="Content Placeholder 11"/>
          <p:cNvPicPr>
            <a:picLocks noGrp="1" noChangeAspect="1"/>
          </p:cNvPicPr>
          <p:nvPr>
            <p:ph idx="1"/>
          </p:nvPr>
        </p:nvPicPr>
        <p:blipFill>
          <a:blip r:embed="rId2"/>
          <a:srcRect l="-9170" r="-9170"/>
          <a:stretch>
            <a:fillRect/>
          </a:stretch>
        </p:blipFill>
        <p:spPr/>
      </p:pic>
    </p:spTree>
    <p:extLst>
      <p:ext uri="{BB962C8B-B14F-4D97-AF65-F5344CB8AC3E}">
        <p14:creationId xmlns:p14="http://schemas.microsoft.com/office/powerpoint/2010/main" val="2647591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international nucleotide sequence databases</a:t>
            </a:r>
            <a:endParaRPr lang="en-US" dirty="0"/>
          </a:p>
        </p:txBody>
      </p:sp>
      <p:pic>
        <p:nvPicPr>
          <p:cNvPr id="4" name="Content Placeholder 3"/>
          <p:cNvPicPr>
            <a:picLocks noGrp="1" noChangeAspect="1"/>
          </p:cNvPicPr>
          <p:nvPr>
            <p:ph idx="1"/>
          </p:nvPr>
        </p:nvPicPr>
        <p:blipFill>
          <a:blip r:embed="rId2"/>
          <a:srcRect l="-9604" r="-9604"/>
          <a:stretch>
            <a:fillRect/>
          </a:stretch>
        </p:blipFill>
        <p:spPr/>
      </p:pic>
      <p:sp>
        <p:nvSpPr>
          <p:cNvPr id="3" name="Slide Number Placeholder 2"/>
          <p:cNvSpPr>
            <a:spLocks noGrp="1"/>
          </p:cNvSpPr>
          <p:nvPr>
            <p:ph type="sldNum" sz="quarter" idx="12"/>
          </p:nvPr>
        </p:nvSpPr>
        <p:spPr/>
        <p:txBody>
          <a:bodyPr/>
          <a:lstStyle/>
          <a:p>
            <a:fld id="{02B337D9-E6CE-3C49-84C7-D19741C736D4}" type="slidenum">
              <a:rPr lang="en-US" smtClean="0"/>
              <a:pPr/>
              <a:t>14</a:t>
            </a:fld>
            <a:endParaRPr lang="en-US"/>
          </a:p>
        </p:txBody>
      </p:sp>
    </p:spTree>
    <p:extLst>
      <p:ext uri="{BB962C8B-B14F-4D97-AF65-F5344CB8AC3E}">
        <p14:creationId xmlns:p14="http://schemas.microsoft.com/office/powerpoint/2010/main" val="35853952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28600"/>
            <a:ext cx="8437563" cy="793750"/>
          </a:xfrm>
        </p:spPr>
        <p:txBody>
          <a:bodyPr/>
          <a:lstStyle/>
          <a:p>
            <a:r>
              <a:rPr lang="en-US" sz="4000">
                <a:latin typeface="Lucida Sans Unicode" charset="0"/>
                <a:ea typeface="ＭＳ Ｐゴシック" charset="0"/>
                <a:cs typeface="ＭＳ Ｐゴシック" charset="0"/>
              </a:rPr>
              <a:t>RefSeq: </a:t>
            </a:r>
            <a:r>
              <a:rPr lang="en-US" sz="2000">
                <a:latin typeface="Lucida Sans Unicode" charset="0"/>
                <a:ea typeface="ＭＳ Ｐゴシック" charset="0"/>
                <a:cs typeface="ＭＳ Ｐゴシック" charset="0"/>
              </a:rPr>
              <a:t>NCBI’s Derivative Sequence Database</a:t>
            </a:r>
          </a:p>
        </p:txBody>
      </p:sp>
      <p:sp>
        <p:nvSpPr>
          <p:cNvPr id="1488899" name="Rectangle 3"/>
          <p:cNvSpPr>
            <a:spLocks noGrp="1" noChangeArrowheads="1"/>
          </p:cNvSpPr>
          <p:nvPr>
            <p:ph type="body" idx="1"/>
          </p:nvPr>
        </p:nvSpPr>
        <p:spPr>
          <a:xfrm>
            <a:off x="1066800" y="1066800"/>
            <a:ext cx="6370638" cy="5072063"/>
          </a:xfrm>
        </p:spPr>
        <p:txBody>
          <a:bodyPr/>
          <a:lstStyle/>
          <a:p>
            <a:pPr>
              <a:lnSpc>
                <a:spcPct val="90000"/>
              </a:lnSpc>
              <a:defRPr/>
            </a:pPr>
            <a:r>
              <a:rPr lang="en-US" sz="2000" b="1" dirty="0" smtClean="0"/>
              <a:t>Experimentally verified / curated </a:t>
            </a:r>
            <a:r>
              <a:rPr lang="en-US" sz="2000" b="1" dirty="0"/>
              <a:t>transcripts and </a:t>
            </a:r>
            <a:r>
              <a:rPr lang="en-US" sz="2000" b="1" dirty="0" smtClean="0"/>
              <a:t>proteins</a:t>
            </a:r>
          </a:p>
          <a:p>
            <a:pPr marL="800100" lvl="2" indent="0">
              <a:lnSpc>
                <a:spcPct val="90000"/>
              </a:lnSpc>
              <a:buFontTx/>
              <a:buNone/>
              <a:defRPr/>
            </a:pPr>
            <a:r>
              <a:rPr lang="en-US" sz="1600" b="1" dirty="0" smtClean="0">
                <a:solidFill>
                  <a:schemeClr val="accent2"/>
                </a:solidFill>
              </a:rPr>
              <a:t>NM_, NP_ accession numbers</a:t>
            </a:r>
          </a:p>
          <a:p>
            <a:pPr>
              <a:lnSpc>
                <a:spcPct val="90000"/>
              </a:lnSpc>
              <a:defRPr/>
            </a:pPr>
            <a:r>
              <a:rPr lang="en-US" sz="2000" b="1" dirty="0" smtClean="0"/>
              <a:t>Model </a:t>
            </a:r>
            <a:r>
              <a:rPr lang="en-US" sz="2000" b="1" dirty="0"/>
              <a:t>transcripts and </a:t>
            </a:r>
            <a:r>
              <a:rPr lang="en-US" sz="2000" b="1" dirty="0" smtClean="0"/>
              <a:t>proteins</a:t>
            </a:r>
          </a:p>
          <a:p>
            <a:pPr marL="800100" lvl="2" indent="0">
              <a:lnSpc>
                <a:spcPct val="90000"/>
              </a:lnSpc>
              <a:buFontTx/>
              <a:buNone/>
              <a:defRPr/>
            </a:pPr>
            <a:r>
              <a:rPr lang="en-US" sz="1600" b="1" dirty="0" smtClean="0">
                <a:solidFill>
                  <a:schemeClr val="accent2"/>
                </a:solidFill>
              </a:rPr>
              <a:t>XM_, XP_ accession numbers</a:t>
            </a:r>
            <a:endParaRPr lang="en-US" sz="1600" b="1" dirty="0">
              <a:solidFill>
                <a:schemeClr val="accent2"/>
              </a:solidFill>
            </a:endParaRPr>
          </a:p>
          <a:p>
            <a:pPr>
              <a:lnSpc>
                <a:spcPct val="90000"/>
              </a:lnSpc>
              <a:defRPr/>
            </a:pPr>
            <a:r>
              <a:rPr lang="en-US" sz="2000" b="1" dirty="0"/>
              <a:t>Assembled Genomic Regions (</a:t>
            </a:r>
            <a:r>
              <a:rPr lang="en-US" sz="2000" b="1" dirty="0" err="1"/>
              <a:t>contigs</a:t>
            </a:r>
            <a:r>
              <a:rPr lang="en-US" sz="2000" b="1" dirty="0" smtClean="0"/>
              <a:t>)</a:t>
            </a:r>
          </a:p>
          <a:p>
            <a:pPr marL="800100" lvl="2" indent="0">
              <a:lnSpc>
                <a:spcPct val="90000"/>
              </a:lnSpc>
              <a:buFontTx/>
              <a:buNone/>
              <a:defRPr/>
            </a:pPr>
            <a:r>
              <a:rPr lang="en-US" sz="1600" b="1" dirty="0" smtClean="0">
                <a:solidFill>
                  <a:schemeClr val="accent2"/>
                </a:solidFill>
              </a:rPr>
              <a:t>NT_, NW_ accession numbers</a:t>
            </a:r>
            <a:endParaRPr lang="en-US" b="1" dirty="0">
              <a:solidFill>
                <a:schemeClr val="accent2"/>
              </a:solidFill>
            </a:endParaRPr>
          </a:p>
          <a:p>
            <a:pPr>
              <a:lnSpc>
                <a:spcPct val="90000"/>
              </a:lnSpc>
              <a:defRPr/>
            </a:pPr>
            <a:r>
              <a:rPr lang="en-US" sz="2000" b="1" dirty="0" smtClean="0"/>
              <a:t>Chromosome records</a:t>
            </a:r>
          </a:p>
          <a:p>
            <a:pPr marL="857250" lvl="2" indent="0">
              <a:lnSpc>
                <a:spcPct val="90000"/>
              </a:lnSpc>
              <a:buFontTx/>
              <a:buNone/>
              <a:defRPr/>
            </a:pPr>
            <a:r>
              <a:rPr lang="en-US" sz="1600" b="1" dirty="0" smtClean="0">
                <a:solidFill>
                  <a:schemeClr val="accent2"/>
                </a:solidFill>
              </a:rPr>
              <a:t>NC_, AC_ accession numbers</a:t>
            </a:r>
          </a:p>
          <a:p>
            <a:pPr>
              <a:lnSpc>
                <a:spcPct val="90000"/>
              </a:lnSpc>
              <a:defRPr/>
            </a:pPr>
            <a:r>
              <a:rPr lang="en-US" sz="2000" b="1" dirty="0" err="1" smtClean="0"/>
              <a:t>RefSeqGene</a:t>
            </a:r>
            <a:r>
              <a:rPr lang="en-US" sz="2000" b="1" dirty="0" smtClean="0"/>
              <a:t> Records</a:t>
            </a:r>
            <a:endParaRPr lang="en-US" sz="2000" b="1" dirty="0"/>
          </a:p>
          <a:p>
            <a:pPr marL="857250" lvl="2" indent="0">
              <a:lnSpc>
                <a:spcPct val="90000"/>
              </a:lnSpc>
              <a:buFontTx/>
              <a:buNone/>
              <a:defRPr/>
            </a:pPr>
            <a:r>
              <a:rPr lang="en-US" sz="1600" b="1" dirty="0" smtClean="0">
                <a:solidFill>
                  <a:schemeClr val="accent2"/>
                </a:solidFill>
              </a:rPr>
              <a:t>NG_ </a:t>
            </a:r>
            <a:r>
              <a:rPr lang="en-US" sz="1600" b="1" dirty="0">
                <a:solidFill>
                  <a:schemeClr val="accent2"/>
                </a:solidFill>
              </a:rPr>
              <a:t>accession </a:t>
            </a:r>
            <a:r>
              <a:rPr lang="en-US" sz="1600" b="1" dirty="0" smtClean="0">
                <a:solidFill>
                  <a:schemeClr val="accent2"/>
                </a:solidFill>
              </a:rPr>
              <a:t>numbers (NG_ also used pseudo genes and other fixed genomic sequences)</a:t>
            </a:r>
            <a:endParaRPr lang="en-US" sz="1600" b="1" dirty="0">
              <a:solidFill>
                <a:schemeClr val="accent2"/>
              </a:solidFill>
            </a:endParaRPr>
          </a:p>
          <a:p>
            <a:pPr>
              <a:lnSpc>
                <a:spcPct val="90000"/>
              </a:lnSpc>
              <a:defRPr/>
            </a:pPr>
            <a:r>
              <a:rPr lang="en-US" sz="2000" b="1" dirty="0" smtClean="0"/>
              <a:t>Draft whole genome shotgun assemblies (microbial)</a:t>
            </a:r>
          </a:p>
          <a:p>
            <a:pPr marL="800100" lvl="2" indent="0">
              <a:lnSpc>
                <a:spcPct val="90000"/>
              </a:lnSpc>
              <a:buFontTx/>
              <a:buNone/>
              <a:defRPr/>
            </a:pPr>
            <a:r>
              <a:rPr lang="en-US" sz="1600" b="1" dirty="0" smtClean="0">
                <a:solidFill>
                  <a:schemeClr val="accent2"/>
                </a:solidFill>
              </a:rPr>
              <a:t>NZ_ accession numbers</a:t>
            </a:r>
          </a:p>
          <a:p>
            <a:pPr>
              <a:lnSpc>
                <a:spcPct val="90000"/>
              </a:lnSpc>
              <a:defRPr/>
            </a:pPr>
            <a:r>
              <a:rPr lang="en-US" sz="2000" b="1" dirty="0" smtClean="0"/>
              <a:t>Microbial proteins</a:t>
            </a:r>
          </a:p>
          <a:p>
            <a:pPr marL="800100" lvl="2" indent="0">
              <a:lnSpc>
                <a:spcPct val="90000"/>
              </a:lnSpc>
              <a:buFontTx/>
              <a:buNone/>
              <a:defRPr/>
            </a:pPr>
            <a:r>
              <a:rPr lang="en-US" sz="1600" b="1" dirty="0" smtClean="0">
                <a:solidFill>
                  <a:schemeClr val="accent2"/>
                </a:solidFill>
              </a:rPr>
              <a:t>NP_, YP_, ZP_ accessions</a:t>
            </a:r>
            <a:endParaRPr lang="en-US" sz="1600" b="1" dirty="0">
              <a:solidFill>
                <a:schemeClr val="accent2"/>
              </a:solidFill>
            </a:endParaRPr>
          </a:p>
        </p:txBody>
      </p:sp>
      <p:sp>
        <p:nvSpPr>
          <p:cNvPr id="15364" name="Text Box 4"/>
          <p:cNvSpPr txBox="1">
            <a:spLocks noChangeArrowheads="1"/>
          </p:cNvSpPr>
          <p:nvPr/>
        </p:nvSpPr>
        <p:spPr bwMode="auto">
          <a:xfrm>
            <a:off x="2346325" y="2098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2400">
              <a:latin typeface="Times New Roman" charset="0"/>
            </a:endParaRPr>
          </a:p>
        </p:txBody>
      </p:sp>
      <p:sp>
        <p:nvSpPr>
          <p:cNvPr id="15365" name="Text Box 5"/>
          <p:cNvSpPr txBox="1">
            <a:spLocks noChangeArrowheads="1"/>
          </p:cNvSpPr>
          <p:nvPr/>
        </p:nvSpPr>
        <p:spPr bwMode="auto">
          <a:xfrm>
            <a:off x="1828800" y="6172200"/>
            <a:ext cx="4967288" cy="544513"/>
          </a:xfrm>
          <a:prstGeom prst="rect">
            <a:avLst/>
          </a:prstGeom>
          <a:solidFill>
            <a:schemeClr val="bg1"/>
          </a:solidFill>
          <a:ln w="25400">
            <a:solidFill>
              <a:srgbClr val="333333"/>
            </a:solidFill>
            <a:miter lim="800000"/>
            <a:headEnd type="none" w="sm" len="sm"/>
            <a:tailEnd type="none" w="sm" len="sm"/>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a:solidFill>
                  <a:srgbClr val="000000"/>
                </a:solidFill>
              </a:rPr>
              <a:t>ftp://ftp.ncbi.nih.gov/refseq/release</a:t>
            </a:r>
            <a:r>
              <a:rPr lang="en-US" sz="2800">
                <a:solidFill>
                  <a:srgbClr val="000000"/>
                </a:solidFill>
              </a:rPr>
              <a:t>/</a:t>
            </a:r>
          </a:p>
        </p:txBody>
      </p:sp>
      <p:sp>
        <p:nvSpPr>
          <p:cNvPr id="2" name="Slide Number Placeholder 1"/>
          <p:cNvSpPr>
            <a:spLocks noGrp="1"/>
          </p:cNvSpPr>
          <p:nvPr>
            <p:ph type="sldNum" sz="quarter" idx="12"/>
          </p:nvPr>
        </p:nvSpPr>
        <p:spPr/>
        <p:txBody>
          <a:bodyPr/>
          <a:lstStyle/>
          <a:p>
            <a:fld id="{02B337D9-E6CE-3C49-84C7-D19741C736D4}" type="slidenum">
              <a:rPr lang="en-US" smtClean="0"/>
              <a:pPr/>
              <a:t>15</a:t>
            </a:fld>
            <a:endParaRPr lang="en-US"/>
          </a:p>
        </p:txBody>
      </p:sp>
    </p:spTree>
    <p:extLst>
      <p:ext uri="{BB962C8B-B14F-4D97-AF65-F5344CB8AC3E}">
        <p14:creationId xmlns:p14="http://schemas.microsoft.com/office/powerpoint/2010/main" val="38606661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GenBank</a:t>
            </a:r>
            <a:r>
              <a:rPr lang="en-US" dirty="0" smtClean="0"/>
              <a:t> &amp; </a:t>
            </a:r>
            <a:r>
              <a:rPr lang="en-US" dirty="0" err="1" smtClean="0"/>
              <a:t>RefSeq</a:t>
            </a:r>
            <a:endParaRPr lang="en-US" dirty="0"/>
          </a:p>
        </p:txBody>
      </p:sp>
      <p:pic>
        <p:nvPicPr>
          <p:cNvPr id="5" name="Content Placeholder 4"/>
          <p:cNvPicPr>
            <a:picLocks noGrp="1" noChangeAspect="1"/>
          </p:cNvPicPr>
          <p:nvPr>
            <p:ph idx="1"/>
          </p:nvPr>
        </p:nvPicPr>
        <p:blipFill>
          <a:blip r:embed="rId2"/>
          <a:srcRect l="-8578" r="-8578"/>
          <a:stretch>
            <a:fillRect/>
          </a:stretch>
        </p:blipFill>
        <p:spPr/>
      </p:pic>
      <p:sp>
        <p:nvSpPr>
          <p:cNvPr id="4" name="Slide Number Placeholder 3"/>
          <p:cNvSpPr>
            <a:spLocks noGrp="1"/>
          </p:cNvSpPr>
          <p:nvPr>
            <p:ph type="sldNum" sz="quarter" idx="12"/>
          </p:nvPr>
        </p:nvSpPr>
        <p:spPr/>
        <p:txBody>
          <a:bodyPr/>
          <a:lstStyle/>
          <a:p>
            <a:fld id="{02B337D9-E6CE-3C49-84C7-D19741C736D4}" type="slidenum">
              <a:rPr lang="en-US" smtClean="0"/>
              <a:pPr/>
              <a:t>16</a:t>
            </a:fld>
            <a:endParaRPr lang="en-US"/>
          </a:p>
        </p:txBody>
      </p:sp>
    </p:spTree>
    <p:extLst>
      <p:ext uri="{BB962C8B-B14F-4D97-AF65-F5344CB8AC3E}">
        <p14:creationId xmlns:p14="http://schemas.microsoft.com/office/powerpoint/2010/main" val="3042898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400" y="1066800"/>
            <a:ext cx="3878412" cy="3886200"/>
          </a:xfrm>
          <a:prstGeom prst="rect">
            <a:avLst/>
          </a:prstGeom>
          <a:ln>
            <a:solidFill>
              <a:schemeClr val="tx1"/>
            </a:solidFill>
          </a:ln>
        </p:spPr>
      </p:pic>
      <p:sp>
        <p:nvSpPr>
          <p:cNvPr id="25602" name="Rectangle 2"/>
          <p:cNvSpPr>
            <a:spLocks noGrp="1" noChangeArrowheads="1"/>
          </p:cNvSpPr>
          <p:nvPr>
            <p:ph type="title"/>
          </p:nvPr>
        </p:nvSpPr>
        <p:spPr>
          <a:xfrm>
            <a:off x="457200" y="0"/>
            <a:ext cx="8229600" cy="1143000"/>
          </a:xfrm>
        </p:spPr>
        <p:txBody>
          <a:bodyPr>
            <a:normAutofit/>
          </a:bodyPr>
          <a:lstStyle/>
          <a:p>
            <a:pPr eaLnBrk="1" hangingPunct="1"/>
            <a:r>
              <a:rPr lang="en-US" sz="3600" dirty="0">
                <a:latin typeface="Lucida Sans Unicode" charset="0"/>
                <a:ea typeface="ＭＳ Ｐゴシック" charset="0"/>
                <a:cs typeface="ＭＳ Ｐゴシック" charset="0"/>
              </a:rPr>
              <a:t>Protein Sequences from Structures</a:t>
            </a:r>
          </a:p>
        </p:txBody>
      </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l="26181" t="25304" r="3183" b="3253"/>
          <a:stretch>
            <a:fillRect/>
          </a:stretch>
        </p:blipFill>
        <p:spPr bwMode="auto">
          <a:xfrm>
            <a:off x="304800" y="1066800"/>
            <a:ext cx="4191000" cy="3946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77668" name="Picture 4" descr="pdblogo"/>
          <p:cNvPicPr>
            <a:picLocks noChangeAspect="1" noChangeArrowheads="1"/>
          </p:cNvPicPr>
          <p:nvPr/>
        </p:nvPicPr>
        <p:blipFill>
          <a:blip r:embed="rId5"/>
          <a:srcRect/>
          <a:stretch>
            <a:fillRect/>
          </a:stretch>
        </p:blipFill>
        <p:spPr bwMode="auto">
          <a:xfrm>
            <a:off x="2362200" y="3581400"/>
            <a:ext cx="1981200" cy="569913"/>
          </a:xfrm>
          <a:prstGeom prst="rect">
            <a:avLst/>
          </a:prstGeom>
          <a:noFill/>
          <a:ln>
            <a:solidFill>
              <a:schemeClr val="tx1"/>
            </a:solidFill>
          </a:ln>
          <a:effectLst/>
        </p:spPr>
      </p:pic>
      <p:pic>
        <p:nvPicPr>
          <p:cNvPr id="1777670" name="Picture 6" descr="left"/>
          <p:cNvPicPr>
            <a:picLocks noChangeAspect="1" noChangeArrowheads="1"/>
          </p:cNvPicPr>
          <p:nvPr/>
        </p:nvPicPr>
        <p:blipFill>
          <a:blip r:embed="rId6"/>
          <a:srcRect/>
          <a:stretch>
            <a:fillRect/>
          </a:stretch>
        </p:blipFill>
        <p:spPr bwMode="auto">
          <a:xfrm>
            <a:off x="7086600" y="4343400"/>
            <a:ext cx="1485900" cy="514350"/>
          </a:xfrm>
          <a:prstGeom prst="rect">
            <a:avLst/>
          </a:prstGeom>
          <a:noFill/>
          <a:effectLst/>
        </p:spPr>
      </p:pic>
      <p:sp>
        <p:nvSpPr>
          <p:cNvPr id="1777671" name="Text Box 7"/>
          <p:cNvSpPr txBox="1">
            <a:spLocks noChangeArrowheads="1"/>
          </p:cNvSpPr>
          <p:nvPr/>
        </p:nvSpPr>
        <p:spPr bwMode="auto">
          <a:xfrm>
            <a:off x="228600" y="5121275"/>
            <a:ext cx="8745538" cy="1584325"/>
          </a:xfrm>
          <a:prstGeom prst="rect">
            <a:avLst/>
          </a:prstGeom>
          <a:solidFill>
            <a:srgbClr val="FFFF99"/>
          </a:solidFill>
          <a:ln w="2540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a:defRPr/>
            </a:pPr>
            <a:r>
              <a:rPr lang="en-US" sz="1600" b="1">
                <a:latin typeface="Courier New" pitchFamily="-96" charset="0"/>
                <a:ea typeface="+mn-ea"/>
                <a:cs typeface="+mn-cs"/>
              </a:rPr>
              <a:t>&gt;gi|5542073|pdb|1B63|A Chain A, Mutl Complexed With Adpnp</a:t>
            </a:r>
          </a:p>
          <a:p>
            <a:pPr>
              <a:defRPr/>
            </a:pPr>
            <a:r>
              <a:rPr lang="en-US" sz="1600" b="1">
                <a:latin typeface="Courier New" pitchFamily="-96" charset="0"/>
                <a:ea typeface="+mn-ea"/>
                <a:cs typeface="+mn-cs"/>
              </a:rPr>
              <a:t>SHMPIQVLPPQLANQIAAGEVVERPASVVKELVENSLDAGATRIDIDIERGGAKLIRIRDNGCGIKKDEL</a:t>
            </a:r>
          </a:p>
          <a:p>
            <a:pPr>
              <a:defRPr/>
            </a:pPr>
            <a:r>
              <a:rPr lang="en-US" sz="1600" b="1">
                <a:latin typeface="Courier New" pitchFamily="-96" charset="0"/>
                <a:ea typeface="+mn-ea"/>
                <a:cs typeface="+mn-cs"/>
              </a:rPr>
              <a:t>ALALARHATSKIASLDDLEAIISLGFRGEALASISSVSRLTLTSRTAEQQEAWQAYAEGRDMNVTVKPAA</a:t>
            </a:r>
          </a:p>
          <a:p>
            <a:pPr>
              <a:defRPr/>
            </a:pPr>
            <a:r>
              <a:rPr lang="en-US" sz="1600" b="1">
                <a:latin typeface="Courier New" pitchFamily="-96" charset="0"/>
                <a:ea typeface="+mn-ea"/>
                <a:cs typeface="+mn-cs"/>
              </a:rPr>
              <a:t>HPVGTTLEVLDLFYNTPARRKFLRTEKTEFNHIDEIIRRIALARFDVTINLSHNGKIVRQYRAVPEGGQK</a:t>
            </a:r>
          </a:p>
          <a:p>
            <a:pPr>
              <a:defRPr/>
            </a:pPr>
            <a:r>
              <a:rPr lang="en-US" sz="1600" b="1">
                <a:latin typeface="Courier New" pitchFamily="-96" charset="0"/>
                <a:ea typeface="+mn-ea"/>
                <a:cs typeface="+mn-cs"/>
              </a:rPr>
              <a:t>ERRLGAICGTAFLEQALAIEWQHGDLTLRGWVADPNHTTPALAEIQYCYVNGRMMRDRLINHAIRQACED</a:t>
            </a:r>
          </a:p>
          <a:p>
            <a:pPr>
              <a:defRPr/>
            </a:pPr>
            <a:r>
              <a:rPr lang="en-US" sz="1600" b="1">
                <a:latin typeface="Courier New" pitchFamily="-96" charset="0"/>
                <a:ea typeface="+mn-ea"/>
                <a:cs typeface="+mn-cs"/>
              </a:rPr>
              <a:t>KLGADQQPAFVLYLEIDPHQVDVNVHPAKHEVRFHQSRLVHDFIYQGVLSVLQ</a:t>
            </a:r>
          </a:p>
        </p:txBody>
      </p:sp>
    </p:spTree>
    <p:extLst>
      <p:ext uri="{BB962C8B-B14F-4D97-AF65-F5344CB8AC3E}">
        <p14:creationId xmlns:p14="http://schemas.microsoft.com/office/powerpoint/2010/main" val="41325538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
          <p:cNvSpPr>
            <a:spLocks noGrp="1" noChangeArrowheads="1"/>
          </p:cNvSpPr>
          <p:nvPr>
            <p:ph type="title"/>
          </p:nvPr>
        </p:nvSpPr>
        <p:spPr>
          <a:xfrm>
            <a:off x="436563" y="228600"/>
            <a:ext cx="8269287" cy="641350"/>
          </a:xfrm>
        </p:spPr>
        <p:txBody>
          <a:bodyPr>
            <a:normAutofit fontScale="90000"/>
          </a:bodyPr>
          <a:lstStyle/>
          <a:p>
            <a:pPr eaLnBrk="1" hangingPunct="1">
              <a:defRPr/>
            </a:pPr>
            <a:r>
              <a:rPr lang="en-US" smtClean="0">
                <a:ea typeface="+mj-ea"/>
                <a:cs typeface="+mj-cs"/>
              </a:rPr>
              <a:t>MMDB: </a:t>
            </a:r>
            <a:r>
              <a:rPr lang="en-US" sz="2800" b="1" u="sng" smtClean="0">
                <a:effectLst>
                  <a:outerShdw blurRad="38100" dist="38100" dir="2700000" algn="tl">
                    <a:srgbClr val="C0C0C0"/>
                  </a:outerShdw>
                </a:effectLst>
                <a:ea typeface="+mj-ea"/>
                <a:cs typeface="+mj-cs"/>
              </a:rPr>
              <a:t>M</a:t>
            </a:r>
            <a:r>
              <a:rPr lang="en-US" sz="2800" smtClean="0">
                <a:ea typeface="+mj-ea"/>
                <a:cs typeface="+mj-cs"/>
              </a:rPr>
              <a:t>olecular </a:t>
            </a:r>
            <a:r>
              <a:rPr lang="en-US" sz="2800" b="1" u="sng" smtClean="0">
                <a:effectLst>
                  <a:outerShdw blurRad="38100" dist="38100" dir="2700000" algn="tl">
                    <a:srgbClr val="C0C0C0"/>
                  </a:outerShdw>
                </a:effectLst>
                <a:ea typeface="+mj-ea"/>
                <a:cs typeface="+mj-cs"/>
              </a:rPr>
              <a:t>M</a:t>
            </a:r>
            <a:r>
              <a:rPr lang="en-US" sz="2800" smtClean="0">
                <a:ea typeface="+mj-ea"/>
                <a:cs typeface="+mj-cs"/>
              </a:rPr>
              <a:t>odeling </a:t>
            </a:r>
            <a:r>
              <a:rPr lang="en-US" sz="2800" b="1" u="sng" smtClean="0">
                <a:ea typeface="+mj-ea"/>
                <a:cs typeface="+mj-cs"/>
              </a:rPr>
              <a:t>D</a:t>
            </a:r>
            <a:r>
              <a:rPr lang="en-US" sz="2800" smtClean="0">
                <a:ea typeface="+mj-ea"/>
                <a:cs typeface="+mj-cs"/>
              </a:rPr>
              <a:t>ata </a:t>
            </a:r>
            <a:r>
              <a:rPr lang="en-US" sz="2800" b="1" u="sng" smtClean="0">
                <a:ea typeface="+mj-ea"/>
                <a:cs typeface="+mj-cs"/>
              </a:rPr>
              <a:t>B</a:t>
            </a:r>
            <a:r>
              <a:rPr lang="en-US" sz="2800" smtClean="0">
                <a:ea typeface="+mj-ea"/>
                <a:cs typeface="+mj-cs"/>
              </a:rPr>
              <a:t>ase</a:t>
            </a:r>
          </a:p>
        </p:txBody>
      </p:sp>
      <p:sp>
        <p:nvSpPr>
          <p:cNvPr id="27651" name="Rectangle 3"/>
          <p:cNvSpPr>
            <a:spLocks noGrp="1" noChangeArrowheads="1"/>
          </p:cNvSpPr>
          <p:nvPr>
            <p:ph type="body" idx="1"/>
          </p:nvPr>
        </p:nvSpPr>
        <p:spPr>
          <a:xfrm>
            <a:off x="436563" y="1670050"/>
            <a:ext cx="7750175" cy="3524250"/>
          </a:xfrm>
          <a:noFill/>
        </p:spPr>
        <p:txBody>
          <a:bodyPr wrap="none">
            <a:spAutoFit/>
          </a:bodyPr>
          <a:lstStyle/>
          <a:p>
            <a:pPr eaLnBrk="1" hangingPunct="1"/>
            <a:r>
              <a:rPr lang="en-US" sz="2400" dirty="0">
                <a:latin typeface="Arial" charset="0"/>
                <a:ea typeface="ＭＳ Ｐゴシック" charset="0"/>
                <a:cs typeface="ＭＳ Ｐゴシック" charset="0"/>
              </a:rPr>
              <a:t>Derived from experimentally determined PDB records</a:t>
            </a:r>
          </a:p>
          <a:p>
            <a:pPr eaLnBrk="1" hangingPunct="1"/>
            <a:r>
              <a:rPr lang="en-US" sz="2400" dirty="0">
                <a:latin typeface="Arial" charset="0"/>
                <a:ea typeface="ＭＳ Ｐゴシック" charset="0"/>
                <a:cs typeface="ＭＳ Ｐゴシック" charset="0"/>
              </a:rPr>
              <a:t>Value added to  PDB records including:</a:t>
            </a:r>
          </a:p>
          <a:p>
            <a:pPr lvl="1" eaLnBrk="1" hangingPunct="1"/>
            <a:r>
              <a:rPr lang="en-US" dirty="0">
                <a:latin typeface="Arial" charset="0"/>
                <a:ea typeface="ＭＳ Ｐゴシック" charset="0"/>
              </a:rPr>
              <a:t>Addition of explicit chemical graph information</a:t>
            </a:r>
          </a:p>
          <a:p>
            <a:pPr lvl="1" eaLnBrk="1" hangingPunct="1"/>
            <a:r>
              <a:rPr lang="en-US" dirty="0">
                <a:latin typeface="Arial" charset="0"/>
                <a:ea typeface="ＭＳ Ｐゴシック" charset="0"/>
              </a:rPr>
              <a:t>Validation (secondary structure elements)</a:t>
            </a:r>
          </a:p>
          <a:p>
            <a:pPr lvl="1" eaLnBrk="1" hangingPunct="1"/>
            <a:r>
              <a:rPr lang="en-US" dirty="0">
                <a:latin typeface="Arial" charset="0"/>
                <a:ea typeface="ＭＳ Ｐゴシック" charset="0"/>
              </a:rPr>
              <a:t>Inclusion of Taxonomy, Citation  </a:t>
            </a:r>
          </a:p>
          <a:p>
            <a:pPr lvl="1" eaLnBrk="1" hangingPunct="1"/>
            <a:r>
              <a:rPr lang="en-US" dirty="0">
                <a:latin typeface="Arial" charset="0"/>
                <a:ea typeface="ＭＳ Ｐゴシック" charset="0"/>
              </a:rPr>
              <a:t>Conversion to ASN.1 data description language</a:t>
            </a:r>
          </a:p>
          <a:p>
            <a:pPr eaLnBrk="1" hangingPunct="1"/>
            <a:r>
              <a:rPr lang="en-US" sz="2400" dirty="0">
                <a:latin typeface="Arial" charset="0"/>
                <a:ea typeface="ＭＳ Ｐゴシック" charset="0"/>
                <a:cs typeface="ＭＳ Ｐゴシック" charset="0"/>
              </a:rPr>
              <a:t>Structure neighbors determined by</a:t>
            </a:r>
          </a:p>
          <a:p>
            <a:pPr eaLnBrk="1" hangingPunct="1">
              <a:buFontTx/>
              <a:buNone/>
            </a:pPr>
            <a:r>
              <a:rPr lang="en-US" sz="2400" dirty="0">
                <a:latin typeface="Arial" charset="0"/>
                <a:ea typeface="ＭＳ Ｐゴシック" charset="0"/>
                <a:cs typeface="ＭＳ Ｐゴシック" charset="0"/>
              </a:rPr>
              <a:t>		</a:t>
            </a:r>
            <a:r>
              <a:rPr lang="en-US" sz="2400" u="sng" dirty="0">
                <a:latin typeface="Arial" charset="0"/>
                <a:ea typeface="ＭＳ Ｐゴシック" charset="0"/>
                <a:cs typeface="ＭＳ Ｐゴシック" charset="0"/>
              </a:rPr>
              <a:t>V</a:t>
            </a:r>
            <a:r>
              <a:rPr lang="en-US" sz="2400" dirty="0">
                <a:latin typeface="Arial" charset="0"/>
                <a:ea typeface="ＭＳ Ｐゴシック" charset="0"/>
                <a:cs typeface="ＭＳ Ｐゴシック" charset="0"/>
              </a:rPr>
              <a:t>ector </a:t>
            </a:r>
            <a:r>
              <a:rPr lang="en-US" sz="2400" u="sng" dirty="0">
                <a:latin typeface="Arial" charset="0"/>
                <a:ea typeface="ＭＳ Ｐゴシック" charset="0"/>
                <a:cs typeface="ＭＳ Ｐゴシック" charset="0"/>
              </a:rPr>
              <a:t>A</a:t>
            </a:r>
            <a:r>
              <a:rPr lang="en-US" sz="2400" dirty="0">
                <a:latin typeface="Arial" charset="0"/>
                <a:ea typeface="ＭＳ Ｐゴシック" charset="0"/>
                <a:cs typeface="ＭＳ Ｐゴシック" charset="0"/>
              </a:rPr>
              <a:t>lignment </a:t>
            </a:r>
            <a:r>
              <a:rPr lang="en-US" sz="2400" u="sng" dirty="0">
                <a:latin typeface="Arial" charset="0"/>
                <a:ea typeface="ＭＳ Ｐゴシック" charset="0"/>
                <a:cs typeface="ＭＳ Ｐゴシック" charset="0"/>
              </a:rPr>
              <a:t>S</a:t>
            </a:r>
            <a:r>
              <a:rPr lang="en-US" sz="2400" dirty="0">
                <a:latin typeface="Arial" charset="0"/>
                <a:ea typeface="ＭＳ Ｐゴシック" charset="0"/>
                <a:cs typeface="ＭＳ Ｐゴシック" charset="0"/>
              </a:rPr>
              <a:t>earch </a:t>
            </a:r>
            <a:r>
              <a:rPr lang="en-US" sz="2400" u="sng" dirty="0">
                <a:latin typeface="Arial" charset="0"/>
                <a:ea typeface="ＭＳ Ｐゴシック" charset="0"/>
                <a:cs typeface="ＭＳ Ｐゴシック" charset="0"/>
              </a:rPr>
              <a:t>T</a:t>
            </a:r>
            <a:r>
              <a:rPr lang="en-US" sz="2400" dirty="0">
                <a:latin typeface="Arial" charset="0"/>
                <a:ea typeface="ＭＳ Ｐゴシック" charset="0"/>
                <a:cs typeface="ＭＳ Ｐゴシック" charset="0"/>
              </a:rPr>
              <a:t>ool (VAST)</a:t>
            </a:r>
          </a:p>
        </p:txBody>
      </p:sp>
    </p:spTree>
    <p:extLst>
      <p:ext uri="{BB962C8B-B14F-4D97-AF65-F5344CB8AC3E}">
        <p14:creationId xmlns:p14="http://schemas.microsoft.com/office/powerpoint/2010/main" val="8958005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Lucida Sans Unicode" charset="0"/>
                <a:ea typeface="ＭＳ Ｐゴシック" charset="0"/>
                <a:cs typeface="ＭＳ Ｐゴシック" charset="0"/>
              </a:rPr>
              <a:t>Protein Domains</a:t>
            </a:r>
          </a:p>
        </p:txBody>
      </p:sp>
      <p:sp>
        <p:nvSpPr>
          <p:cNvPr id="33795" name="Rectangle 3"/>
          <p:cNvSpPr>
            <a:spLocks noGrp="1" noChangeArrowheads="1"/>
          </p:cNvSpPr>
          <p:nvPr>
            <p:ph type="body" idx="1"/>
          </p:nvPr>
        </p:nvSpPr>
        <p:spPr/>
        <p:txBody>
          <a:bodyPr>
            <a:normAutofit fontScale="92500"/>
          </a:bodyPr>
          <a:lstStyle/>
          <a:p>
            <a:pPr eaLnBrk="1" hangingPunct="1"/>
            <a:r>
              <a:rPr lang="en-US">
                <a:latin typeface="Arial" charset="0"/>
                <a:ea typeface="ＭＳ Ｐゴシック" charset="0"/>
                <a:cs typeface="ＭＳ Ｐゴシック" charset="0"/>
              </a:rPr>
              <a:t>Structural Domain</a:t>
            </a:r>
          </a:p>
          <a:p>
            <a:pPr lvl="1" eaLnBrk="1" hangingPunct="1"/>
            <a:r>
              <a:rPr lang="en-US">
                <a:latin typeface="Arial" charset="0"/>
                <a:ea typeface="ＭＳ Ｐゴシック" charset="0"/>
              </a:rPr>
              <a:t>Discrete independently folding unit of a protein</a:t>
            </a:r>
          </a:p>
          <a:p>
            <a:pPr eaLnBrk="1" hangingPunct="1"/>
            <a:r>
              <a:rPr lang="en-US">
                <a:latin typeface="Arial" charset="0"/>
                <a:ea typeface="ＭＳ Ｐゴシック" charset="0"/>
                <a:cs typeface="ＭＳ Ｐゴシック" charset="0"/>
              </a:rPr>
              <a:t>Conserved Domain (sequence-based)</a:t>
            </a:r>
          </a:p>
          <a:p>
            <a:pPr lvl="1" eaLnBrk="1" hangingPunct="1"/>
            <a:r>
              <a:rPr lang="en-US">
                <a:latin typeface="Arial" charset="0"/>
                <a:ea typeface="ＭＳ Ｐゴシック" charset="0"/>
              </a:rPr>
              <a:t>Protein region with recognizable position-specific pattern of sequence conservation</a:t>
            </a:r>
          </a:p>
          <a:p>
            <a:pPr eaLnBrk="1" hangingPunct="1"/>
            <a:r>
              <a:rPr lang="en-US">
                <a:latin typeface="Arial" charset="0"/>
                <a:ea typeface="ＭＳ Ｐゴシック" charset="0"/>
                <a:cs typeface="ＭＳ Ｐゴシック" charset="0"/>
              </a:rPr>
              <a:t>Sequence-based domains often roughly correspond to structural domains</a:t>
            </a:r>
          </a:p>
          <a:p>
            <a:pPr eaLnBrk="1" hangingPunct="1"/>
            <a:r>
              <a:rPr lang="en-US">
                <a:latin typeface="Arial" charset="0"/>
                <a:ea typeface="ＭＳ Ｐゴシック" charset="0"/>
                <a:cs typeface="ＭＳ Ｐゴシック" charset="0"/>
              </a:rPr>
              <a:t>Domains often have distinct, identifiable  functions</a:t>
            </a:r>
          </a:p>
          <a:p>
            <a:pPr lvl="1" eaLnBrk="1" hangingPunct="1">
              <a:buFontTx/>
              <a:buNone/>
            </a:pPr>
            <a:endParaRPr lang="en-US">
              <a:latin typeface="Arial" charset="0"/>
              <a:ea typeface="ＭＳ Ｐゴシック" charset="0"/>
            </a:endParaRPr>
          </a:p>
          <a:p>
            <a:pPr lvl="1" eaLnBrk="1" hangingPunct="1"/>
            <a:endParaRPr lang="en-US">
              <a:latin typeface="Arial" charset="0"/>
              <a:ea typeface="ＭＳ Ｐゴシック" charset="0"/>
            </a:endParaRPr>
          </a:p>
        </p:txBody>
      </p:sp>
    </p:spTree>
    <p:extLst>
      <p:ext uri="{BB962C8B-B14F-4D97-AF65-F5344CB8AC3E}">
        <p14:creationId xmlns:p14="http://schemas.microsoft.com/office/powerpoint/2010/main" val="1464702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1987"/>
          </a:xfrm>
        </p:spPr>
        <p:txBody>
          <a:bodyPr>
            <a:normAutofit fontScale="90000"/>
          </a:bodyPr>
          <a:lstStyle/>
          <a:p>
            <a:r>
              <a:rPr lang="en-US" dirty="0" smtClean="0"/>
              <a:t>Homework assignment 1</a:t>
            </a:r>
            <a:endParaRPr lang="en-US" dirty="0"/>
          </a:p>
        </p:txBody>
      </p:sp>
      <p:sp>
        <p:nvSpPr>
          <p:cNvPr id="3" name="Content Placeholder 2"/>
          <p:cNvSpPr>
            <a:spLocks noGrp="1"/>
          </p:cNvSpPr>
          <p:nvPr>
            <p:ph idx="1"/>
          </p:nvPr>
        </p:nvSpPr>
        <p:spPr>
          <a:xfrm>
            <a:off x="330200" y="1171575"/>
            <a:ext cx="8229600" cy="4525963"/>
          </a:xfrm>
        </p:spPr>
        <p:txBody>
          <a:bodyPr>
            <a:noAutofit/>
          </a:bodyPr>
          <a:lstStyle/>
          <a:p>
            <a:r>
              <a:rPr lang="en-US" sz="2400" dirty="0" smtClean="0"/>
              <a:t>Extract the gene IDs </a:t>
            </a:r>
            <a:r>
              <a:rPr lang="en-US" sz="2400" dirty="0"/>
              <a:t>reported </a:t>
            </a:r>
            <a:r>
              <a:rPr lang="en-US" sz="2400" dirty="0" smtClean="0"/>
              <a:t>in table 1 of  </a:t>
            </a:r>
            <a:r>
              <a:rPr lang="en-US" sz="2400" dirty="0">
                <a:hlinkClick r:id="rId2"/>
              </a:rPr>
              <a:t>http://www.ncbi.nlm.nih.gov/pmc/articles/PMC523881</a:t>
            </a:r>
            <a:r>
              <a:rPr lang="en-US" sz="2400" dirty="0" smtClean="0">
                <a:hlinkClick r:id="rId2"/>
              </a:rPr>
              <a:t>/</a:t>
            </a:r>
            <a:endParaRPr lang="en-US" sz="2400" dirty="0" smtClean="0"/>
          </a:p>
          <a:p>
            <a:r>
              <a:rPr lang="en-US" sz="2400" dirty="0" smtClean="0"/>
              <a:t>Using </a:t>
            </a:r>
            <a:r>
              <a:rPr lang="en-US" sz="2400" dirty="0"/>
              <a:t>NCBI </a:t>
            </a:r>
            <a:r>
              <a:rPr lang="en-US" sz="2400" dirty="0" smtClean="0"/>
              <a:t>batch </a:t>
            </a:r>
            <a:r>
              <a:rPr lang="en-US" sz="2400" dirty="0" err="1" smtClean="0"/>
              <a:t>Entrez</a:t>
            </a:r>
            <a:r>
              <a:rPr lang="en-US" sz="2400" dirty="0" smtClean="0"/>
              <a:t> </a:t>
            </a:r>
            <a:r>
              <a:rPr lang="en-US" sz="2400" dirty="0"/>
              <a:t>to </a:t>
            </a:r>
            <a:r>
              <a:rPr lang="en-US" sz="2400" dirty="0" smtClean="0"/>
              <a:t>download all </a:t>
            </a:r>
            <a:r>
              <a:rPr lang="en-US" sz="2400" dirty="0" err="1" smtClean="0"/>
              <a:t>refseq</a:t>
            </a:r>
            <a:r>
              <a:rPr lang="en-US" sz="2400" dirty="0" smtClean="0"/>
              <a:t> protein </a:t>
            </a:r>
            <a:r>
              <a:rPr lang="en-US" sz="2400" dirty="0" err="1" smtClean="0"/>
              <a:t>fasta</a:t>
            </a:r>
            <a:r>
              <a:rPr lang="en-US" sz="2400" dirty="0" smtClean="0"/>
              <a:t> sequences from Arabidopsis thaliana </a:t>
            </a:r>
          </a:p>
          <a:p>
            <a:endParaRPr lang="en-US" sz="2400" dirty="0" smtClean="0"/>
          </a:p>
          <a:p>
            <a:r>
              <a:rPr lang="en-US" sz="2400" dirty="0" smtClean="0"/>
              <a:t>Search “oncogenes” using </a:t>
            </a:r>
            <a:r>
              <a:rPr lang="en-US" sz="2400" dirty="0" err="1" smtClean="0"/>
              <a:t>Entrez</a:t>
            </a:r>
            <a:r>
              <a:rPr lang="en-US" sz="2400" dirty="0" smtClean="0"/>
              <a:t> and report in human how many oncogenes correspond to how many total proteins and how many </a:t>
            </a:r>
            <a:r>
              <a:rPr lang="en-US" sz="2400" dirty="0" err="1" smtClean="0"/>
              <a:t>refseq</a:t>
            </a:r>
            <a:r>
              <a:rPr lang="en-US" sz="2400" dirty="0" smtClean="0"/>
              <a:t> proteins</a:t>
            </a:r>
          </a:p>
          <a:p>
            <a:pPr marL="0" indent="0">
              <a:buNone/>
            </a:pPr>
            <a:endParaRPr lang="en-US" sz="2400" dirty="0" smtClean="0"/>
          </a:p>
          <a:p>
            <a:r>
              <a:rPr lang="en-US" sz="2400" dirty="0" smtClean="0"/>
              <a:t>Write a report to explain all the operations and include screen shots</a:t>
            </a:r>
          </a:p>
          <a:p>
            <a:pPr marL="0" indent="0" algn="ctr">
              <a:buNone/>
            </a:pPr>
            <a:r>
              <a:rPr lang="en-US" sz="2400" dirty="0" smtClean="0"/>
              <a:t>  </a:t>
            </a:r>
            <a:r>
              <a:rPr lang="en-US" sz="2400" dirty="0" smtClean="0">
                <a:solidFill>
                  <a:srgbClr val="FF0000"/>
                </a:solidFill>
              </a:rPr>
              <a:t>Due on 9/16 </a:t>
            </a:r>
            <a:r>
              <a:rPr lang="en-US" sz="2400" dirty="0" smtClean="0"/>
              <a:t>(send by email or bring printed hard copy to class)</a:t>
            </a:r>
          </a:p>
        </p:txBody>
      </p:sp>
      <p:sp>
        <p:nvSpPr>
          <p:cNvPr id="4" name="Slide Number Placeholder 3"/>
          <p:cNvSpPr>
            <a:spLocks noGrp="1"/>
          </p:cNvSpPr>
          <p:nvPr>
            <p:ph type="sldNum" sz="quarter" idx="12"/>
          </p:nvPr>
        </p:nvSpPr>
        <p:spPr/>
        <p:txBody>
          <a:bodyPr/>
          <a:lstStyle/>
          <a:p>
            <a:fld id="{02B337D9-E6CE-3C49-84C7-D19741C736D4}" type="slidenum">
              <a:rPr lang="en-US" smtClean="0"/>
              <a:pPr/>
              <a:t>2</a:t>
            </a:fld>
            <a:endParaRPr lang="en-US"/>
          </a:p>
        </p:txBody>
      </p:sp>
    </p:spTree>
    <p:extLst>
      <p:ext uri="{BB962C8B-B14F-4D97-AF65-F5344CB8AC3E}">
        <p14:creationId xmlns:p14="http://schemas.microsoft.com/office/powerpoint/2010/main" val="36836917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228600"/>
            <a:ext cx="7785100" cy="641350"/>
          </a:xfrm>
        </p:spPr>
        <p:txBody>
          <a:bodyPr/>
          <a:lstStyle/>
          <a:p>
            <a:pPr eaLnBrk="1" hangingPunct="1"/>
            <a:r>
              <a:rPr lang="en-US" sz="3200">
                <a:latin typeface="Lucida Sans Unicode" charset="0"/>
                <a:ea typeface="ＭＳ Ｐゴシック" charset="0"/>
                <a:cs typeface="ＭＳ Ｐゴシック" charset="0"/>
              </a:rPr>
              <a:t>NCBI</a:t>
            </a:r>
            <a:r>
              <a:rPr lang="ja-JP" altLang="en-US" sz="3200">
                <a:latin typeface="Lucida Sans Unicode" charset="0"/>
                <a:ea typeface="ＭＳ Ｐゴシック" charset="0"/>
                <a:cs typeface="ＭＳ Ｐゴシック" charset="0"/>
              </a:rPr>
              <a:t>’</a:t>
            </a:r>
            <a:r>
              <a:rPr lang="en-US" sz="3200">
                <a:latin typeface="Lucida Sans Unicode" charset="0"/>
                <a:ea typeface="ＭＳ Ｐゴシック" charset="0"/>
                <a:cs typeface="ＭＳ Ｐゴシック" charset="0"/>
              </a:rPr>
              <a:t>s Conserved Domain Database</a:t>
            </a:r>
          </a:p>
        </p:txBody>
      </p:sp>
      <p:sp>
        <p:nvSpPr>
          <p:cNvPr id="35843" name="Rectangle 3"/>
          <p:cNvSpPr>
            <a:spLocks noGrp="1" noChangeArrowheads="1"/>
          </p:cNvSpPr>
          <p:nvPr>
            <p:ph type="body" idx="1"/>
          </p:nvPr>
        </p:nvSpPr>
        <p:spPr>
          <a:xfrm>
            <a:off x="1098550" y="1539875"/>
            <a:ext cx="7107238" cy="4204228"/>
          </a:xfrm>
          <a:solidFill>
            <a:srgbClr val="FFFFFF"/>
          </a:solidFill>
          <a:ln>
            <a:solidFill>
              <a:schemeClr val="tx1"/>
            </a:solidFill>
            <a:miter lim="800000"/>
            <a:headEnd/>
            <a:tailEnd/>
          </a:ln>
        </p:spPr>
        <p:txBody>
          <a:bodyPr>
            <a:spAutoFit/>
          </a:bodyPr>
          <a:lstStyle/>
          <a:p>
            <a:pPr eaLnBrk="1" hangingPunct="1"/>
            <a:r>
              <a:rPr lang="en-US" dirty="0" smtClean="0">
                <a:latin typeface="Arial" charset="0"/>
                <a:ea typeface="ＭＳ Ｐゴシック" charset="0"/>
                <a:cs typeface="ＭＳ Ｐゴシック" charset="0"/>
              </a:rPr>
              <a:t>Searchable </a:t>
            </a:r>
            <a:r>
              <a:rPr lang="en-US" dirty="0">
                <a:latin typeface="Arial" charset="0"/>
                <a:ea typeface="ＭＳ Ｐゴシック" charset="0"/>
                <a:cs typeface="ＭＳ Ｐゴシック" charset="0"/>
              </a:rPr>
              <a:t>with RPS-BLAST</a:t>
            </a:r>
          </a:p>
          <a:p>
            <a:pPr eaLnBrk="1" hangingPunct="1"/>
            <a:r>
              <a:rPr lang="en-US" dirty="0">
                <a:latin typeface="Arial" charset="0"/>
                <a:ea typeface="ＭＳ Ｐゴシック" charset="0"/>
                <a:cs typeface="ＭＳ Ｐゴシック" charset="0"/>
              </a:rPr>
              <a:t>Sources </a:t>
            </a:r>
          </a:p>
          <a:p>
            <a:pPr lvl="1" eaLnBrk="1" hangingPunct="1"/>
            <a:r>
              <a:rPr lang="en-US" dirty="0">
                <a:latin typeface="Arial" charset="0"/>
                <a:ea typeface="ＭＳ Ｐゴシック" charset="0"/>
              </a:rPr>
              <a:t>SMART</a:t>
            </a:r>
          </a:p>
          <a:p>
            <a:pPr lvl="1" eaLnBrk="1" hangingPunct="1"/>
            <a:r>
              <a:rPr lang="en-US" dirty="0">
                <a:latin typeface="Arial" charset="0"/>
                <a:ea typeface="ＭＳ Ｐゴシック" charset="0"/>
              </a:rPr>
              <a:t>PFAM</a:t>
            </a:r>
          </a:p>
          <a:p>
            <a:pPr lvl="1" eaLnBrk="1" hangingPunct="1"/>
            <a:r>
              <a:rPr lang="en-US" dirty="0">
                <a:latin typeface="Arial" charset="0"/>
                <a:ea typeface="ＭＳ Ｐゴシック" charset="0"/>
              </a:rPr>
              <a:t>COGs</a:t>
            </a:r>
          </a:p>
          <a:p>
            <a:pPr lvl="1" eaLnBrk="1" hangingPunct="1"/>
            <a:r>
              <a:rPr lang="en-US" dirty="0">
                <a:latin typeface="Arial" charset="0"/>
                <a:ea typeface="ＭＳ Ｐゴシック" charset="0"/>
              </a:rPr>
              <a:t>NCBI curated domains</a:t>
            </a:r>
          </a:p>
          <a:p>
            <a:pPr lvl="2" eaLnBrk="1" hangingPunct="1"/>
            <a:r>
              <a:rPr lang="en-US" dirty="0">
                <a:latin typeface="Arial" charset="0"/>
                <a:ea typeface="ＭＳ Ｐゴシック" charset="0"/>
              </a:rPr>
              <a:t>structure-informed alignments</a:t>
            </a:r>
          </a:p>
          <a:p>
            <a:pPr lvl="1" eaLnBrk="1" hangingPunct="1">
              <a:buFontTx/>
              <a:buNone/>
            </a:pPr>
            <a:endParaRPr lang="en-US" dirty="0">
              <a:latin typeface="Arial" charset="0"/>
              <a:ea typeface="ＭＳ Ｐゴシック" charset="0"/>
            </a:endParaRPr>
          </a:p>
        </p:txBody>
      </p:sp>
    </p:spTree>
    <p:extLst>
      <p:ext uri="{BB962C8B-B14F-4D97-AF65-F5344CB8AC3E}">
        <p14:creationId xmlns:p14="http://schemas.microsoft.com/office/powerpoint/2010/main" val="3879014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lstStyle/>
          <a:p>
            <a:r>
              <a:rPr lang="en-US" sz="3200">
                <a:latin typeface="Lucida Sans Unicode" charset="0"/>
                <a:ea typeface="ＭＳ Ｐゴシック" charset="0"/>
                <a:cs typeface="ＭＳ Ｐゴシック" charset="0"/>
              </a:rPr>
              <a:t>NCBI Search Services and Tools</a:t>
            </a:r>
          </a:p>
        </p:txBody>
      </p:sp>
      <p:sp>
        <p:nvSpPr>
          <p:cNvPr id="16387" name="Content Placeholder 2"/>
          <p:cNvSpPr>
            <a:spLocks noGrp="1"/>
          </p:cNvSpPr>
          <p:nvPr>
            <p:ph idx="1"/>
          </p:nvPr>
        </p:nvSpPr>
        <p:spPr>
          <a:xfrm>
            <a:off x="381000" y="1143000"/>
            <a:ext cx="8229600" cy="4953000"/>
          </a:xfrm>
          <a:extLst>
            <a:ext uri="{909E8E84-426E-40dd-AFC4-6F175D3DCCD1}">
              <a14:hiddenFill xmlns:a14="http://schemas.microsoft.com/office/drawing/2010/main">
                <a:solidFill>
                  <a:srgbClr val="FDFFB5"/>
                </a:solidFill>
              </a14:hiddenFill>
            </a:ext>
          </a:extLst>
        </p:spPr>
        <p:txBody>
          <a:bodyPr>
            <a:normAutofit lnSpcReduction="10000"/>
          </a:bodyPr>
          <a:lstStyle/>
          <a:p>
            <a:r>
              <a:rPr lang="en-US">
                <a:latin typeface="Arial" charset="0"/>
                <a:ea typeface="ＭＳ Ｐゴシック" charset="0"/>
                <a:cs typeface="ＭＳ Ｐゴシック" charset="0"/>
              </a:rPr>
              <a:t>Entrez </a:t>
            </a:r>
            <a:r>
              <a:rPr lang="en-US" sz="2400">
                <a:solidFill>
                  <a:srgbClr val="6699FF"/>
                </a:solidFill>
                <a:latin typeface="Arial" charset="0"/>
                <a:ea typeface="ＭＳ Ｐゴシック" charset="0"/>
                <a:cs typeface="ＭＳ Ｐゴシック" charset="0"/>
              </a:rPr>
              <a:t>integrated literature and molecular databases</a:t>
            </a:r>
          </a:p>
          <a:p>
            <a:pPr lvl="1"/>
            <a:r>
              <a:rPr lang="en-US" sz="2000">
                <a:latin typeface="Arial" charset="0"/>
                <a:ea typeface="ＭＳ Ｐゴシック" charset="0"/>
              </a:rPr>
              <a:t>BLink </a:t>
            </a:r>
            <a:r>
              <a:rPr lang="en-US" sz="2000">
                <a:solidFill>
                  <a:srgbClr val="6699FF"/>
                </a:solidFill>
                <a:latin typeface="Arial" charset="0"/>
                <a:ea typeface="ＭＳ Ｐゴシック" charset="0"/>
              </a:rPr>
              <a:t>protein similarities</a:t>
            </a:r>
          </a:p>
          <a:p>
            <a:pPr lvl="1"/>
            <a:r>
              <a:rPr lang="en-US" sz="2000">
                <a:latin typeface="Arial" charset="0"/>
                <a:ea typeface="ＭＳ Ｐゴシック" charset="0"/>
              </a:rPr>
              <a:t>Graphical Sequence Viewer </a:t>
            </a:r>
            <a:r>
              <a:rPr lang="en-US" sz="2000">
                <a:solidFill>
                  <a:srgbClr val="6699FF"/>
                </a:solidFill>
                <a:latin typeface="Arial" charset="0"/>
                <a:ea typeface="ＭＳ Ｐゴシック" charset="0"/>
              </a:rPr>
              <a:t>incipient genome browser</a:t>
            </a:r>
          </a:p>
          <a:p>
            <a:r>
              <a:rPr lang="en-US">
                <a:latin typeface="Arial" charset="0"/>
                <a:ea typeface="ＭＳ Ｐゴシック" charset="0"/>
                <a:cs typeface="ＭＳ Ｐゴシック" charset="0"/>
              </a:rPr>
              <a:t>BLAST</a:t>
            </a:r>
            <a:r>
              <a:rPr lang="en-US" sz="2400">
                <a:latin typeface="Arial" charset="0"/>
                <a:ea typeface="ＭＳ Ｐゴシック" charset="0"/>
                <a:cs typeface="ＭＳ Ｐゴシック" charset="0"/>
              </a:rPr>
              <a:t> </a:t>
            </a:r>
            <a:r>
              <a:rPr lang="en-US" sz="2400">
                <a:solidFill>
                  <a:srgbClr val="3399FF"/>
                </a:solidFill>
                <a:latin typeface="Arial" charset="0"/>
                <a:ea typeface="ＭＳ Ｐゴシック" charset="0"/>
                <a:cs typeface="ＭＳ Ｐゴシック" charset="0"/>
              </a:rPr>
              <a:t>highest volume sequence search service</a:t>
            </a:r>
          </a:p>
          <a:p>
            <a:r>
              <a:rPr lang="en-US">
                <a:latin typeface="Arial" charset="0"/>
                <a:ea typeface="ＭＳ Ｐゴシック" charset="0"/>
                <a:cs typeface="ＭＳ Ｐゴシック" charset="0"/>
              </a:rPr>
              <a:t>VAST</a:t>
            </a:r>
            <a:r>
              <a:rPr lang="en-US" sz="2400">
                <a:solidFill>
                  <a:srgbClr val="3399FF"/>
                </a:solidFill>
                <a:latin typeface="Arial" charset="0"/>
                <a:ea typeface="ＭＳ Ｐゴシック" charset="0"/>
                <a:cs typeface="ＭＳ Ｐゴシック" charset="0"/>
              </a:rPr>
              <a:t> structure similarity searches</a:t>
            </a:r>
          </a:p>
          <a:p>
            <a:r>
              <a:rPr lang="en-US">
                <a:latin typeface="Arial" charset="0"/>
                <a:ea typeface="ＭＳ Ｐゴシック" charset="0"/>
                <a:cs typeface="ＭＳ Ｐゴシック" charset="0"/>
              </a:rPr>
              <a:t>Map Viewer</a:t>
            </a:r>
            <a:r>
              <a:rPr lang="en-US" sz="2400">
                <a:latin typeface="Arial" charset="0"/>
                <a:ea typeface="ＭＳ Ｐゴシック" charset="0"/>
                <a:cs typeface="ＭＳ Ｐゴシック" charset="0"/>
              </a:rPr>
              <a:t> </a:t>
            </a:r>
            <a:r>
              <a:rPr lang="en-US" sz="2400">
                <a:solidFill>
                  <a:srgbClr val="3399FF"/>
                </a:solidFill>
                <a:latin typeface="Arial" charset="0"/>
                <a:ea typeface="ＭＳ Ｐゴシック" charset="0"/>
                <a:cs typeface="ＭＳ Ｐゴシック" charset="0"/>
              </a:rPr>
              <a:t>graphical genome map display (assembled eukaryotic genomes only)</a:t>
            </a:r>
          </a:p>
          <a:p>
            <a:r>
              <a:rPr lang="en-US">
                <a:latin typeface="Arial" charset="0"/>
                <a:ea typeface="ＭＳ Ｐゴシック" charset="0"/>
                <a:cs typeface="ＭＳ Ｐゴシック" charset="0"/>
              </a:rPr>
              <a:t>Cn3D </a:t>
            </a:r>
            <a:r>
              <a:rPr lang="en-US" sz="2400">
                <a:solidFill>
                  <a:srgbClr val="3399FF"/>
                </a:solidFill>
                <a:latin typeface="Arial" charset="0"/>
                <a:ea typeface="ＭＳ Ｐゴシック" charset="0"/>
                <a:cs typeface="ＭＳ Ｐゴシック" charset="0"/>
              </a:rPr>
              <a:t>3D structure viewer</a:t>
            </a:r>
          </a:p>
          <a:p>
            <a:r>
              <a:rPr lang="en-US">
                <a:latin typeface="Arial" charset="0"/>
                <a:ea typeface="ＭＳ Ｐゴシック" charset="0"/>
                <a:cs typeface="ＭＳ Ｐゴシック" charset="0"/>
              </a:rPr>
              <a:t>Genome Workbench </a:t>
            </a:r>
            <a:r>
              <a:rPr lang="en-US" sz="2400">
                <a:solidFill>
                  <a:srgbClr val="3399FF"/>
                </a:solidFill>
                <a:latin typeface="Arial" charset="0"/>
                <a:ea typeface="ＭＳ Ｐゴシック" charset="0"/>
                <a:cs typeface="ＭＳ Ｐゴシック" charset="0"/>
              </a:rPr>
              <a:t>standalone sequence analysis annotation platform</a:t>
            </a:r>
          </a:p>
        </p:txBody>
      </p:sp>
      <p:sp>
        <p:nvSpPr>
          <p:cNvPr id="2" name="Slide Number Placeholder 1"/>
          <p:cNvSpPr>
            <a:spLocks noGrp="1"/>
          </p:cNvSpPr>
          <p:nvPr>
            <p:ph type="sldNum" sz="quarter" idx="12"/>
          </p:nvPr>
        </p:nvSpPr>
        <p:spPr/>
        <p:txBody>
          <a:bodyPr/>
          <a:lstStyle/>
          <a:p>
            <a:fld id="{02B337D9-E6CE-3C49-84C7-D19741C736D4}" type="slidenum">
              <a:rPr lang="en-US" smtClean="0"/>
              <a:pPr/>
              <a:t>21</a:t>
            </a:fld>
            <a:endParaRPr lang="en-US"/>
          </a:p>
        </p:txBody>
      </p:sp>
    </p:spTree>
    <p:extLst>
      <p:ext uri="{BB962C8B-B14F-4D97-AF65-F5344CB8AC3E}">
        <p14:creationId xmlns:p14="http://schemas.microsoft.com/office/powerpoint/2010/main" val="37737613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
            <a:ext cx="8686800" cy="1143000"/>
          </a:xfrm>
        </p:spPr>
        <p:txBody>
          <a:bodyPr/>
          <a:lstStyle/>
          <a:p>
            <a:r>
              <a:rPr lang="en-US" dirty="0" err="1" smtClean="0"/>
              <a:t>Entrez</a:t>
            </a:r>
            <a:r>
              <a:rPr lang="en-US" dirty="0" smtClean="0"/>
              <a:t>: </a:t>
            </a:r>
            <a:r>
              <a:rPr lang="en-US" sz="2400" dirty="0" smtClean="0"/>
              <a:t>Integrated Molecular and Sequence Databases</a:t>
            </a:r>
            <a:endParaRPr lang="en-US" sz="2400" dirty="0"/>
          </a:p>
        </p:txBody>
      </p:sp>
      <p:pic>
        <p:nvPicPr>
          <p:cNvPr id="3" name="Picture 2"/>
          <p:cNvPicPr>
            <a:picLocks noChangeAspect="1"/>
          </p:cNvPicPr>
          <p:nvPr/>
        </p:nvPicPr>
        <p:blipFill>
          <a:blip r:embed="rId2"/>
          <a:stretch>
            <a:fillRect/>
          </a:stretch>
        </p:blipFill>
        <p:spPr>
          <a:xfrm>
            <a:off x="762000" y="975098"/>
            <a:ext cx="7543800" cy="5797925"/>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2B337D9-E6CE-3C49-84C7-D19741C736D4}" type="slidenum">
              <a:rPr lang="en-US" smtClean="0"/>
              <a:pPr/>
              <a:t>22</a:t>
            </a:fld>
            <a:endParaRPr lang="en-US"/>
          </a:p>
        </p:txBody>
      </p:sp>
      <p:sp>
        <p:nvSpPr>
          <p:cNvPr id="5" name="Rectangle 4"/>
          <p:cNvSpPr/>
          <p:nvPr/>
        </p:nvSpPr>
        <p:spPr>
          <a:xfrm>
            <a:off x="3226022" y="233918"/>
            <a:ext cx="3327178" cy="400110"/>
          </a:xfrm>
          <a:prstGeom prst="rect">
            <a:avLst/>
          </a:prstGeom>
          <a:ln>
            <a:solidFill>
              <a:schemeClr val="tx1"/>
            </a:solidFill>
          </a:ln>
        </p:spPr>
        <p:txBody>
          <a:bodyPr wrap="none">
            <a:spAutoFit/>
          </a:bodyPr>
          <a:lstStyle/>
          <a:p>
            <a:r>
              <a:rPr lang="en-US" sz="2000" dirty="0"/>
              <a:t>http://</a:t>
            </a:r>
            <a:r>
              <a:rPr lang="en-US" sz="2000" dirty="0" err="1"/>
              <a:t>www.ncbi.nlm.nih.gov</a:t>
            </a:r>
            <a:r>
              <a:rPr lang="en-US" sz="2000" dirty="0"/>
              <a:t>/</a:t>
            </a:r>
          </a:p>
        </p:txBody>
      </p:sp>
    </p:spTree>
    <p:extLst>
      <p:ext uri="{BB962C8B-B14F-4D97-AF65-F5344CB8AC3E}">
        <p14:creationId xmlns:p14="http://schemas.microsoft.com/office/powerpoint/2010/main" val="20394363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04913" y="309563"/>
            <a:ext cx="6732587" cy="641350"/>
          </a:xfrm>
          <a:noFill/>
        </p:spPr>
        <p:txBody>
          <a:bodyPr lIns="92075" tIns="46038" rIns="92075" bIns="46038">
            <a:normAutofit fontScale="90000"/>
          </a:bodyPr>
          <a:lstStyle/>
          <a:p>
            <a:pPr eaLnBrk="1" hangingPunct="1"/>
            <a:r>
              <a:rPr lang="en-US" b="1">
                <a:latin typeface="Lucida Sans Unicode" charset="0"/>
                <a:ea typeface="ＭＳ Ｐゴシック" charset="0"/>
                <a:cs typeface="ＭＳ Ｐゴシック" charset="0"/>
              </a:rPr>
              <a:t>Entrez: </a:t>
            </a:r>
            <a:r>
              <a:rPr lang="en-US" sz="3200" b="1">
                <a:latin typeface="Lucida Sans Unicode" charset="0"/>
                <a:ea typeface="ＭＳ Ｐゴシック" charset="0"/>
                <a:cs typeface="ＭＳ Ｐゴシック" charset="0"/>
              </a:rPr>
              <a:t>A Discovery System</a:t>
            </a:r>
            <a:endParaRPr lang="en-US" sz="3200">
              <a:latin typeface="Lucida Sans Unicode" charset="0"/>
              <a:ea typeface="ＭＳ Ｐゴシック" charset="0"/>
              <a:cs typeface="ＭＳ Ｐゴシック" charset="0"/>
            </a:endParaRPr>
          </a:p>
        </p:txBody>
      </p:sp>
      <p:grpSp>
        <p:nvGrpSpPr>
          <p:cNvPr id="44035" name="Group 3"/>
          <p:cNvGrpSpPr>
            <a:grpSpLocks/>
          </p:cNvGrpSpPr>
          <p:nvPr/>
        </p:nvGrpSpPr>
        <p:grpSpPr bwMode="auto">
          <a:xfrm>
            <a:off x="304800" y="1143000"/>
            <a:ext cx="8035925" cy="5121275"/>
            <a:chOff x="156" y="540"/>
            <a:chExt cx="5410" cy="3553"/>
          </a:xfrm>
        </p:grpSpPr>
        <p:sp>
          <p:nvSpPr>
            <p:cNvPr id="44039" name="Freeform 4"/>
            <p:cNvSpPr>
              <a:spLocks/>
            </p:cNvSpPr>
            <p:nvPr/>
          </p:nvSpPr>
          <p:spPr bwMode="auto">
            <a:xfrm>
              <a:off x="2400" y="2145"/>
              <a:ext cx="937" cy="879"/>
            </a:xfrm>
            <a:custGeom>
              <a:avLst/>
              <a:gdLst>
                <a:gd name="T0" fmla="*/ 4 w 1054"/>
                <a:gd name="T1" fmla="*/ 0 h 879"/>
                <a:gd name="T2" fmla="*/ 16 w 1054"/>
                <a:gd name="T3" fmla="*/ 0 h 879"/>
                <a:gd name="T4" fmla="*/ 22 w 1054"/>
                <a:gd name="T5" fmla="*/ 439 h 879"/>
                <a:gd name="T6" fmla="*/ 16 w 1054"/>
                <a:gd name="T7" fmla="*/ 878 h 879"/>
                <a:gd name="T8" fmla="*/ 4 w 1054"/>
                <a:gd name="T9" fmla="*/ 878 h 879"/>
                <a:gd name="T10" fmla="*/ 0 w 1054"/>
                <a:gd name="T11" fmla="*/ 431 h 879"/>
                <a:gd name="T12" fmla="*/ 4 w 1054"/>
                <a:gd name="T13" fmla="*/ 0 h 879"/>
                <a:gd name="T14" fmla="*/ 0 60000 65536"/>
                <a:gd name="T15" fmla="*/ 0 60000 65536"/>
                <a:gd name="T16" fmla="*/ 0 60000 65536"/>
                <a:gd name="T17" fmla="*/ 0 60000 65536"/>
                <a:gd name="T18" fmla="*/ 0 60000 65536"/>
                <a:gd name="T19" fmla="*/ 0 60000 65536"/>
                <a:gd name="T20" fmla="*/ 0 60000 65536"/>
                <a:gd name="T21" fmla="*/ 0 w 1054"/>
                <a:gd name="T22" fmla="*/ 0 h 879"/>
                <a:gd name="T23" fmla="*/ 1054 w 1054"/>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4" h="879">
                  <a:moveTo>
                    <a:pt x="247" y="0"/>
                  </a:moveTo>
                  <a:lnTo>
                    <a:pt x="804" y="0"/>
                  </a:lnTo>
                  <a:lnTo>
                    <a:pt x="1053" y="439"/>
                  </a:lnTo>
                  <a:lnTo>
                    <a:pt x="804" y="878"/>
                  </a:lnTo>
                  <a:lnTo>
                    <a:pt x="247" y="878"/>
                  </a:lnTo>
                  <a:lnTo>
                    <a:pt x="0" y="431"/>
                  </a:lnTo>
                  <a:lnTo>
                    <a:pt x="247" y="0"/>
                  </a:lnTo>
                </a:path>
              </a:pathLst>
            </a:custGeom>
            <a:solidFill>
              <a:srgbClr val="FFFFFF"/>
            </a:solidFill>
            <a:ln w="9525" cap="rnd">
              <a:solidFill>
                <a:srgbClr val="008000"/>
              </a:solidFill>
              <a:round/>
              <a:headEnd type="none" w="sm" len="sm"/>
              <a:tailEnd type="none" w="sm" len="sm"/>
            </a:ln>
          </p:spPr>
          <p:txBody>
            <a:bodyPr/>
            <a:lstStyle/>
            <a:p>
              <a:endParaRPr lang="en-US"/>
            </a:p>
          </p:txBody>
        </p:sp>
        <p:sp>
          <p:nvSpPr>
            <p:cNvPr id="44040" name="Freeform 5"/>
            <p:cNvSpPr>
              <a:spLocks/>
            </p:cNvSpPr>
            <p:nvPr/>
          </p:nvSpPr>
          <p:spPr bwMode="auto">
            <a:xfrm>
              <a:off x="2398" y="2145"/>
              <a:ext cx="941" cy="885"/>
            </a:xfrm>
            <a:custGeom>
              <a:avLst/>
              <a:gdLst>
                <a:gd name="T0" fmla="*/ 4 w 1060"/>
                <a:gd name="T1" fmla="*/ 0 h 885"/>
                <a:gd name="T2" fmla="*/ 16 w 1060"/>
                <a:gd name="T3" fmla="*/ 0 h 885"/>
                <a:gd name="T4" fmla="*/ 20 w 1060"/>
                <a:gd name="T5" fmla="*/ 442 h 885"/>
                <a:gd name="T6" fmla="*/ 16 w 1060"/>
                <a:gd name="T7" fmla="*/ 884 h 885"/>
                <a:gd name="T8" fmla="*/ 4 w 1060"/>
                <a:gd name="T9" fmla="*/ 884 h 885"/>
                <a:gd name="T10" fmla="*/ 0 w 1060"/>
                <a:gd name="T11" fmla="*/ 434 h 885"/>
                <a:gd name="T12" fmla="*/ 4 w 1060"/>
                <a:gd name="T13" fmla="*/ 0 h 885"/>
                <a:gd name="T14" fmla="*/ 0 60000 65536"/>
                <a:gd name="T15" fmla="*/ 0 60000 65536"/>
                <a:gd name="T16" fmla="*/ 0 60000 65536"/>
                <a:gd name="T17" fmla="*/ 0 60000 65536"/>
                <a:gd name="T18" fmla="*/ 0 60000 65536"/>
                <a:gd name="T19" fmla="*/ 0 60000 65536"/>
                <a:gd name="T20" fmla="*/ 0 60000 65536"/>
                <a:gd name="T21" fmla="*/ 0 w 1060"/>
                <a:gd name="T22" fmla="*/ 0 h 885"/>
                <a:gd name="T23" fmla="*/ 1060 w 1060"/>
                <a:gd name="T24" fmla="*/ 885 h 8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 h="885">
                  <a:moveTo>
                    <a:pt x="249" y="0"/>
                  </a:moveTo>
                  <a:lnTo>
                    <a:pt x="809" y="0"/>
                  </a:lnTo>
                  <a:lnTo>
                    <a:pt x="1059" y="442"/>
                  </a:lnTo>
                  <a:lnTo>
                    <a:pt x="809" y="884"/>
                  </a:lnTo>
                  <a:lnTo>
                    <a:pt x="249" y="884"/>
                  </a:lnTo>
                  <a:lnTo>
                    <a:pt x="0" y="434"/>
                  </a:lnTo>
                  <a:lnTo>
                    <a:pt x="249"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41" name="Freeform 6"/>
            <p:cNvSpPr>
              <a:spLocks/>
            </p:cNvSpPr>
            <p:nvPr/>
          </p:nvSpPr>
          <p:spPr bwMode="auto">
            <a:xfrm>
              <a:off x="2398" y="2121"/>
              <a:ext cx="941" cy="880"/>
            </a:xfrm>
            <a:custGeom>
              <a:avLst/>
              <a:gdLst>
                <a:gd name="T0" fmla="*/ 4 w 1060"/>
                <a:gd name="T1" fmla="*/ 0 h 880"/>
                <a:gd name="T2" fmla="*/ 16 w 1060"/>
                <a:gd name="T3" fmla="*/ 0 h 880"/>
                <a:gd name="T4" fmla="*/ 20 w 1060"/>
                <a:gd name="T5" fmla="*/ 440 h 880"/>
                <a:gd name="T6" fmla="*/ 16 w 1060"/>
                <a:gd name="T7" fmla="*/ 879 h 880"/>
                <a:gd name="T8" fmla="*/ 4 w 1060"/>
                <a:gd name="T9" fmla="*/ 879 h 880"/>
                <a:gd name="T10" fmla="*/ 0 w 1060"/>
                <a:gd name="T11" fmla="*/ 432 h 880"/>
                <a:gd name="T12" fmla="*/ 4 w 1060"/>
                <a:gd name="T13" fmla="*/ 0 h 880"/>
                <a:gd name="T14" fmla="*/ 0 60000 65536"/>
                <a:gd name="T15" fmla="*/ 0 60000 65536"/>
                <a:gd name="T16" fmla="*/ 0 60000 65536"/>
                <a:gd name="T17" fmla="*/ 0 60000 65536"/>
                <a:gd name="T18" fmla="*/ 0 60000 65536"/>
                <a:gd name="T19" fmla="*/ 0 60000 65536"/>
                <a:gd name="T20" fmla="*/ 0 60000 65536"/>
                <a:gd name="T21" fmla="*/ 0 w 1060"/>
                <a:gd name="T22" fmla="*/ 0 h 880"/>
                <a:gd name="T23" fmla="*/ 1060 w 1060"/>
                <a:gd name="T24" fmla="*/ 880 h 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 h="880">
                  <a:moveTo>
                    <a:pt x="255" y="0"/>
                  </a:moveTo>
                  <a:lnTo>
                    <a:pt x="811" y="0"/>
                  </a:lnTo>
                  <a:lnTo>
                    <a:pt x="1059" y="440"/>
                  </a:lnTo>
                  <a:lnTo>
                    <a:pt x="811" y="879"/>
                  </a:lnTo>
                  <a:lnTo>
                    <a:pt x="255" y="879"/>
                  </a:lnTo>
                  <a:lnTo>
                    <a:pt x="0" y="432"/>
                  </a:lnTo>
                  <a:lnTo>
                    <a:pt x="255"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42" name="Rectangle 7"/>
            <p:cNvSpPr>
              <a:spLocks noChangeArrowheads="1"/>
            </p:cNvSpPr>
            <p:nvPr/>
          </p:nvSpPr>
          <p:spPr bwMode="auto">
            <a:xfrm>
              <a:off x="2315" y="2443"/>
              <a:ext cx="10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a:solidFill>
                    <a:srgbClr val="CCFFFF"/>
                  </a:solidFill>
                </a:rPr>
                <a:t>Gene</a:t>
              </a:r>
            </a:p>
          </p:txBody>
        </p:sp>
        <p:sp>
          <p:nvSpPr>
            <p:cNvPr id="44043" name="Oval 8"/>
            <p:cNvSpPr>
              <a:spLocks noChangeArrowheads="1"/>
            </p:cNvSpPr>
            <p:nvPr/>
          </p:nvSpPr>
          <p:spPr bwMode="auto">
            <a:xfrm>
              <a:off x="853" y="1776"/>
              <a:ext cx="568" cy="624"/>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4" name="Freeform 9"/>
            <p:cNvSpPr>
              <a:spLocks/>
            </p:cNvSpPr>
            <p:nvPr/>
          </p:nvSpPr>
          <p:spPr bwMode="auto">
            <a:xfrm>
              <a:off x="1224" y="1755"/>
              <a:ext cx="941" cy="885"/>
            </a:xfrm>
            <a:custGeom>
              <a:avLst/>
              <a:gdLst>
                <a:gd name="T0" fmla="*/ 4 w 1059"/>
                <a:gd name="T1" fmla="*/ 0 h 885"/>
                <a:gd name="T2" fmla="*/ 16 w 1059"/>
                <a:gd name="T3" fmla="*/ 0 h 885"/>
                <a:gd name="T4" fmla="*/ 21 w 1059"/>
                <a:gd name="T5" fmla="*/ 442 h 885"/>
                <a:gd name="T6" fmla="*/ 16 w 1059"/>
                <a:gd name="T7" fmla="*/ 884 h 885"/>
                <a:gd name="T8" fmla="*/ 4 w 1059"/>
                <a:gd name="T9" fmla="*/ 884 h 885"/>
                <a:gd name="T10" fmla="*/ 0 w 1059"/>
                <a:gd name="T11" fmla="*/ 434 h 885"/>
                <a:gd name="T12" fmla="*/ 4 w 1059"/>
                <a:gd name="T13" fmla="*/ 0 h 885"/>
                <a:gd name="T14" fmla="*/ 0 60000 65536"/>
                <a:gd name="T15" fmla="*/ 0 60000 65536"/>
                <a:gd name="T16" fmla="*/ 0 60000 65536"/>
                <a:gd name="T17" fmla="*/ 0 60000 65536"/>
                <a:gd name="T18" fmla="*/ 0 60000 65536"/>
                <a:gd name="T19" fmla="*/ 0 60000 65536"/>
                <a:gd name="T20" fmla="*/ 0 60000 65536"/>
                <a:gd name="T21" fmla="*/ 0 w 1059"/>
                <a:gd name="T22" fmla="*/ 0 h 885"/>
                <a:gd name="T23" fmla="*/ 1059 w 1059"/>
                <a:gd name="T24" fmla="*/ 885 h 8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885">
                  <a:moveTo>
                    <a:pt x="249" y="0"/>
                  </a:moveTo>
                  <a:lnTo>
                    <a:pt x="808" y="0"/>
                  </a:lnTo>
                  <a:lnTo>
                    <a:pt x="1058" y="442"/>
                  </a:lnTo>
                  <a:lnTo>
                    <a:pt x="808" y="884"/>
                  </a:lnTo>
                  <a:lnTo>
                    <a:pt x="249" y="884"/>
                  </a:lnTo>
                  <a:lnTo>
                    <a:pt x="0" y="434"/>
                  </a:lnTo>
                  <a:lnTo>
                    <a:pt x="249"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45" name="Freeform 10"/>
            <p:cNvSpPr>
              <a:spLocks/>
            </p:cNvSpPr>
            <p:nvPr/>
          </p:nvSpPr>
          <p:spPr bwMode="auto">
            <a:xfrm>
              <a:off x="1197" y="1731"/>
              <a:ext cx="942" cy="880"/>
            </a:xfrm>
            <a:custGeom>
              <a:avLst/>
              <a:gdLst>
                <a:gd name="T0" fmla="*/ 5 w 1059"/>
                <a:gd name="T1" fmla="*/ 0 h 880"/>
                <a:gd name="T2" fmla="*/ 17 w 1059"/>
                <a:gd name="T3" fmla="*/ 0 h 880"/>
                <a:gd name="T4" fmla="*/ 22 w 1059"/>
                <a:gd name="T5" fmla="*/ 440 h 880"/>
                <a:gd name="T6" fmla="*/ 17 w 1059"/>
                <a:gd name="T7" fmla="*/ 879 h 880"/>
                <a:gd name="T8" fmla="*/ 5 w 1059"/>
                <a:gd name="T9" fmla="*/ 879 h 880"/>
                <a:gd name="T10" fmla="*/ 0 w 1059"/>
                <a:gd name="T11" fmla="*/ 432 h 880"/>
                <a:gd name="T12" fmla="*/ 5 w 1059"/>
                <a:gd name="T13" fmla="*/ 0 h 880"/>
                <a:gd name="T14" fmla="*/ 0 60000 65536"/>
                <a:gd name="T15" fmla="*/ 0 60000 65536"/>
                <a:gd name="T16" fmla="*/ 0 60000 65536"/>
                <a:gd name="T17" fmla="*/ 0 60000 65536"/>
                <a:gd name="T18" fmla="*/ 0 60000 65536"/>
                <a:gd name="T19" fmla="*/ 0 60000 65536"/>
                <a:gd name="T20" fmla="*/ 0 60000 65536"/>
                <a:gd name="T21" fmla="*/ 0 w 1059"/>
                <a:gd name="T22" fmla="*/ 0 h 880"/>
                <a:gd name="T23" fmla="*/ 1059 w 1059"/>
                <a:gd name="T24" fmla="*/ 880 h 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880">
                  <a:moveTo>
                    <a:pt x="254" y="0"/>
                  </a:moveTo>
                  <a:lnTo>
                    <a:pt x="810" y="0"/>
                  </a:lnTo>
                  <a:lnTo>
                    <a:pt x="1058" y="440"/>
                  </a:lnTo>
                  <a:lnTo>
                    <a:pt x="810" y="879"/>
                  </a:lnTo>
                  <a:lnTo>
                    <a:pt x="254" y="879"/>
                  </a:lnTo>
                  <a:lnTo>
                    <a:pt x="0" y="432"/>
                  </a:lnTo>
                  <a:lnTo>
                    <a:pt x="254"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46" name="Rectangle 11"/>
            <p:cNvSpPr>
              <a:spLocks noChangeArrowheads="1"/>
            </p:cNvSpPr>
            <p:nvPr/>
          </p:nvSpPr>
          <p:spPr bwMode="auto">
            <a:xfrm>
              <a:off x="1104" y="2016"/>
              <a:ext cx="109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dirty="0">
                  <a:solidFill>
                    <a:srgbClr val="CCFFFF"/>
                  </a:solidFill>
                </a:rPr>
                <a:t>Taxonomy</a:t>
              </a:r>
            </a:p>
          </p:txBody>
        </p:sp>
        <p:sp>
          <p:nvSpPr>
            <p:cNvPr id="44047" name="Oval 12"/>
            <p:cNvSpPr>
              <a:spLocks noChangeArrowheads="1"/>
            </p:cNvSpPr>
            <p:nvPr/>
          </p:nvSpPr>
          <p:spPr bwMode="auto">
            <a:xfrm>
              <a:off x="1256" y="3108"/>
              <a:ext cx="568" cy="624"/>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8" name="Oval 13"/>
            <p:cNvSpPr>
              <a:spLocks noChangeArrowheads="1"/>
            </p:cNvSpPr>
            <p:nvPr/>
          </p:nvSpPr>
          <p:spPr bwMode="auto">
            <a:xfrm>
              <a:off x="3993" y="3148"/>
              <a:ext cx="568" cy="624"/>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9" name="Oval 14"/>
            <p:cNvSpPr>
              <a:spLocks noChangeArrowheads="1"/>
            </p:cNvSpPr>
            <p:nvPr/>
          </p:nvSpPr>
          <p:spPr bwMode="auto">
            <a:xfrm>
              <a:off x="4384" y="1852"/>
              <a:ext cx="568" cy="624"/>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0" name="Oval 15"/>
            <p:cNvSpPr>
              <a:spLocks noChangeArrowheads="1"/>
            </p:cNvSpPr>
            <p:nvPr/>
          </p:nvSpPr>
          <p:spPr bwMode="auto">
            <a:xfrm>
              <a:off x="2585" y="540"/>
              <a:ext cx="568" cy="624"/>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1" name="Freeform 16"/>
            <p:cNvSpPr>
              <a:spLocks/>
            </p:cNvSpPr>
            <p:nvPr/>
          </p:nvSpPr>
          <p:spPr bwMode="auto">
            <a:xfrm>
              <a:off x="2409" y="858"/>
              <a:ext cx="941" cy="886"/>
            </a:xfrm>
            <a:custGeom>
              <a:avLst/>
              <a:gdLst>
                <a:gd name="T0" fmla="*/ 5 w 1058"/>
                <a:gd name="T1" fmla="*/ 0 h 886"/>
                <a:gd name="T2" fmla="*/ 17 w 1058"/>
                <a:gd name="T3" fmla="*/ 0 h 886"/>
                <a:gd name="T4" fmla="*/ 22 w 1058"/>
                <a:gd name="T5" fmla="*/ 439 h 886"/>
                <a:gd name="T6" fmla="*/ 17 w 1058"/>
                <a:gd name="T7" fmla="*/ 885 h 886"/>
                <a:gd name="T8" fmla="*/ 5 w 1058"/>
                <a:gd name="T9" fmla="*/ 885 h 886"/>
                <a:gd name="T10" fmla="*/ 0 w 1058"/>
                <a:gd name="T11" fmla="*/ 439 h 886"/>
                <a:gd name="T12" fmla="*/ 5 w 1058"/>
                <a:gd name="T13" fmla="*/ 0 h 886"/>
                <a:gd name="T14" fmla="*/ 0 60000 65536"/>
                <a:gd name="T15" fmla="*/ 0 60000 65536"/>
                <a:gd name="T16" fmla="*/ 0 60000 65536"/>
                <a:gd name="T17" fmla="*/ 0 60000 65536"/>
                <a:gd name="T18" fmla="*/ 0 60000 65536"/>
                <a:gd name="T19" fmla="*/ 0 60000 65536"/>
                <a:gd name="T20" fmla="*/ 0 60000 65536"/>
                <a:gd name="T21" fmla="*/ 0 w 1058"/>
                <a:gd name="T22" fmla="*/ 0 h 886"/>
                <a:gd name="T23" fmla="*/ 1058 w 1058"/>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886">
                  <a:moveTo>
                    <a:pt x="254" y="0"/>
                  </a:moveTo>
                  <a:lnTo>
                    <a:pt x="810" y="0"/>
                  </a:lnTo>
                  <a:lnTo>
                    <a:pt x="1057" y="439"/>
                  </a:lnTo>
                  <a:lnTo>
                    <a:pt x="810" y="885"/>
                  </a:lnTo>
                  <a:lnTo>
                    <a:pt x="254" y="885"/>
                  </a:lnTo>
                  <a:lnTo>
                    <a:pt x="0" y="439"/>
                  </a:lnTo>
                  <a:lnTo>
                    <a:pt x="254" y="0"/>
                  </a:lnTo>
                </a:path>
              </a:pathLst>
            </a:custGeom>
            <a:solidFill>
              <a:srgbClr val="FFFFFF"/>
            </a:solidFill>
            <a:ln w="9525" cap="rnd">
              <a:solidFill>
                <a:srgbClr val="008000"/>
              </a:solidFill>
              <a:round/>
              <a:headEnd type="none" w="sm" len="sm"/>
              <a:tailEnd type="none" w="sm" len="sm"/>
            </a:ln>
          </p:spPr>
          <p:txBody>
            <a:bodyPr/>
            <a:lstStyle/>
            <a:p>
              <a:endParaRPr lang="en-US"/>
            </a:p>
          </p:txBody>
        </p:sp>
        <p:sp>
          <p:nvSpPr>
            <p:cNvPr id="44052" name="Freeform 17"/>
            <p:cNvSpPr>
              <a:spLocks/>
            </p:cNvSpPr>
            <p:nvPr/>
          </p:nvSpPr>
          <p:spPr bwMode="auto">
            <a:xfrm>
              <a:off x="2409" y="858"/>
              <a:ext cx="948" cy="892"/>
            </a:xfrm>
            <a:custGeom>
              <a:avLst/>
              <a:gdLst>
                <a:gd name="T0" fmla="*/ 5 w 1066"/>
                <a:gd name="T1" fmla="*/ 0 h 892"/>
                <a:gd name="T2" fmla="*/ 17 w 1066"/>
                <a:gd name="T3" fmla="*/ 0 h 892"/>
                <a:gd name="T4" fmla="*/ 22 w 1066"/>
                <a:gd name="T5" fmla="*/ 442 h 892"/>
                <a:gd name="T6" fmla="*/ 17 w 1066"/>
                <a:gd name="T7" fmla="*/ 891 h 892"/>
                <a:gd name="T8" fmla="*/ 5 w 1066"/>
                <a:gd name="T9" fmla="*/ 891 h 892"/>
                <a:gd name="T10" fmla="*/ 0 w 1066"/>
                <a:gd name="T11" fmla="*/ 442 h 892"/>
                <a:gd name="T12" fmla="*/ 5 w 1066"/>
                <a:gd name="T13" fmla="*/ 0 h 892"/>
                <a:gd name="T14" fmla="*/ 0 60000 65536"/>
                <a:gd name="T15" fmla="*/ 0 60000 65536"/>
                <a:gd name="T16" fmla="*/ 0 60000 65536"/>
                <a:gd name="T17" fmla="*/ 0 60000 65536"/>
                <a:gd name="T18" fmla="*/ 0 60000 65536"/>
                <a:gd name="T19" fmla="*/ 0 60000 65536"/>
                <a:gd name="T20" fmla="*/ 0 60000 65536"/>
                <a:gd name="T21" fmla="*/ 0 w 1066"/>
                <a:gd name="T22" fmla="*/ 0 h 892"/>
                <a:gd name="T23" fmla="*/ 1066 w 1066"/>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 h="892">
                  <a:moveTo>
                    <a:pt x="256" y="0"/>
                  </a:moveTo>
                  <a:lnTo>
                    <a:pt x="815" y="0"/>
                  </a:lnTo>
                  <a:lnTo>
                    <a:pt x="1065" y="442"/>
                  </a:lnTo>
                  <a:lnTo>
                    <a:pt x="815" y="891"/>
                  </a:lnTo>
                  <a:lnTo>
                    <a:pt x="256" y="891"/>
                  </a:lnTo>
                  <a:lnTo>
                    <a:pt x="0" y="442"/>
                  </a:lnTo>
                  <a:lnTo>
                    <a:pt x="256"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53" name="Freeform 18"/>
            <p:cNvSpPr>
              <a:spLocks/>
            </p:cNvSpPr>
            <p:nvPr/>
          </p:nvSpPr>
          <p:spPr bwMode="auto">
            <a:xfrm>
              <a:off x="2388" y="835"/>
              <a:ext cx="936" cy="886"/>
            </a:xfrm>
            <a:custGeom>
              <a:avLst/>
              <a:gdLst>
                <a:gd name="T0" fmla="*/ 5 w 1053"/>
                <a:gd name="T1" fmla="*/ 0 h 886"/>
                <a:gd name="T2" fmla="*/ 16 w 1053"/>
                <a:gd name="T3" fmla="*/ 0 h 886"/>
                <a:gd name="T4" fmla="*/ 22 w 1053"/>
                <a:gd name="T5" fmla="*/ 446 h 886"/>
                <a:gd name="T6" fmla="*/ 16 w 1053"/>
                <a:gd name="T7" fmla="*/ 885 h 886"/>
                <a:gd name="T8" fmla="*/ 4 w 1053"/>
                <a:gd name="T9" fmla="*/ 885 h 886"/>
                <a:gd name="T10" fmla="*/ 0 w 1053"/>
                <a:gd name="T11" fmla="*/ 439 h 886"/>
                <a:gd name="T12" fmla="*/ 5 w 1053"/>
                <a:gd name="T13" fmla="*/ 0 h 886"/>
                <a:gd name="T14" fmla="*/ 0 60000 65536"/>
                <a:gd name="T15" fmla="*/ 0 60000 65536"/>
                <a:gd name="T16" fmla="*/ 0 60000 65536"/>
                <a:gd name="T17" fmla="*/ 0 60000 65536"/>
                <a:gd name="T18" fmla="*/ 0 60000 65536"/>
                <a:gd name="T19" fmla="*/ 0 60000 65536"/>
                <a:gd name="T20" fmla="*/ 0 60000 65536"/>
                <a:gd name="T21" fmla="*/ 0 w 1053"/>
                <a:gd name="T22" fmla="*/ 0 h 886"/>
                <a:gd name="T23" fmla="*/ 1053 w 1053"/>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3" h="886">
                  <a:moveTo>
                    <a:pt x="254" y="0"/>
                  </a:moveTo>
                  <a:lnTo>
                    <a:pt x="811" y="0"/>
                  </a:lnTo>
                  <a:lnTo>
                    <a:pt x="1052" y="446"/>
                  </a:lnTo>
                  <a:lnTo>
                    <a:pt x="811" y="885"/>
                  </a:lnTo>
                  <a:lnTo>
                    <a:pt x="246" y="885"/>
                  </a:lnTo>
                  <a:lnTo>
                    <a:pt x="0" y="439"/>
                  </a:lnTo>
                  <a:lnTo>
                    <a:pt x="254" y="0"/>
                  </a:lnTo>
                </a:path>
              </a:pathLst>
            </a:custGeom>
            <a:gradFill rotWithShape="0">
              <a:gsLst>
                <a:gs pos="0">
                  <a:srgbClr val="063DE8"/>
                </a:gs>
                <a:gs pos="50000">
                  <a:srgbClr val="0537D0"/>
                </a:gs>
                <a:gs pos="100000">
                  <a:srgbClr val="063DE8"/>
                </a:gs>
              </a:gsLst>
              <a:lin ang="5400000" scaled="1"/>
            </a:gradFill>
            <a:ln w="9525" cap="rnd">
              <a:solidFill>
                <a:srgbClr val="008000"/>
              </a:solidFill>
              <a:round/>
              <a:headEnd type="none" w="sm" len="sm"/>
              <a:tailEnd type="none" w="sm" len="sm"/>
            </a:ln>
          </p:spPr>
          <p:txBody>
            <a:bodyPr/>
            <a:lstStyle/>
            <a:p>
              <a:endParaRPr lang="en-US"/>
            </a:p>
          </p:txBody>
        </p:sp>
        <p:sp>
          <p:nvSpPr>
            <p:cNvPr id="44054" name="Freeform 19"/>
            <p:cNvSpPr>
              <a:spLocks/>
            </p:cNvSpPr>
            <p:nvPr/>
          </p:nvSpPr>
          <p:spPr bwMode="auto">
            <a:xfrm>
              <a:off x="2388" y="835"/>
              <a:ext cx="940" cy="892"/>
            </a:xfrm>
            <a:custGeom>
              <a:avLst/>
              <a:gdLst>
                <a:gd name="T0" fmla="*/ 5 w 1057"/>
                <a:gd name="T1" fmla="*/ 0 h 892"/>
                <a:gd name="T2" fmla="*/ 17 w 1057"/>
                <a:gd name="T3" fmla="*/ 0 h 892"/>
                <a:gd name="T4" fmla="*/ 22 w 1057"/>
                <a:gd name="T5" fmla="*/ 449 h 892"/>
                <a:gd name="T6" fmla="*/ 17 w 1057"/>
                <a:gd name="T7" fmla="*/ 891 h 892"/>
                <a:gd name="T8" fmla="*/ 4 w 1057"/>
                <a:gd name="T9" fmla="*/ 891 h 892"/>
                <a:gd name="T10" fmla="*/ 0 w 1057"/>
                <a:gd name="T11" fmla="*/ 442 h 892"/>
                <a:gd name="T12" fmla="*/ 5 w 1057"/>
                <a:gd name="T13" fmla="*/ 0 h 892"/>
                <a:gd name="T14" fmla="*/ 0 60000 65536"/>
                <a:gd name="T15" fmla="*/ 0 60000 65536"/>
                <a:gd name="T16" fmla="*/ 0 60000 65536"/>
                <a:gd name="T17" fmla="*/ 0 60000 65536"/>
                <a:gd name="T18" fmla="*/ 0 60000 65536"/>
                <a:gd name="T19" fmla="*/ 0 60000 65536"/>
                <a:gd name="T20" fmla="*/ 0 60000 65536"/>
                <a:gd name="T21" fmla="*/ 0 w 1057"/>
                <a:gd name="T22" fmla="*/ 0 h 892"/>
                <a:gd name="T23" fmla="*/ 1057 w 1057"/>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7" h="892">
                  <a:moveTo>
                    <a:pt x="255" y="0"/>
                  </a:moveTo>
                  <a:lnTo>
                    <a:pt x="814" y="0"/>
                  </a:lnTo>
                  <a:lnTo>
                    <a:pt x="1056" y="449"/>
                  </a:lnTo>
                  <a:lnTo>
                    <a:pt x="814" y="891"/>
                  </a:lnTo>
                  <a:lnTo>
                    <a:pt x="247" y="891"/>
                  </a:lnTo>
                  <a:lnTo>
                    <a:pt x="0" y="442"/>
                  </a:lnTo>
                  <a:lnTo>
                    <a:pt x="255"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55" name="Rectangle 20"/>
            <p:cNvSpPr>
              <a:spLocks noChangeArrowheads="1"/>
            </p:cNvSpPr>
            <p:nvPr/>
          </p:nvSpPr>
          <p:spPr bwMode="auto">
            <a:xfrm>
              <a:off x="2300" y="1060"/>
              <a:ext cx="1132"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dirty="0">
                  <a:solidFill>
                    <a:srgbClr val="CCFFFF"/>
                  </a:solidFill>
                </a:rPr>
                <a:t>PubMed abstracts</a:t>
              </a:r>
            </a:p>
          </p:txBody>
        </p:sp>
        <p:sp>
          <p:nvSpPr>
            <p:cNvPr id="44056" name="Freeform 21"/>
            <p:cNvSpPr>
              <a:spLocks/>
            </p:cNvSpPr>
            <p:nvPr/>
          </p:nvSpPr>
          <p:spPr bwMode="auto">
            <a:xfrm>
              <a:off x="1596" y="3048"/>
              <a:ext cx="937" cy="879"/>
            </a:xfrm>
            <a:custGeom>
              <a:avLst/>
              <a:gdLst>
                <a:gd name="T0" fmla="*/ 4 w 1055"/>
                <a:gd name="T1" fmla="*/ 0 h 879"/>
                <a:gd name="T2" fmla="*/ 16 w 1055"/>
                <a:gd name="T3" fmla="*/ 0 h 879"/>
                <a:gd name="T4" fmla="*/ 21 w 1055"/>
                <a:gd name="T5" fmla="*/ 439 h 879"/>
                <a:gd name="T6" fmla="*/ 16 w 1055"/>
                <a:gd name="T7" fmla="*/ 878 h 879"/>
                <a:gd name="T8" fmla="*/ 4 w 1055"/>
                <a:gd name="T9" fmla="*/ 878 h 879"/>
                <a:gd name="T10" fmla="*/ 0 w 1055"/>
                <a:gd name="T11" fmla="*/ 431 h 879"/>
                <a:gd name="T12" fmla="*/ 4 w 1055"/>
                <a:gd name="T13" fmla="*/ 0 h 879"/>
                <a:gd name="T14" fmla="*/ 0 60000 65536"/>
                <a:gd name="T15" fmla="*/ 0 60000 65536"/>
                <a:gd name="T16" fmla="*/ 0 60000 65536"/>
                <a:gd name="T17" fmla="*/ 0 60000 65536"/>
                <a:gd name="T18" fmla="*/ 0 60000 65536"/>
                <a:gd name="T19" fmla="*/ 0 60000 65536"/>
                <a:gd name="T20" fmla="*/ 0 60000 65536"/>
                <a:gd name="T21" fmla="*/ 0 w 1055"/>
                <a:gd name="T22" fmla="*/ 0 h 879"/>
                <a:gd name="T23" fmla="*/ 1055 w 1055"/>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5" h="879">
                  <a:moveTo>
                    <a:pt x="248" y="0"/>
                  </a:moveTo>
                  <a:lnTo>
                    <a:pt x="805" y="0"/>
                  </a:lnTo>
                  <a:lnTo>
                    <a:pt x="1054" y="439"/>
                  </a:lnTo>
                  <a:lnTo>
                    <a:pt x="805" y="878"/>
                  </a:lnTo>
                  <a:lnTo>
                    <a:pt x="248" y="878"/>
                  </a:lnTo>
                  <a:lnTo>
                    <a:pt x="0" y="431"/>
                  </a:lnTo>
                  <a:lnTo>
                    <a:pt x="248" y="0"/>
                  </a:lnTo>
                </a:path>
              </a:pathLst>
            </a:custGeom>
            <a:solidFill>
              <a:srgbClr val="FFFFFF"/>
            </a:solidFill>
            <a:ln w="9525" cap="rnd">
              <a:solidFill>
                <a:srgbClr val="008000"/>
              </a:solidFill>
              <a:round/>
              <a:headEnd type="none" w="sm" len="sm"/>
              <a:tailEnd type="none" w="sm" len="sm"/>
            </a:ln>
          </p:spPr>
          <p:txBody>
            <a:bodyPr/>
            <a:lstStyle/>
            <a:p>
              <a:endParaRPr lang="en-US"/>
            </a:p>
          </p:txBody>
        </p:sp>
        <p:sp>
          <p:nvSpPr>
            <p:cNvPr id="44057" name="Freeform 22"/>
            <p:cNvSpPr>
              <a:spLocks/>
            </p:cNvSpPr>
            <p:nvPr/>
          </p:nvSpPr>
          <p:spPr bwMode="auto">
            <a:xfrm>
              <a:off x="1596" y="3048"/>
              <a:ext cx="941" cy="885"/>
            </a:xfrm>
            <a:custGeom>
              <a:avLst/>
              <a:gdLst>
                <a:gd name="T0" fmla="*/ 4 w 1059"/>
                <a:gd name="T1" fmla="*/ 0 h 885"/>
                <a:gd name="T2" fmla="*/ 16 w 1059"/>
                <a:gd name="T3" fmla="*/ 0 h 885"/>
                <a:gd name="T4" fmla="*/ 21 w 1059"/>
                <a:gd name="T5" fmla="*/ 442 h 885"/>
                <a:gd name="T6" fmla="*/ 16 w 1059"/>
                <a:gd name="T7" fmla="*/ 884 h 885"/>
                <a:gd name="T8" fmla="*/ 4 w 1059"/>
                <a:gd name="T9" fmla="*/ 884 h 885"/>
                <a:gd name="T10" fmla="*/ 0 w 1059"/>
                <a:gd name="T11" fmla="*/ 434 h 885"/>
                <a:gd name="T12" fmla="*/ 4 w 1059"/>
                <a:gd name="T13" fmla="*/ 0 h 885"/>
                <a:gd name="T14" fmla="*/ 0 60000 65536"/>
                <a:gd name="T15" fmla="*/ 0 60000 65536"/>
                <a:gd name="T16" fmla="*/ 0 60000 65536"/>
                <a:gd name="T17" fmla="*/ 0 60000 65536"/>
                <a:gd name="T18" fmla="*/ 0 60000 65536"/>
                <a:gd name="T19" fmla="*/ 0 60000 65536"/>
                <a:gd name="T20" fmla="*/ 0 60000 65536"/>
                <a:gd name="T21" fmla="*/ 0 w 1059"/>
                <a:gd name="T22" fmla="*/ 0 h 885"/>
                <a:gd name="T23" fmla="*/ 1059 w 1059"/>
                <a:gd name="T24" fmla="*/ 885 h 8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885">
                  <a:moveTo>
                    <a:pt x="249" y="0"/>
                  </a:moveTo>
                  <a:lnTo>
                    <a:pt x="808" y="0"/>
                  </a:lnTo>
                  <a:lnTo>
                    <a:pt x="1058" y="442"/>
                  </a:lnTo>
                  <a:lnTo>
                    <a:pt x="808" y="884"/>
                  </a:lnTo>
                  <a:lnTo>
                    <a:pt x="249" y="884"/>
                  </a:lnTo>
                  <a:lnTo>
                    <a:pt x="0" y="434"/>
                  </a:lnTo>
                  <a:lnTo>
                    <a:pt x="249"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58" name="Freeform 23"/>
            <p:cNvSpPr>
              <a:spLocks/>
            </p:cNvSpPr>
            <p:nvPr/>
          </p:nvSpPr>
          <p:spPr bwMode="auto">
            <a:xfrm>
              <a:off x="1569" y="3024"/>
              <a:ext cx="941" cy="880"/>
            </a:xfrm>
            <a:custGeom>
              <a:avLst/>
              <a:gdLst>
                <a:gd name="T0" fmla="*/ 5 w 1059"/>
                <a:gd name="T1" fmla="*/ 0 h 880"/>
                <a:gd name="T2" fmla="*/ 16 w 1059"/>
                <a:gd name="T3" fmla="*/ 0 h 880"/>
                <a:gd name="T4" fmla="*/ 21 w 1059"/>
                <a:gd name="T5" fmla="*/ 440 h 880"/>
                <a:gd name="T6" fmla="*/ 16 w 1059"/>
                <a:gd name="T7" fmla="*/ 879 h 880"/>
                <a:gd name="T8" fmla="*/ 5 w 1059"/>
                <a:gd name="T9" fmla="*/ 879 h 880"/>
                <a:gd name="T10" fmla="*/ 0 w 1059"/>
                <a:gd name="T11" fmla="*/ 432 h 880"/>
                <a:gd name="T12" fmla="*/ 5 w 1059"/>
                <a:gd name="T13" fmla="*/ 0 h 880"/>
                <a:gd name="T14" fmla="*/ 0 60000 65536"/>
                <a:gd name="T15" fmla="*/ 0 60000 65536"/>
                <a:gd name="T16" fmla="*/ 0 60000 65536"/>
                <a:gd name="T17" fmla="*/ 0 60000 65536"/>
                <a:gd name="T18" fmla="*/ 0 60000 65536"/>
                <a:gd name="T19" fmla="*/ 0 60000 65536"/>
                <a:gd name="T20" fmla="*/ 0 60000 65536"/>
                <a:gd name="T21" fmla="*/ 0 w 1059"/>
                <a:gd name="T22" fmla="*/ 0 h 880"/>
                <a:gd name="T23" fmla="*/ 1059 w 1059"/>
                <a:gd name="T24" fmla="*/ 880 h 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880">
                  <a:moveTo>
                    <a:pt x="254" y="0"/>
                  </a:moveTo>
                  <a:lnTo>
                    <a:pt x="810" y="0"/>
                  </a:lnTo>
                  <a:lnTo>
                    <a:pt x="1058" y="440"/>
                  </a:lnTo>
                  <a:lnTo>
                    <a:pt x="810" y="879"/>
                  </a:lnTo>
                  <a:lnTo>
                    <a:pt x="254" y="879"/>
                  </a:lnTo>
                  <a:lnTo>
                    <a:pt x="0" y="432"/>
                  </a:lnTo>
                  <a:lnTo>
                    <a:pt x="254"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59" name="Rectangle 24"/>
            <p:cNvSpPr>
              <a:spLocks noChangeArrowheads="1"/>
            </p:cNvSpPr>
            <p:nvPr/>
          </p:nvSpPr>
          <p:spPr bwMode="auto">
            <a:xfrm>
              <a:off x="1499" y="3250"/>
              <a:ext cx="1091"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dirty="0">
                  <a:solidFill>
                    <a:srgbClr val="CCFFFF"/>
                  </a:solidFill>
                </a:rPr>
                <a:t>Nucleotide sequences</a:t>
              </a:r>
            </a:p>
          </p:txBody>
        </p:sp>
        <p:sp>
          <p:nvSpPr>
            <p:cNvPr id="44060" name="Freeform 25"/>
            <p:cNvSpPr>
              <a:spLocks/>
            </p:cNvSpPr>
            <p:nvPr/>
          </p:nvSpPr>
          <p:spPr bwMode="auto">
            <a:xfrm>
              <a:off x="3340" y="3025"/>
              <a:ext cx="943" cy="888"/>
            </a:xfrm>
            <a:custGeom>
              <a:avLst/>
              <a:gdLst>
                <a:gd name="T0" fmla="*/ 5 w 1061"/>
                <a:gd name="T1" fmla="*/ 0 h 888"/>
                <a:gd name="T2" fmla="*/ 16 w 1061"/>
                <a:gd name="T3" fmla="*/ 0 h 888"/>
                <a:gd name="T4" fmla="*/ 22 w 1061"/>
                <a:gd name="T5" fmla="*/ 440 h 888"/>
                <a:gd name="T6" fmla="*/ 16 w 1061"/>
                <a:gd name="T7" fmla="*/ 887 h 888"/>
                <a:gd name="T8" fmla="*/ 5 w 1061"/>
                <a:gd name="T9" fmla="*/ 887 h 888"/>
                <a:gd name="T10" fmla="*/ 0 w 1061"/>
                <a:gd name="T11" fmla="*/ 440 h 888"/>
                <a:gd name="T12" fmla="*/ 5 w 1061"/>
                <a:gd name="T13" fmla="*/ 0 h 888"/>
                <a:gd name="T14" fmla="*/ 0 60000 65536"/>
                <a:gd name="T15" fmla="*/ 0 60000 65536"/>
                <a:gd name="T16" fmla="*/ 0 60000 65536"/>
                <a:gd name="T17" fmla="*/ 0 60000 65536"/>
                <a:gd name="T18" fmla="*/ 0 60000 65536"/>
                <a:gd name="T19" fmla="*/ 0 60000 65536"/>
                <a:gd name="T20" fmla="*/ 0 60000 65536"/>
                <a:gd name="T21" fmla="*/ 0 w 1061"/>
                <a:gd name="T22" fmla="*/ 0 h 888"/>
                <a:gd name="T23" fmla="*/ 1061 w 1061"/>
                <a:gd name="T24" fmla="*/ 888 h 8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1" h="888">
                  <a:moveTo>
                    <a:pt x="254" y="0"/>
                  </a:moveTo>
                  <a:lnTo>
                    <a:pt x="811" y="0"/>
                  </a:lnTo>
                  <a:lnTo>
                    <a:pt x="1060" y="440"/>
                  </a:lnTo>
                  <a:lnTo>
                    <a:pt x="811" y="887"/>
                  </a:lnTo>
                  <a:lnTo>
                    <a:pt x="254" y="887"/>
                  </a:lnTo>
                  <a:lnTo>
                    <a:pt x="0" y="440"/>
                  </a:lnTo>
                  <a:lnTo>
                    <a:pt x="254" y="0"/>
                  </a:lnTo>
                </a:path>
              </a:pathLst>
            </a:custGeom>
            <a:solidFill>
              <a:srgbClr val="FFFFFF"/>
            </a:solidFill>
            <a:ln w="9525" cap="rnd">
              <a:solidFill>
                <a:srgbClr val="008000"/>
              </a:solidFill>
              <a:round/>
              <a:headEnd type="none" w="sm" len="sm"/>
              <a:tailEnd type="none" w="sm" len="sm"/>
            </a:ln>
          </p:spPr>
          <p:txBody>
            <a:bodyPr/>
            <a:lstStyle/>
            <a:p>
              <a:endParaRPr lang="en-US"/>
            </a:p>
          </p:txBody>
        </p:sp>
        <p:sp>
          <p:nvSpPr>
            <p:cNvPr id="44061" name="Freeform 26"/>
            <p:cNvSpPr>
              <a:spLocks/>
            </p:cNvSpPr>
            <p:nvPr/>
          </p:nvSpPr>
          <p:spPr bwMode="auto">
            <a:xfrm>
              <a:off x="3340" y="3025"/>
              <a:ext cx="947" cy="894"/>
            </a:xfrm>
            <a:custGeom>
              <a:avLst/>
              <a:gdLst>
                <a:gd name="T0" fmla="*/ 5 w 1066"/>
                <a:gd name="T1" fmla="*/ 0 h 894"/>
                <a:gd name="T2" fmla="*/ 16 w 1066"/>
                <a:gd name="T3" fmla="*/ 0 h 894"/>
                <a:gd name="T4" fmla="*/ 21 w 1066"/>
                <a:gd name="T5" fmla="*/ 443 h 894"/>
                <a:gd name="T6" fmla="*/ 16 w 1066"/>
                <a:gd name="T7" fmla="*/ 893 h 894"/>
                <a:gd name="T8" fmla="*/ 5 w 1066"/>
                <a:gd name="T9" fmla="*/ 893 h 894"/>
                <a:gd name="T10" fmla="*/ 0 w 1066"/>
                <a:gd name="T11" fmla="*/ 443 h 894"/>
                <a:gd name="T12" fmla="*/ 5 w 1066"/>
                <a:gd name="T13" fmla="*/ 0 h 894"/>
                <a:gd name="T14" fmla="*/ 0 60000 65536"/>
                <a:gd name="T15" fmla="*/ 0 60000 65536"/>
                <a:gd name="T16" fmla="*/ 0 60000 65536"/>
                <a:gd name="T17" fmla="*/ 0 60000 65536"/>
                <a:gd name="T18" fmla="*/ 0 60000 65536"/>
                <a:gd name="T19" fmla="*/ 0 60000 65536"/>
                <a:gd name="T20" fmla="*/ 0 60000 65536"/>
                <a:gd name="T21" fmla="*/ 0 w 1066"/>
                <a:gd name="T22" fmla="*/ 0 h 894"/>
                <a:gd name="T23" fmla="*/ 1066 w 1066"/>
                <a:gd name="T24" fmla="*/ 894 h 8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 h="894">
                  <a:moveTo>
                    <a:pt x="256" y="0"/>
                  </a:moveTo>
                  <a:lnTo>
                    <a:pt x="815" y="0"/>
                  </a:lnTo>
                  <a:lnTo>
                    <a:pt x="1065" y="443"/>
                  </a:lnTo>
                  <a:lnTo>
                    <a:pt x="815" y="893"/>
                  </a:lnTo>
                  <a:lnTo>
                    <a:pt x="256" y="893"/>
                  </a:lnTo>
                  <a:lnTo>
                    <a:pt x="0" y="443"/>
                  </a:lnTo>
                  <a:lnTo>
                    <a:pt x="256"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62" name="Freeform 27"/>
            <p:cNvSpPr>
              <a:spLocks/>
            </p:cNvSpPr>
            <p:nvPr/>
          </p:nvSpPr>
          <p:spPr bwMode="auto">
            <a:xfrm>
              <a:off x="3319" y="3003"/>
              <a:ext cx="936" cy="887"/>
            </a:xfrm>
            <a:custGeom>
              <a:avLst/>
              <a:gdLst>
                <a:gd name="T0" fmla="*/ 5 w 1053"/>
                <a:gd name="T1" fmla="*/ 0 h 887"/>
                <a:gd name="T2" fmla="*/ 16 w 1053"/>
                <a:gd name="T3" fmla="*/ 0 h 887"/>
                <a:gd name="T4" fmla="*/ 22 w 1053"/>
                <a:gd name="T5" fmla="*/ 447 h 887"/>
                <a:gd name="T6" fmla="*/ 16 w 1053"/>
                <a:gd name="T7" fmla="*/ 886 h 887"/>
                <a:gd name="T8" fmla="*/ 4 w 1053"/>
                <a:gd name="T9" fmla="*/ 886 h 887"/>
                <a:gd name="T10" fmla="*/ 0 w 1053"/>
                <a:gd name="T11" fmla="*/ 439 h 887"/>
                <a:gd name="T12" fmla="*/ 5 w 1053"/>
                <a:gd name="T13" fmla="*/ 0 h 887"/>
                <a:gd name="T14" fmla="*/ 0 60000 65536"/>
                <a:gd name="T15" fmla="*/ 0 60000 65536"/>
                <a:gd name="T16" fmla="*/ 0 60000 65536"/>
                <a:gd name="T17" fmla="*/ 0 60000 65536"/>
                <a:gd name="T18" fmla="*/ 0 60000 65536"/>
                <a:gd name="T19" fmla="*/ 0 60000 65536"/>
                <a:gd name="T20" fmla="*/ 0 60000 65536"/>
                <a:gd name="T21" fmla="*/ 0 w 1053"/>
                <a:gd name="T22" fmla="*/ 0 h 887"/>
                <a:gd name="T23" fmla="*/ 1053 w 1053"/>
                <a:gd name="T24" fmla="*/ 887 h 8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3" h="887">
                  <a:moveTo>
                    <a:pt x="255" y="0"/>
                  </a:moveTo>
                  <a:lnTo>
                    <a:pt x="804" y="0"/>
                  </a:lnTo>
                  <a:lnTo>
                    <a:pt x="1052" y="447"/>
                  </a:lnTo>
                  <a:lnTo>
                    <a:pt x="804" y="886"/>
                  </a:lnTo>
                  <a:lnTo>
                    <a:pt x="247" y="886"/>
                  </a:lnTo>
                  <a:lnTo>
                    <a:pt x="0" y="439"/>
                  </a:lnTo>
                  <a:lnTo>
                    <a:pt x="255" y="0"/>
                  </a:lnTo>
                </a:path>
              </a:pathLst>
            </a:custGeom>
            <a:solidFill>
              <a:schemeClr val="tx2"/>
            </a:solidFill>
            <a:ln w="9525" cap="rnd">
              <a:solidFill>
                <a:srgbClr val="008000"/>
              </a:solidFill>
              <a:round/>
              <a:headEnd type="none" w="sm" len="sm"/>
              <a:tailEnd type="none" w="sm" len="sm"/>
            </a:ln>
          </p:spPr>
          <p:txBody>
            <a:bodyPr/>
            <a:lstStyle/>
            <a:p>
              <a:endParaRPr lang="en-US"/>
            </a:p>
          </p:txBody>
        </p:sp>
        <p:sp>
          <p:nvSpPr>
            <p:cNvPr id="44063" name="Freeform 28"/>
            <p:cNvSpPr>
              <a:spLocks/>
            </p:cNvSpPr>
            <p:nvPr/>
          </p:nvSpPr>
          <p:spPr bwMode="auto">
            <a:xfrm>
              <a:off x="3313" y="3003"/>
              <a:ext cx="941" cy="892"/>
            </a:xfrm>
            <a:custGeom>
              <a:avLst/>
              <a:gdLst>
                <a:gd name="T0" fmla="*/ 5 w 1059"/>
                <a:gd name="T1" fmla="*/ 0 h 892"/>
                <a:gd name="T2" fmla="*/ 16 w 1059"/>
                <a:gd name="T3" fmla="*/ 0 h 892"/>
                <a:gd name="T4" fmla="*/ 21 w 1059"/>
                <a:gd name="T5" fmla="*/ 449 h 892"/>
                <a:gd name="T6" fmla="*/ 16 w 1059"/>
                <a:gd name="T7" fmla="*/ 891 h 892"/>
                <a:gd name="T8" fmla="*/ 4 w 1059"/>
                <a:gd name="T9" fmla="*/ 891 h 892"/>
                <a:gd name="T10" fmla="*/ 0 w 1059"/>
                <a:gd name="T11" fmla="*/ 442 h 892"/>
                <a:gd name="T12" fmla="*/ 5 w 1059"/>
                <a:gd name="T13" fmla="*/ 0 h 892"/>
                <a:gd name="T14" fmla="*/ 0 60000 65536"/>
                <a:gd name="T15" fmla="*/ 0 60000 65536"/>
                <a:gd name="T16" fmla="*/ 0 60000 65536"/>
                <a:gd name="T17" fmla="*/ 0 60000 65536"/>
                <a:gd name="T18" fmla="*/ 0 60000 65536"/>
                <a:gd name="T19" fmla="*/ 0 60000 65536"/>
                <a:gd name="T20" fmla="*/ 0 60000 65536"/>
                <a:gd name="T21" fmla="*/ 0 w 1059"/>
                <a:gd name="T22" fmla="*/ 0 h 892"/>
                <a:gd name="T23" fmla="*/ 1059 w 1059"/>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892">
                  <a:moveTo>
                    <a:pt x="256" y="0"/>
                  </a:moveTo>
                  <a:lnTo>
                    <a:pt x="808" y="0"/>
                  </a:lnTo>
                  <a:lnTo>
                    <a:pt x="1058" y="449"/>
                  </a:lnTo>
                  <a:lnTo>
                    <a:pt x="808" y="891"/>
                  </a:lnTo>
                  <a:lnTo>
                    <a:pt x="248" y="891"/>
                  </a:lnTo>
                  <a:lnTo>
                    <a:pt x="0" y="442"/>
                  </a:lnTo>
                  <a:lnTo>
                    <a:pt x="256"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64" name="Rectangle 29"/>
            <p:cNvSpPr>
              <a:spLocks noChangeArrowheads="1"/>
            </p:cNvSpPr>
            <p:nvPr/>
          </p:nvSpPr>
          <p:spPr bwMode="auto">
            <a:xfrm>
              <a:off x="3241" y="3230"/>
              <a:ext cx="1108"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dirty="0">
                  <a:solidFill>
                    <a:srgbClr val="CCFFFF"/>
                  </a:solidFill>
                </a:rPr>
                <a:t>Protein sequences</a:t>
              </a:r>
            </a:p>
          </p:txBody>
        </p:sp>
        <p:sp>
          <p:nvSpPr>
            <p:cNvPr id="44065" name="Freeform 30"/>
            <p:cNvSpPr>
              <a:spLocks/>
            </p:cNvSpPr>
            <p:nvPr/>
          </p:nvSpPr>
          <p:spPr bwMode="auto">
            <a:xfrm>
              <a:off x="3732" y="1774"/>
              <a:ext cx="942" cy="885"/>
            </a:xfrm>
            <a:custGeom>
              <a:avLst/>
              <a:gdLst>
                <a:gd name="T0" fmla="*/ 4 w 1059"/>
                <a:gd name="T1" fmla="*/ 0 h 885"/>
                <a:gd name="T2" fmla="*/ 17 w 1059"/>
                <a:gd name="T3" fmla="*/ 0 h 885"/>
                <a:gd name="T4" fmla="*/ 22 w 1059"/>
                <a:gd name="T5" fmla="*/ 442 h 885"/>
                <a:gd name="T6" fmla="*/ 17 w 1059"/>
                <a:gd name="T7" fmla="*/ 884 h 885"/>
                <a:gd name="T8" fmla="*/ 4 w 1059"/>
                <a:gd name="T9" fmla="*/ 884 h 885"/>
                <a:gd name="T10" fmla="*/ 0 w 1059"/>
                <a:gd name="T11" fmla="*/ 434 h 885"/>
                <a:gd name="T12" fmla="*/ 4 w 1059"/>
                <a:gd name="T13" fmla="*/ 0 h 885"/>
                <a:gd name="T14" fmla="*/ 0 60000 65536"/>
                <a:gd name="T15" fmla="*/ 0 60000 65536"/>
                <a:gd name="T16" fmla="*/ 0 60000 65536"/>
                <a:gd name="T17" fmla="*/ 0 60000 65536"/>
                <a:gd name="T18" fmla="*/ 0 60000 65536"/>
                <a:gd name="T19" fmla="*/ 0 60000 65536"/>
                <a:gd name="T20" fmla="*/ 0 60000 65536"/>
                <a:gd name="T21" fmla="*/ 0 w 1059"/>
                <a:gd name="T22" fmla="*/ 0 h 885"/>
                <a:gd name="T23" fmla="*/ 1059 w 1059"/>
                <a:gd name="T24" fmla="*/ 885 h 8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9" h="885">
                  <a:moveTo>
                    <a:pt x="249" y="0"/>
                  </a:moveTo>
                  <a:lnTo>
                    <a:pt x="808" y="0"/>
                  </a:lnTo>
                  <a:lnTo>
                    <a:pt x="1058" y="442"/>
                  </a:lnTo>
                  <a:lnTo>
                    <a:pt x="808" y="884"/>
                  </a:lnTo>
                  <a:lnTo>
                    <a:pt x="249" y="884"/>
                  </a:lnTo>
                  <a:lnTo>
                    <a:pt x="0" y="434"/>
                  </a:lnTo>
                  <a:lnTo>
                    <a:pt x="249"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66" name="Freeform 31"/>
            <p:cNvSpPr>
              <a:spLocks/>
            </p:cNvSpPr>
            <p:nvPr/>
          </p:nvSpPr>
          <p:spPr bwMode="auto">
            <a:xfrm>
              <a:off x="3715" y="1746"/>
              <a:ext cx="942" cy="886"/>
            </a:xfrm>
            <a:custGeom>
              <a:avLst/>
              <a:gdLst>
                <a:gd name="T0" fmla="*/ 5 w 1060"/>
                <a:gd name="T1" fmla="*/ 0 h 886"/>
                <a:gd name="T2" fmla="*/ 16 w 1060"/>
                <a:gd name="T3" fmla="*/ 0 h 886"/>
                <a:gd name="T4" fmla="*/ 22 w 1060"/>
                <a:gd name="T5" fmla="*/ 439 h 886"/>
                <a:gd name="T6" fmla="*/ 16 w 1060"/>
                <a:gd name="T7" fmla="*/ 885 h 886"/>
                <a:gd name="T8" fmla="*/ 5 w 1060"/>
                <a:gd name="T9" fmla="*/ 885 h 886"/>
                <a:gd name="T10" fmla="*/ 0 w 1060"/>
                <a:gd name="T11" fmla="*/ 439 h 886"/>
                <a:gd name="T12" fmla="*/ 5 w 1060"/>
                <a:gd name="T13" fmla="*/ 0 h 886"/>
                <a:gd name="T14" fmla="*/ 0 60000 65536"/>
                <a:gd name="T15" fmla="*/ 0 60000 65536"/>
                <a:gd name="T16" fmla="*/ 0 60000 65536"/>
                <a:gd name="T17" fmla="*/ 0 60000 65536"/>
                <a:gd name="T18" fmla="*/ 0 60000 65536"/>
                <a:gd name="T19" fmla="*/ 0 60000 65536"/>
                <a:gd name="T20" fmla="*/ 0 60000 65536"/>
                <a:gd name="T21" fmla="*/ 0 w 1060"/>
                <a:gd name="T22" fmla="*/ 0 h 886"/>
                <a:gd name="T23" fmla="*/ 1060 w 1060"/>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 h="886">
                  <a:moveTo>
                    <a:pt x="254" y="0"/>
                  </a:moveTo>
                  <a:lnTo>
                    <a:pt x="811" y="0"/>
                  </a:lnTo>
                  <a:lnTo>
                    <a:pt x="1059" y="439"/>
                  </a:lnTo>
                  <a:lnTo>
                    <a:pt x="811" y="885"/>
                  </a:lnTo>
                  <a:lnTo>
                    <a:pt x="254" y="885"/>
                  </a:lnTo>
                  <a:lnTo>
                    <a:pt x="0" y="439"/>
                  </a:lnTo>
                  <a:lnTo>
                    <a:pt x="254" y="0"/>
                  </a:lnTo>
                </a:path>
              </a:pathLst>
            </a:custGeom>
            <a:solidFill>
              <a:srgbClr val="FFFFFF"/>
            </a:solidFill>
            <a:ln w="9525" cap="rnd">
              <a:solidFill>
                <a:srgbClr val="008000"/>
              </a:solidFill>
              <a:round/>
              <a:headEnd type="none" w="sm" len="sm"/>
              <a:tailEnd type="none" w="sm" len="sm"/>
            </a:ln>
          </p:spPr>
          <p:txBody>
            <a:bodyPr/>
            <a:lstStyle/>
            <a:p>
              <a:endParaRPr lang="en-US"/>
            </a:p>
          </p:txBody>
        </p:sp>
        <p:sp>
          <p:nvSpPr>
            <p:cNvPr id="44067" name="Freeform 32"/>
            <p:cNvSpPr>
              <a:spLocks/>
            </p:cNvSpPr>
            <p:nvPr/>
          </p:nvSpPr>
          <p:spPr bwMode="auto">
            <a:xfrm>
              <a:off x="3712" y="1743"/>
              <a:ext cx="948" cy="892"/>
            </a:xfrm>
            <a:custGeom>
              <a:avLst/>
              <a:gdLst>
                <a:gd name="T0" fmla="*/ 5 w 1066"/>
                <a:gd name="T1" fmla="*/ 0 h 892"/>
                <a:gd name="T2" fmla="*/ 17 w 1066"/>
                <a:gd name="T3" fmla="*/ 0 h 892"/>
                <a:gd name="T4" fmla="*/ 22 w 1066"/>
                <a:gd name="T5" fmla="*/ 442 h 892"/>
                <a:gd name="T6" fmla="*/ 17 w 1066"/>
                <a:gd name="T7" fmla="*/ 891 h 892"/>
                <a:gd name="T8" fmla="*/ 5 w 1066"/>
                <a:gd name="T9" fmla="*/ 891 h 892"/>
                <a:gd name="T10" fmla="*/ 0 w 1066"/>
                <a:gd name="T11" fmla="*/ 442 h 892"/>
                <a:gd name="T12" fmla="*/ 5 w 1066"/>
                <a:gd name="T13" fmla="*/ 0 h 892"/>
                <a:gd name="T14" fmla="*/ 0 60000 65536"/>
                <a:gd name="T15" fmla="*/ 0 60000 65536"/>
                <a:gd name="T16" fmla="*/ 0 60000 65536"/>
                <a:gd name="T17" fmla="*/ 0 60000 65536"/>
                <a:gd name="T18" fmla="*/ 0 60000 65536"/>
                <a:gd name="T19" fmla="*/ 0 60000 65536"/>
                <a:gd name="T20" fmla="*/ 0 60000 65536"/>
                <a:gd name="T21" fmla="*/ 0 w 1066"/>
                <a:gd name="T22" fmla="*/ 0 h 892"/>
                <a:gd name="T23" fmla="*/ 1066 w 1066"/>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 h="892">
                  <a:moveTo>
                    <a:pt x="256" y="0"/>
                  </a:moveTo>
                  <a:lnTo>
                    <a:pt x="815" y="0"/>
                  </a:lnTo>
                  <a:lnTo>
                    <a:pt x="1065" y="442"/>
                  </a:lnTo>
                  <a:lnTo>
                    <a:pt x="815" y="891"/>
                  </a:lnTo>
                  <a:lnTo>
                    <a:pt x="256" y="891"/>
                  </a:lnTo>
                  <a:lnTo>
                    <a:pt x="0" y="442"/>
                  </a:lnTo>
                  <a:lnTo>
                    <a:pt x="256"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68" name="Freeform 33"/>
            <p:cNvSpPr>
              <a:spLocks/>
            </p:cNvSpPr>
            <p:nvPr/>
          </p:nvSpPr>
          <p:spPr bwMode="auto">
            <a:xfrm>
              <a:off x="3719" y="1746"/>
              <a:ext cx="934" cy="886"/>
            </a:xfrm>
            <a:custGeom>
              <a:avLst/>
              <a:gdLst>
                <a:gd name="T0" fmla="*/ 5 w 1051"/>
                <a:gd name="T1" fmla="*/ 0 h 886"/>
                <a:gd name="T2" fmla="*/ 16 w 1051"/>
                <a:gd name="T3" fmla="*/ 0 h 886"/>
                <a:gd name="T4" fmla="*/ 22 w 1051"/>
                <a:gd name="T5" fmla="*/ 446 h 886"/>
                <a:gd name="T6" fmla="*/ 16 w 1051"/>
                <a:gd name="T7" fmla="*/ 885 h 886"/>
                <a:gd name="T8" fmla="*/ 4 w 1051"/>
                <a:gd name="T9" fmla="*/ 885 h 886"/>
                <a:gd name="T10" fmla="*/ 0 w 1051"/>
                <a:gd name="T11" fmla="*/ 439 h 886"/>
                <a:gd name="T12" fmla="*/ 5 w 1051"/>
                <a:gd name="T13" fmla="*/ 0 h 886"/>
                <a:gd name="T14" fmla="*/ 0 60000 65536"/>
                <a:gd name="T15" fmla="*/ 0 60000 65536"/>
                <a:gd name="T16" fmla="*/ 0 60000 65536"/>
                <a:gd name="T17" fmla="*/ 0 60000 65536"/>
                <a:gd name="T18" fmla="*/ 0 60000 65536"/>
                <a:gd name="T19" fmla="*/ 0 60000 65536"/>
                <a:gd name="T20" fmla="*/ 0 60000 65536"/>
                <a:gd name="T21" fmla="*/ 0 w 1051"/>
                <a:gd name="T22" fmla="*/ 0 h 886"/>
                <a:gd name="T23" fmla="*/ 1051 w 1051"/>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1" h="886">
                  <a:moveTo>
                    <a:pt x="254" y="0"/>
                  </a:moveTo>
                  <a:lnTo>
                    <a:pt x="809" y="0"/>
                  </a:lnTo>
                  <a:lnTo>
                    <a:pt x="1050" y="446"/>
                  </a:lnTo>
                  <a:lnTo>
                    <a:pt x="809" y="885"/>
                  </a:lnTo>
                  <a:lnTo>
                    <a:pt x="246" y="885"/>
                  </a:lnTo>
                  <a:lnTo>
                    <a:pt x="0" y="439"/>
                  </a:lnTo>
                  <a:lnTo>
                    <a:pt x="254" y="0"/>
                  </a:lnTo>
                </a:path>
              </a:pathLst>
            </a:custGeom>
            <a:gradFill rotWithShape="0">
              <a:gsLst>
                <a:gs pos="0">
                  <a:srgbClr val="063DE8"/>
                </a:gs>
                <a:gs pos="50000">
                  <a:srgbClr val="0537D0"/>
                </a:gs>
                <a:gs pos="100000">
                  <a:srgbClr val="063DE8"/>
                </a:gs>
              </a:gsLst>
              <a:lin ang="5400000" scaled="1"/>
            </a:gradFill>
            <a:ln w="9525" cap="rnd">
              <a:solidFill>
                <a:srgbClr val="008000"/>
              </a:solidFill>
              <a:round/>
              <a:headEnd type="none" w="sm" len="sm"/>
              <a:tailEnd type="none" w="sm" len="sm"/>
            </a:ln>
          </p:spPr>
          <p:txBody>
            <a:bodyPr/>
            <a:lstStyle/>
            <a:p>
              <a:endParaRPr lang="en-US"/>
            </a:p>
          </p:txBody>
        </p:sp>
        <p:sp>
          <p:nvSpPr>
            <p:cNvPr id="44069" name="Freeform 34"/>
            <p:cNvSpPr>
              <a:spLocks/>
            </p:cNvSpPr>
            <p:nvPr/>
          </p:nvSpPr>
          <p:spPr bwMode="auto">
            <a:xfrm>
              <a:off x="3716" y="1743"/>
              <a:ext cx="940" cy="892"/>
            </a:xfrm>
            <a:custGeom>
              <a:avLst/>
              <a:gdLst>
                <a:gd name="T0" fmla="*/ 5 w 1058"/>
                <a:gd name="T1" fmla="*/ 0 h 892"/>
                <a:gd name="T2" fmla="*/ 16 w 1058"/>
                <a:gd name="T3" fmla="*/ 0 h 892"/>
                <a:gd name="T4" fmla="*/ 21 w 1058"/>
                <a:gd name="T5" fmla="*/ 449 h 892"/>
                <a:gd name="T6" fmla="*/ 16 w 1058"/>
                <a:gd name="T7" fmla="*/ 891 h 892"/>
                <a:gd name="T8" fmla="*/ 4 w 1058"/>
                <a:gd name="T9" fmla="*/ 891 h 892"/>
                <a:gd name="T10" fmla="*/ 0 w 1058"/>
                <a:gd name="T11" fmla="*/ 442 h 892"/>
                <a:gd name="T12" fmla="*/ 5 w 1058"/>
                <a:gd name="T13" fmla="*/ 0 h 892"/>
                <a:gd name="T14" fmla="*/ 0 60000 65536"/>
                <a:gd name="T15" fmla="*/ 0 60000 65536"/>
                <a:gd name="T16" fmla="*/ 0 60000 65536"/>
                <a:gd name="T17" fmla="*/ 0 60000 65536"/>
                <a:gd name="T18" fmla="*/ 0 60000 65536"/>
                <a:gd name="T19" fmla="*/ 0 60000 65536"/>
                <a:gd name="T20" fmla="*/ 0 60000 65536"/>
                <a:gd name="T21" fmla="*/ 0 w 1058"/>
                <a:gd name="T22" fmla="*/ 0 h 892"/>
                <a:gd name="T23" fmla="*/ 1058 w 1058"/>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892">
                  <a:moveTo>
                    <a:pt x="255" y="0"/>
                  </a:moveTo>
                  <a:lnTo>
                    <a:pt x="815" y="0"/>
                  </a:lnTo>
                  <a:lnTo>
                    <a:pt x="1057" y="449"/>
                  </a:lnTo>
                  <a:lnTo>
                    <a:pt x="815" y="891"/>
                  </a:lnTo>
                  <a:lnTo>
                    <a:pt x="248" y="891"/>
                  </a:lnTo>
                  <a:lnTo>
                    <a:pt x="0" y="442"/>
                  </a:lnTo>
                  <a:lnTo>
                    <a:pt x="255"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70" name="Rectangle 35"/>
            <p:cNvSpPr>
              <a:spLocks noChangeArrowheads="1"/>
            </p:cNvSpPr>
            <p:nvPr/>
          </p:nvSpPr>
          <p:spPr bwMode="auto">
            <a:xfrm>
              <a:off x="3808" y="1986"/>
              <a:ext cx="75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a:t>3-D Structure</a:t>
              </a:r>
            </a:p>
          </p:txBody>
        </p:sp>
        <p:sp>
          <p:nvSpPr>
            <p:cNvPr id="44071" name="Freeform 36"/>
            <p:cNvSpPr>
              <a:spLocks/>
            </p:cNvSpPr>
            <p:nvPr/>
          </p:nvSpPr>
          <p:spPr bwMode="auto">
            <a:xfrm>
              <a:off x="3715" y="1746"/>
              <a:ext cx="942" cy="886"/>
            </a:xfrm>
            <a:custGeom>
              <a:avLst/>
              <a:gdLst>
                <a:gd name="T0" fmla="*/ 5 w 1060"/>
                <a:gd name="T1" fmla="*/ 0 h 886"/>
                <a:gd name="T2" fmla="*/ 16 w 1060"/>
                <a:gd name="T3" fmla="*/ 0 h 886"/>
                <a:gd name="T4" fmla="*/ 22 w 1060"/>
                <a:gd name="T5" fmla="*/ 439 h 886"/>
                <a:gd name="T6" fmla="*/ 16 w 1060"/>
                <a:gd name="T7" fmla="*/ 885 h 886"/>
                <a:gd name="T8" fmla="*/ 5 w 1060"/>
                <a:gd name="T9" fmla="*/ 885 h 886"/>
                <a:gd name="T10" fmla="*/ 0 w 1060"/>
                <a:gd name="T11" fmla="*/ 439 h 886"/>
                <a:gd name="T12" fmla="*/ 5 w 1060"/>
                <a:gd name="T13" fmla="*/ 0 h 886"/>
                <a:gd name="T14" fmla="*/ 0 60000 65536"/>
                <a:gd name="T15" fmla="*/ 0 60000 65536"/>
                <a:gd name="T16" fmla="*/ 0 60000 65536"/>
                <a:gd name="T17" fmla="*/ 0 60000 65536"/>
                <a:gd name="T18" fmla="*/ 0 60000 65536"/>
                <a:gd name="T19" fmla="*/ 0 60000 65536"/>
                <a:gd name="T20" fmla="*/ 0 60000 65536"/>
                <a:gd name="T21" fmla="*/ 0 w 1060"/>
                <a:gd name="T22" fmla="*/ 0 h 886"/>
                <a:gd name="T23" fmla="*/ 1060 w 1060"/>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0" h="886">
                  <a:moveTo>
                    <a:pt x="254" y="0"/>
                  </a:moveTo>
                  <a:lnTo>
                    <a:pt x="811" y="0"/>
                  </a:lnTo>
                  <a:lnTo>
                    <a:pt x="1059" y="439"/>
                  </a:lnTo>
                  <a:lnTo>
                    <a:pt x="811" y="885"/>
                  </a:lnTo>
                  <a:lnTo>
                    <a:pt x="254" y="885"/>
                  </a:lnTo>
                  <a:lnTo>
                    <a:pt x="0" y="439"/>
                  </a:lnTo>
                  <a:lnTo>
                    <a:pt x="254" y="0"/>
                  </a:lnTo>
                </a:path>
              </a:pathLst>
            </a:custGeom>
            <a:solidFill>
              <a:srgbClr val="FFFFFF"/>
            </a:solidFill>
            <a:ln w="9525" cap="rnd">
              <a:solidFill>
                <a:srgbClr val="008000"/>
              </a:solidFill>
              <a:round/>
              <a:headEnd type="none" w="sm" len="sm"/>
              <a:tailEnd type="none" w="sm" len="sm"/>
            </a:ln>
          </p:spPr>
          <p:txBody>
            <a:bodyPr/>
            <a:lstStyle/>
            <a:p>
              <a:endParaRPr lang="en-US"/>
            </a:p>
          </p:txBody>
        </p:sp>
        <p:sp>
          <p:nvSpPr>
            <p:cNvPr id="44072" name="Freeform 37"/>
            <p:cNvSpPr>
              <a:spLocks/>
            </p:cNvSpPr>
            <p:nvPr/>
          </p:nvSpPr>
          <p:spPr bwMode="auto">
            <a:xfrm>
              <a:off x="3712" y="1743"/>
              <a:ext cx="948" cy="892"/>
            </a:xfrm>
            <a:custGeom>
              <a:avLst/>
              <a:gdLst>
                <a:gd name="T0" fmla="*/ 5 w 1066"/>
                <a:gd name="T1" fmla="*/ 0 h 892"/>
                <a:gd name="T2" fmla="*/ 17 w 1066"/>
                <a:gd name="T3" fmla="*/ 0 h 892"/>
                <a:gd name="T4" fmla="*/ 22 w 1066"/>
                <a:gd name="T5" fmla="*/ 442 h 892"/>
                <a:gd name="T6" fmla="*/ 17 w 1066"/>
                <a:gd name="T7" fmla="*/ 891 h 892"/>
                <a:gd name="T8" fmla="*/ 5 w 1066"/>
                <a:gd name="T9" fmla="*/ 891 h 892"/>
                <a:gd name="T10" fmla="*/ 0 w 1066"/>
                <a:gd name="T11" fmla="*/ 442 h 892"/>
                <a:gd name="T12" fmla="*/ 5 w 1066"/>
                <a:gd name="T13" fmla="*/ 0 h 892"/>
                <a:gd name="T14" fmla="*/ 0 60000 65536"/>
                <a:gd name="T15" fmla="*/ 0 60000 65536"/>
                <a:gd name="T16" fmla="*/ 0 60000 65536"/>
                <a:gd name="T17" fmla="*/ 0 60000 65536"/>
                <a:gd name="T18" fmla="*/ 0 60000 65536"/>
                <a:gd name="T19" fmla="*/ 0 60000 65536"/>
                <a:gd name="T20" fmla="*/ 0 60000 65536"/>
                <a:gd name="T21" fmla="*/ 0 w 1066"/>
                <a:gd name="T22" fmla="*/ 0 h 892"/>
                <a:gd name="T23" fmla="*/ 1066 w 1066"/>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 h="892">
                  <a:moveTo>
                    <a:pt x="256" y="0"/>
                  </a:moveTo>
                  <a:lnTo>
                    <a:pt x="815" y="0"/>
                  </a:lnTo>
                  <a:lnTo>
                    <a:pt x="1065" y="442"/>
                  </a:lnTo>
                  <a:lnTo>
                    <a:pt x="815" y="891"/>
                  </a:lnTo>
                  <a:lnTo>
                    <a:pt x="256" y="891"/>
                  </a:lnTo>
                  <a:lnTo>
                    <a:pt x="0" y="442"/>
                  </a:lnTo>
                  <a:lnTo>
                    <a:pt x="256" y="0"/>
                  </a:lnTo>
                </a:path>
              </a:pathLst>
            </a:custGeom>
            <a:solidFill>
              <a:schemeClr val="bg2"/>
            </a:solidFill>
            <a:ln w="9525" cap="rnd">
              <a:solidFill>
                <a:srgbClr val="008000"/>
              </a:solidFill>
              <a:round/>
              <a:headEnd type="none" w="sm" len="sm"/>
              <a:tailEnd type="none" w="sm" len="sm"/>
            </a:ln>
          </p:spPr>
          <p:txBody>
            <a:bodyPr/>
            <a:lstStyle/>
            <a:p>
              <a:endParaRPr lang="en-US"/>
            </a:p>
          </p:txBody>
        </p:sp>
        <p:sp>
          <p:nvSpPr>
            <p:cNvPr id="44073" name="Freeform 38"/>
            <p:cNvSpPr>
              <a:spLocks/>
            </p:cNvSpPr>
            <p:nvPr/>
          </p:nvSpPr>
          <p:spPr bwMode="auto">
            <a:xfrm>
              <a:off x="3719" y="1746"/>
              <a:ext cx="934" cy="886"/>
            </a:xfrm>
            <a:custGeom>
              <a:avLst/>
              <a:gdLst>
                <a:gd name="T0" fmla="*/ 5 w 1051"/>
                <a:gd name="T1" fmla="*/ 0 h 886"/>
                <a:gd name="T2" fmla="*/ 16 w 1051"/>
                <a:gd name="T3" fmla="*/ 0 h 886"/>
                <a:gd name="T4" fmla="*/ 22 w 1051"/>
                <a:gd name="T5" fmla="*/ 446 h 886"/>
                <a:gd name="T6" fmla="*/ 16 w 1051"/>
                <a:gd name="T7" fmla="*/ 885 h 886"/>
                <a:gd name="T8" fmla="*/ 4 w 1051"/>
                <a:gd name="T9" fmla="*/ 885 h 886"/>
                <a:gd name="T10" fmla="*/ 0 w 1051"/>
                <a:gd name="T11" fmla="*/ 439 h 886"/>
                <a:gd name="T12" fmla="*/ 5 w 1051"/>
                <a:gd name="T13" fmla="*/ 0 h 886"/>
                <a:gd name="T14" fmla="*/ 0 60000 65536"/>
                <a:gd name="T15" fmla="*/ 0 60000 65536"/>
                <a:gd name="T16" fmla="*/ 0 60000 65536"/>
                <a:gd name="T17" fmla="*/ 0 60000 65536"/>
                <a:gd name="T18" fmla="*/ 0 60000 65536"/>
                <a:gd name="T19" fmla="*/ 0 60000 65536"/>
                <a:gd name="T20" fmla="*/ 0 60000 65536"/>
                <a:gd name="T21" fmla="*/ 0 w 1051"/>
                <a:gd name="T22" fmla="*/ 0 h 886"/>
                <a:gd name="T23" fmla="*/ 1051 w 1051"/>
                <a:gd name="T24" fmla="*/ 886 h 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1" h="886">
                  <a:moveTo>
                    <a:pt x="254" y="0"/>
                  </a:moveTo>
                  <a:lnTo>
                    <a:pt x="809" y="0"/>
                  </a:lnTo>
                  <a:lnTo>
                    <a:pt x="1050" y="446"/>
                  </a:lnTo>
                  <a:lnTo>
                    <a:pt x="809" y="885"/>
                  </a:lnTo>
                  <a:lnTo>
                    <a:pt x="246" y="885"/>
                  </a:lnTo>
                  <a:lnTo>
                    <a:pt x="0" y="439"/>
                  </a:lnTo>
                  <a:lnTo>
                    <a:pt x="254" y="0"/>
                  </a:lnTo>
                </a:path>
              </a:pathLst>
            </a:custGeom>
            <a:gradFill rotWithShape="0">
              <a:gsLst>
                <a:gs pos="0">
                  <a:srgbClr val="063DE8"/>
                </a:gs>
                <a:gs pos="50000">
                  <a:srgbClr val="0537D0"/>
                </a:gs>
                <a:gs pos="100000">
                  <a:srgbClr val="063DE8"/>
                </a:gs>
              </a:gsLst>
              <a:lin ang="5400000" scaled="1"/>
            </a:gradFill>
            <a:ln w="9525" cap="rnd">
              <a:solidFill>
                <a:srgbClr val="008000"/>
              </a:solidFill>
              <a:round/>
              <a:headEnd type="none" w="sm" len="sm"/>
              <a:tailEnd type="none" w="sm" len="sm"/>
            </a:ln>
          </p:spPr>
          <p:txBody>
            <a:bodyPr/>
            <a:lstStyle/>
            <a:p>
              <a:endParaRPr lang="en-US"/>
            </a:p>
          </p:txBody>
        </p:sp>
        <p:sp>
          <p:nvSpPr>
            <p:cNvPr id="44074" name="Freeform 39"/>
            <p:cNvSpPr>
              <a:spLocks/>
            </p:cNvSpPr>
            <p:nvPr/>
          </p:nvSpPr>
          <p:spPr bwMode="auto">
            <a:xfrm>
              <a:off x="3716" y="1743"/>
              <a:ext cx="940" cy="892"/>
            </a:xfrm>
            <a:custGeom>
              <a:avLst/>
              <a:gdLst>
                <a:gd name="T0" fmla="*/ 5 w 1058"/>
                <a:gd name="T1" fmla="*/ 0 h 892"/>
                <a:gd name="T2" fmla="*/ 16 w 1058"/>
                <a:gd name="T3" fmla="*/ 0 h 892"/>
                <a:gd name="T4" fmla="*/ 21 w 1058"/>
                <a:gd name="T5" fmla="*/ 449 h 892"/>
                <a:gd name="T6" fmla="*/ 16 w 1058"/>
                <a:gd name="T7" fmla="*/ 891 h 892"/>
                <a:gd name="T8" fmla="*/ 4 w 1058"/>
                <a:gd name="T9" fmla="*/ 891 h 892"/>
                <a:gd name="T10" fmla="*/ 0 w 1058"/>
                <a:gd name="T11" fmla="*/ 442 h 892"/>
                <a:gd name="T12" fmla="*/ 5 w 1058"/>
                <a:gd name="T13" fmla="*/ 0 h 892"/>
                <a:gd name="T14" fmla="*/ 0 60000 65536"/>
                <a:gd name="T15" fmla="*/ 0 60000 65536"/>
                <a:gd name="T16" fmla="*/ 0 60000 65536"/>
                <a:gd name="T17" fmla="*/ 0 60000 65536"/>
                <a:gd name="T18" fmla="*/ 0 60000 65536"/>
                <a:gd name="T19" fmla="*/ 0 60000 65536"/>
                <a:gd name="T20" fmla="*/ 0 60000 65536"/>
                <a:gd name="T21" fmla="*/ 0 w 1058"/>
                <a:gd name="T22" fmla="*/ 0 h 892"/>
                <a:gd name="T23" fmla="*/ 1058 w 1058"/>
                <a:gd name="T24" fmla="*/ 892 h 8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8" h="892">
                  <a:moveTo>
                    <a:pt x="255" y="0"/>
                  </a:moveTo>
                  <a:lnTo>
                    <a:pt x="815" y="0"/>
                  </a:lnTo>
                  <a:lnTo>
                    <a:pt x="1057" y="449"/>
                  </a:lnTo>
                  <a:lnTo>
                    <a:pt x="815" y="891"/>
                  </a:lnTo>
                  <a:lnTo>
                    <a:pt x="248" y="891"/>
                  </a:lnTo>
                  <a:lnTo>
                    <a:pt x="0" y="442"/>
                  </a:lnTo>
                  <a:lnTo>
                    <a:pt x="255" y="0"/>
                  </a:lnTo>
                </a:path>
              </a:pathLst>
            </a:custGeom>
            <a:gradFill rotWithShape="0">
              <a:gsLst>
                <a:gs pos="0">
                  <a:srgbClr val="009688"/>
                </a:gs>
                <a:gs pos="100000">
                  <a:srgbClr val="00695F"/>
                </a:gs>
              </a:gsLst>
              <a:lin ang="2700000" scaled="1"/>
            </a:gradFill>
            <a:ln w="9525" cap="rnd">
              <a:solidFill>
                <a:srgbClr val="008000"/>
              </a:solidFill>
              <a:round/>
              <a:headEnd type="none" w="sm" len="sm"/>
              <a:tailEnd type="none" w="sm" len="sm"/>
            </a:ln>
          </p:spPr>
          <p:txBody>
            <a:bodyPr/>
            <a:lstStyle/>
            <a:p>
              <a:endParaRPr lang="en-US"/>
            </a:p>
          </p:txBody>
        </p:sp>
        <p:sp>
          <p:nvSpPr>
            <p:cNvPr id="44075" name="Rectangle 40"/>
            <p:cNvSpPr>
              <a:spLocks noChangeArrowheads="1"/>
            </p:cNvSpPr>
            <p:nvPr/>
          </p:nvSpPr>
          <p:spPr bwMode="auto">
            <a:xfrm>
              <a:off x="3808" y="1986"/>
              <a:ext cx="7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1600" b="1" dirty="0">
                  <a:solidFill>
                    <a:srgbClr val="CCFFFF"/>
                  </a:solidFill>
                </a:rPr>
                <a:t>3 -D Structure</a:t>
              </a:r>
            </a:p>
          </p:txBody>
        </p:sp>
        <p:sp>
          <p:nvSpPr>
            <p:cNvPr id="44076" name="Line 41"/>
            <p:cNvSpPr>
              <a:spLocks noChangeShapeType="1"/>
            </p:cNvSpPr>
            <p:nvPr/>
          </p:nvSpPr>
          <p:spPr bwMode="auto">
            <a:xfrm>
              <a:off x="3259" y="1522"/>
              <a:ext cx="595" cy="38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7" name="Line 42"/>
            <p:cNvSpPr>
              <a:spLocks noChangeShapeType="1"/>
            </p:cNvSpPr>
            <p:nvPr/>
          </p:nvSpPr>
          <p:spPr bwMode="auto">
            <a:xfrm>
              <a:off x="2540" y="3456"/>
              <a:ext cx="788" cy="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8" name="Line 43"/>
            <p:cNvSpPr>
              <a:spLocks noChangeShapeType="1"/>
            </p:cNvSpPr>
            <p:nvPr/>
          </p:nvSpPr>
          <p:spPr bwMode="auto">
            <a:xfrm>
              <a:off x="1993" y="2378"/>
              <a:ext cx="1442" cy="83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9" name="Line 44"/>
            <p:cNvSpPr>
              <a:spLocks noChangeShapeType="1"/>
            </p:cNvSpPr>
            <p:nvPr/>
          </p:nvSpPr>
          <p:spPr bwMode="auto">
            <a:xfrm flipV="1">
              <a:off x="2405" y="2385"/>
              <a:ext cx="1399" cy="82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0" name="Line 45"/>
            <p:cNvSpPr>
              <a:spLocks noChangeShapeType="1"/>
            </p:cNvSpPr>
            <p:nvPr/>
          </p:nvSpPr>
          <p:spPr bwMode="auto">
            <a:xfrm flipH="1">
              <a:off x="2057" y="1730"/>
              <a:ext cx="773" cy="1246"/>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1" name="Line 46"/>
            <p:cNvSpPr>
              <a:spLocks noChangeShapeType="1"/>
            </p:cNvSpPr>
            <p:nvPr/>
          </p:nvSpPr>
          <p:spPr bwMode="auto">
            <a:xfrm>
              <a:off x="2953" y="1738"/>
              <a:ext cx="830" cy="126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2" name="Line 47"/>
            <p:cNvSpPr>
              <a:spLocks noChangeShapeType="1"/>
            </p:cNvSpPr>
            <p:nvPr/>
          </p:nvSpPr>
          <p:spPr bwMode="auto">
            <a:xfrm>
              <a:off x="2071" y="2192"/>
              <a:ext cx="1648" cy="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3" name="Freeform 48"/>
            <p:cNvSpPr>
              <a:spLocks/>
            </p:cNvSpPr>
            <p:nvPr/>
          </p:nvSpPr>
          <p:spPr bwMode="auto">
            <a:xfrm>
              <a:off x="2553" y="825"/>
              <a:ext cx="76" cy="108"/>
            </a:xfrm>
            <a:custGeom>
              <a:avLst/>
              <a:gdLst>
                <a:gd name="T0" fmla="*/ 4 w 86"/>
                <a:gd name="T1" fmla="*/ 107 h 108"/>
                <a:gd name="T2" fmla="*/ 4 w 86"/>
                <a:gd name="T3" fmla="*/ 0 h 108"/>
                <a:gd name="T4" fmla="*/ 4 w 86"/>
                <a:gd name="T5" fmla="*/ 38 h 108"/>
                <a:gd name="T6" fmla="*/ 0 w 86"/>
                <a:gd name="T7" fmla="*/ 46 h 108"/>
                <a:gd name="T8" fmla="*/ 4 w 86"/>
                <a:gd name="T9" fmla="*/ 107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85" y="107"/>
                  </a:moveTo>
                  <a:lnTo>
                    <a:pt x="46" y="0"/>
                  </a:lnTo>
                  <a:lnTo>
                    <a:pt x="31" y="38"/>
                  </a:lnTo>
                  <a:lnTo>
                    <a:pt x="0" y="46"/>
                  </a:lnTo>
                  <a:lnTo>
                    <a:pt x="85" y="107"/>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84" name="Freeform 49"/>
            <p:cNvSpPr>
              <a:spLocks/>
            </p:cNvSpPr>
            <p:nvPr/>
          </p:nvSpPr>
          <p:spPr bwMode="auto">
            <a:xfrm>
              <a:off x="1301" y="1830"/>
              <a:ext cx="76" cy="108"/>
            </a:xfrm>
            <a:custGeom>
              <a:avLst/>
              <a:gdLst>
                <a:gd name="T0" fmla="*/ 4 w 85"/>
                <a:gd name="T1" fmla="*/ 107 h 108"/>
                <a:gd name="T2" fmla="*/ 4 w 85"/>
                <a:gd name="T3" fmla="*/ 0 h 108"/>
                <a:gd name="T4" fmla="*/ 4 w 85"/>
                <a:gd name="T5" fmla="*/ 38 h 108"/>
                <a:gd name="T6" fmla="*/ 0 w 85"/>
                <a:gd name="T7" fmla="*/ 46 h 108"/>
                <a:gd name="T8" fmla="*/ 4 w 85"/>
                <a:gd name="T9" fmla="*/ 107 h 108"/>
                <a:gd name="T10" fmla="*/ 0 60000 65536"/>
                <a:gd name="T11" fmla="*/ 0 60000 65536"/>
                <a:gd name="T12" fmla="*/ 0 60000 65536"/>
                <a:gd name="T13" fmla="*/ 0 60000 65536"/>
                <a:gd name="T14" fmla="*/ 0 60000 65536"/>
                <a:gd name="T15" fmla="*/ 0 w 85"/>
                <a:gd name="T16" fmla="*/ 0 h 108"/>
                <a:gd name="T17" fmla="*/ 85 w 85"/>
                <a:gd name="T18" fmla="*/ 108 h 108"/>
              </a:gdLst>
              <a:ahLst/>
              <a:cxnLst>
                <a:cxn ang="T10">
                  <a:pos x="T0" y="T1"/>
                </a:cxn>
                <a:cxn ang="T11">
                  <a:pos x="T2" y="T3"/>
                </a:cxn>
                <a:cxn ang="T12">
                  <a:pos x="T4" y="T5"/>
                </a:cxn>
                <a:cxn ang="T13">
                  <a:pos x="T6" y="T7"/>
                </a:cxn>
                <a:cxn ang="T14">
                  <a:pos x="T8" y="T9"/>
                </a:cxn>
              </a:cxnLst>
              <a:rect l="T15" t="T16" r="T17" b="T18"/>
              <a:pathLst>
                <a:path w="85" h="108">
                  <a:moveTo>
                    <a:pt x="84" y="107"/>
                  </a:moveTo>
                  <a:lnTo>
                    <a:pt x="46" y="0"/>
                  </a:lnTo>
                  <a:lnTo>
                    <a:pt x="30" y="38"/>
                  </a:lnTo>
                  <a:lnTo>
                    <a:pt x="0" y="46"/>
                  </a:lnTo>
                  <a:lnTo>
                    <a:pt x="84" y="107"/>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85" name="Freeform 50"/>
            <p:cNvSpPr>
              <a:spLocks/>
            </p:cNvSpPr>
            <p:nvPr/>
          </p:nvSpPr>
          <p:spPr bwMode="auto">
            <a:xfrm>
              <a:off x="4473" y="1857"/>
              <a:ext cx="76" cy="108"/>
            </a:xfrm>
            <a:custGeom>
              <a:avLst/>
              <a:gdLst>
                <a:gd name="T0" fmla="*/ 0 w 86"/>
                <a:gd name="T1" fmla="*/ 107 h 108"/>
                <a:gd name="T2" fmla="*/ 4 w 86"/>
                <a:gd name="T3" fmla="*/ 0 h 108"/>
                <a:gd name="T4" fmla="*/ 4 w 86"/>
                <a:gd name="T5" fmla="*/ 38 h 108"/>
                <a:gd name="T6" fmla="*/ 4 w 86"/>
                <a:gd name="T7" fmla="*/ 46 h 108"/>
                <a:gd name="T8" fmla="*/ 0 w 86"/>
                <a:gd name="T9" fmla="*/ 107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0" y="107"/>
                  </a:moveTo>
                  <a:lnTo>
                    <a:pt x="37" y="0"/>
                  </a:lnTo>
                  <a:lnTo>
                    <a:pt x="53" y="38"/>
                  </a:lnTo>
                  <a:lnTo>
                    <a:pt x="85" y="46"/>
                  </a:lnTo>
                  <a:lnTo>
                    <a:pt x="0" y="107"/>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86" name="Freeform 51"/>
            <p:cNvSpPr>
              <a:spLocks/>
            </p:cNvSpPr>
            <p:nvPr/>
          </p:nvSpPr>
          <p:spPr bwMode="auto">
            <a:xfrm>
              <a:off x="4075" y="3153"/>
              <a:ext cx="75" cy="108"/>
            </a:xfrm>
            <a:custGeom>
              <a:avLst/>
              <a:gdLst>
                <a:gd name="T0" fmla="*/ 0 w 85"/>
                <a:gd name="T1" fmla="*/ 107 h 108"/>
                <a:gd name="T2" fmla="*/ 4 w 85"/>
                <a:gd name="T3" fmla="*/ 0 h 108"/>
                <a:gd name="T4" fmla="*/ 4 w 85"/>
                <a:gd name="T5" fmla="*/ 38 h 108"/>
                <a:gd name="T6" fmla="*/ 4 w 85"/>
                <a:gd name="T7" fmla="*/ 46 h 108"/>
                <a:gd name="T8" fmla="*/ 0 w 85"/>
                <a:gd name="T9" fmla="*/ 107 h 108"/>
                <a:gd name="T10" fmla="*/ 0 60000 65536"/>
                <a:gd name="T11" fmla="*/ 0 60000 65536"/>
                <a:gd name="T12" fmla="*/ 0 60000 65536"/>
                <a:gd name="T13" fmla="*/ 0 60000 65536"/>
                <a:gd name="T14" fmla="*/ 0 60000 65536"/>
                <a:gd name="T15" fmla="*/ 0 w 85"/>
                <a:gd name="T16" fmla="*/ 0 h 108"/>
                <a:gd name="T17" fmla="*/ 85 w 85"/>
                <a:gd name="T18" fmla="*/ 108 h 108"/>
              </a:gdLst>
              <a:ahLst/>
              <a:cxnLst>
                <a:cxn ang="T10">
                  <a:pos x="T0" y="T1"/>
                </a:cxn>
                <a:cxn ang="T11">
                  <a:pos x="T2" y="T3"/>
                </a:cxn>
                <a:cxn ang="T12">
                  <a:pos x="T4" y="T5"/>
                </a:cxn>
                <a:cxn ang="T13">
                  <a:pos x="T6" y="T7"/>
                </a:cxn>
                <a:cxn ang="T14">
                  <a:pos x="T8" y="T9"/>
                </a:cxn>
              </a:cxnLst>
              <a:rect l="T15" t="T16" r="T17" b="T18"/>
              <a:pathLst>
                <a:path w="85" h="108">
                  <a:moveTo>
                    <a:pt x="0" y="107"/>
                  </a:moveTo>
                  <a:lnTo>
                    <a:pt x="37" y="0"/>
                  </a:lnTo>
                  <a:lnTo>
                    <a:pt x="52" y="38"/>
                  </a:lnTo>
                  <a:lnTo>
                    <a:pt x="84" y="46"/>
                  </a:lnTo>
                  <a:lnTo>
                    <a:pt x="0" y="107"/>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87" name="Freeform 52"/>
            <p:cNvSpPr>
              <a:spLocks/>
            </p:cNvSpPr>
            <p:nvPr/>
          </p:nvSpPr>
          <p:spPr bwMode="auto">
            <a:xfrm>
              <a:off x="1671" y="3129"/>
              <a:ext cx="76" cy="108"/>
            </a:xfrm>
            <a:custGeom>
              <a:avLst/>
              <a:gdLst>
                <a:gd name="T0" fmla="*/ 4 w 85"/>
                <a:gd name="T1" fmla="*/ 107 h 108"/>
                <a:gd name="T2" fmla="*/ 4 w 85"/>
                <a:gd name="T3" fmla="*/ 0 h 108"/>
                <a:gd name="T4" fmla="*/ 4 w 85"/>
                <a:gd name="T5" fmla="*/ 38 h 108"/>
                <a:gd name="T6" fmla="*/ 0 w 85"/>
                <a:gd name="T7" fmla="*/ 46 h 108"/>
                <a:gd name="T8" fmla="*/ 4 w 85"/>
                <a:gd name="T9" fmla="*/ 107 h 108"/>
                <a:gd name="T10" fmla="*/ 0 60000 65536"/>
                <a:gd name="T11" fmla="*/ 0 60000 65536"/>
                <a:gd name="T12" fmla="*/ 0 60000 65536"/>
                <a:gd name="T13" fmla="*/ 0 60000 65536"/>
                <a:gd name="T14" fmla="*/ 0 60000 65536"/>
                <a:gd name="T15" fmla="*/ 0 w 85"/>
                <a:gd name="T16" fmla="*/ 0 h 108"/>
                <a:gd name="T17" fmla="*/ 85 w 85"/>
                <a:gd name="T18" fmla="*/ 108 h 108"/>
              </a:gdLst>
              <a:ahLst/>
              <a:cxnLst>
                <a:cxn ang="T10">
                  <a:pos x="T0" y="T1"/>
                </a:cxn>
                <a:cxn ang="T11">
                  <a:pos x="T2" y="T3"/>
                </a:cxn>
                <a:cxn ang="T12">
                  <a:pos x="T4" y="T5"/>
                </a:cxn>
                <a:cxn ang="T13">
                  <a:pos x="T6" y="T7"/>
                </a:cxn>
                <a:cxn ang="T14">
                  <a:pos x="T8" y="T9"/>
                </a:cxn>
              </a:cxnLst>
              <a:rect l="T15" t="T16" r="T17" b="T18"/>
              <a:pathLst>
                <a:path w="85" h="108">
                  <a:moveTo>
                    <a:pt x="84" y="107"/>
                  </a:moveTo>
                  <a:lnTo>
                    <a:pt x="46" y="0"/>
                  </a:lnTo>
                  <a:lnTo>
                    <a:pt x="30" y="38"/>
                  </a:lnTo>
                  <a:lnTo>
                    <a:pt x="0" y="46"/>
                  </a:lnTo>
                  <a:lnTo>
                    <a:pt x="84" y="107"/>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88" name="Freeform 53"/>
            <p:cNvSpPr>
              <a:spLocks/>
            </p:cNvSpPr>
            <p:nvPr/>
          </p:nvSpPr>
          <p:spPr bwMode="auto">
            <a:xfrm>
              <a:off x="3745" y="2340"/>
              <a:ext cx="96" cy="85"/>
            </a:xfrm>
            <a:custGeom>
              <a:avLst/>
              <a:gdLst>
                <a:gd name="T0" fmla="*/ 4 w 108"/>
                <a:gd name="T1" fmla="*/ 0 h 85"/>
                <a:gd name="T2" fmla="*/ 0 w 108"/>
                <a:gd name="T3" fmla="*/ 38 h 85"/>
                <a:gd name="T4" fmla="*/ 4 w 108"/>
                <a:gd name="T5" fmla="*/ 53 h 85"/>
                <a:gd name="T6" fmla="*/ 4 w 108"/>
                <a:gd name="T7" fmla="*/ 84 h 85"/>
                <a:gd name="T8" fmla="*/ 4 w 108"/>
                <a:gd name="T9" fmla="*/ 0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107" y="0"/>
                  </a:moveTo>
                  <a:lnTo>
                    <a:pt x="0" y="38"/>
                  </a:lnTo>
                  <a:lnTo>
                    <a:pt x="37" y="53"/>
                  </a:lnTo>
                  <a:lnTo>
                    <a:pt x="45" y="84"/>
                  </a:lnTo>
                  <a:lnTo>
                    <a:pt x="107"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89" name="Freeform 54"/>
            <p:cNvSpPr>
              <a:spLocks/>
            </p:cNvSpPr>
            <p:nvPr/>
          </p:nvSpPr>
          <p:spPr bwMode="auto">
            <a:xfrm>
              <a:off x="3182" y="1460"/>
              <a:ext cx="96" cy="85"/>
            </a:xfrm>
            <a:custGeom>
              <a:avLst/>
              <a:gdLst>
                <a:gd name="T0" fmla="*/ 0 w 108"/>
                <a:gd name="T1" fmla="*/ 0 h 85"/>
                <a:gd name="T2" fmla="*/ 4 w 108"/>
                <a:gd name="T3" fmla="*/ 38 h 85"/>
                <a:gd name="T4" fmla="*/ 4 w 108"/>
                <a:gd name="T5" fmla="*/ 53 h 85"/>
                <a:gd name="T6" fmla="*/ 4 w 108"/>
                <a:gd name="T7" fmla="*/ 84 h 85"/>
                <a:gd name="T8" fmla="*/ 0 w 108"/>
                <a:gd name="T9" fmla="*/ 0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0" y="0"/>
                  </a:moveTo>
                  <a:lnTo>
                    <a:pt x="107" y="38"/>
                  </a:lnTo>
                  <a:lnTo>
                    <a:pt x="69" y="53"/>
                  </a:lnTo>
                  <a:lnTo>
                    <a:pt x="61" y="84"/>
                  </a:lnTo>
                  <a:lnTo>
                    <a:pt x="0"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0" name="Freeform 55"/>
            <p:cNvSpPr>
              <a:spLocks/>
            </p:cNvSpPr>
            <p:nvPr/>
          </p:nvSpPr>
          <p:spPr bwMode="auto">
            <a:xfrm>
              <a:off x="1945" y="2340"/>
              <a:ext cx="96" cy="85"/>
            </a:xfrm>
            <a:custGeom>
              <a:avLst/>
              <a:gdLst>
                <a:gd name="T0" fmla="*/ 0 w 108"/>
                <a:gd name="T1" fmla="*/ 0 h 85"/>
                <a:gd name="T2" fmla="*/ 4 w 108"/>
                <a:gd name="T3" fmla="*/ 38 h 85"/>
                <a:gd name="T4" fmla="*/ 4 w 108"/>
                <a:gd name="T5" fmla="*/ 53 h 85"/>
                <a:gd name="T6" fmla="*/ 4 w 108"/>
                <a:gd name="T7" fmla="*/ 84 h 85"/>
                <a:gd name="T8" fmla="*/ 0 w 108"/>
                <a:gd name="T9" fmla="*/ 0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0" y="0"/>
                  </a:moveTo>
                  <a:lnTo>
                    <a:pt x="107" y="38"/>
                  </a:lnTo>
                  <a:lnTo>
                    <a:pt x="69" y="53"/>
                  </a:lnTo>
                  <a:lnTo>
                    <a:pt x="61" y="84"/>
                  </a:lnTo>
                  <a:lnTo>
                    <a:pt x="0"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1" name="Line 56"/>
            <p:cNvSpPr>
              <a:spLocks noChangeShapeType="1"/>
            </p:cNvSpPr>
            <p:nvPr/>
          </p:nvSpPr>
          <p:spPr bwMode="auto">
            <a:xfrm flipH="1">
              <a:off x="1950" y="1522"/>
              <a:ext cx="553" cy="398"/>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92" name="Freeform 57"/>
            <p:cNvSpPr>
              <a:spLocks/>
            </p:cNvSpPr>
            <p:nvPr/>
          </p:nvSpPr>
          <p:spPr bwMode="auto">
            <a:xfrm>
              <a:off x="2458" y="1476"/>
              <a:ext cx="96" cy="85"/>
            </a:xfrm>
            <a:custGeom>
              <a:avLst/>
              <a:gdLst>
                <a:gd name="T0" fmla="*/ 4 w 108"/>
                <a:gd name="T1" fmla="*/ 0 h 85"/>
                <a:gd name="T2" fmla="*/ 0 w 108"/>
                <a:gd name="T3" fmla="*/ 38 h 85"/>
                <a:gd name="T4" fmla="*/ 4 w 108"/>
                <a:gd name="T5" fmla="*/ 53 h 85"/>
                <a:gd name="T6" fmla="*/ 4 w 108"/>
                <a:gd name="T7" fmla="*/ 84 h 85"/>
                <a:gd name="T8" fmla="*/ 4 w 108"/>
                <a:gd name="T9" fmla="*/ 0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107" y="0"/>
                  </a:moveTo>
                  <a:lnTo>
                    <a:pt x="0" y="38"/>
                  </a:lnTo>
                  <a:lnTo>
                    <a:pt x="37" y="53"/>
                  </a:lnTo>
                  <a:lnTo>
                    <a:pt x="45" y="84"/>
                  </a:lnTo>
                  <a:lnTo>
                    <a:pt x="107"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3" name="Freeform 58"/>
            <p:cNvSpPr>
              <a:spLocks/>
            </p:cNvSpPr>
            <p:nvPr/>
          </p:nvSpPr>
          <p:spPr bwMode="auto">
            <a:xfrm>
              <a:off x="1902" y="1868"/>
              <a:ext cx="96" cy="85"/>
            </a:xfrm>
            <a:custGeom>
              <a:avLst/>
              <a:gdLst>
                <a:gd name="T0" fmla="*/ 0 w 108"/>
                <a:gd name="T1" fmla="*/ 84 h 85"/>
                <a:gd name="T2" fmla="*/ 4 w 108"/>
                <a:gd name="T3" fmla="*/ 46 h 85"/>
                <a:gd name="T4" fmla="*/ 4 w 108"/>
                <a:gd name="T5" fmla="*/ 31 h 85"/>
                <a:gd name="T6" fmla="*/ 4 w 108"/>
                <a:gd name="T7" fmla="*/ 0 h 85"/>
                <a:gd name="T8" fmla="*/ 0 w 108"/>
                <a:gd name="T9" fmla="*/ 84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0" y="84"/>
                  </a:moveTo>
                  <a:lnTo>
                    <a:pt x="107" y="46"/>
                  </a:lnTo>
                  <a:lnTo>
                    <a:pt x="69" y="31"/>
                  </a:lnTo>
                  <a:lnTo>
                    <a:pt x="61" y="0"/>
                  </a:lnTo>
                  <a:lnTo>
                    <a:pt x="0"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4" name="Freeform 59"/>
            <p:cNvSpPr>
              <a:spLocks/>
            </p:cNvSpPr>
            <p:nvPr/>
          </p:nvSpPr>
          <p:spPr bwMode="auto">
            <a:xfrm>
              <a:off x="2364" y="3156"/>
              <a:ext cx="97" cy="85"/>
            </a:xfrm>
            <a:custGeom>
              <a:avLst/>
              <a:gdLst>
                <a:gd name="T0" fmla="*/ 0 w 109"/>
                <a:gd name="T1" fmla="*/ 84 h 85"/>
                <a:gd name="T2" fmla="*/ 4 w 109"/>
                <a:gd name="T3" fmla="*/ 46 h 85"/>
                <a:gd name="T4" fmla="*/ 4 w 109"/>
                <a:gd name="T5" fmla="*/ 31 h 85"/>
                <a:gd name="T6" fmla="*/ 4 w 109"/>
                <a:gd name="T7" fmla="*/ 0 h 85"/>
                <a:gd name="T8" fmla="*/ 0 w 109"/>
                <a:gd name="T9" fmla="*/ 84 h 85"/>
                <a:gd name="T10" fmla="*/ 0 60000 65536"/>
                <a:gd name="T11" fmla="*/ 0 60000 65536"/>
                <a:gd name="T12" fmla="*/ 0 60000 65536"/>
                <a:gd name="T13" fmla="*/ 0 60000 65536"/>
                <a:gd name="T14" fmla="*/ 0 60000 65536"/>
                <a:gd name="T15" fmla="*/ 0 w 109"/>
                <a:gd name="T16" fmla="*/ 0 h 85"/>
                <a:gd name="T17" fmla="*/ 109 w 109"/>
                <a:gd name="T18" fmla="*/ 85 h 85"/>
              </a:gdLst>
              <a:ahLst/>
              <a:cxnLst>
                <a:cxn ang="T10">
                  <a:pos x="T0" y="T1"/>
                </a:cxn>
                <a:cxn ang="T11">
                  <a:pos x="T2" y="T3"/>
                </a:cxn>
                <a:cxn ang="T12">
                  <a:pos x="T4" y="T5"/>
                </a:cxn>
                <a:cxn ang="T13">
                  <a:pos x="T6" y="T7"/>
                </a:cxn>
                <a:cxn ang="T14">
                  <a:pos x="T8" y="T9"/>
                </a:cxn>
              </a:cxnLst>
              <a:rect l="T15" t="T16" r="T17" b="T18"/>
              <a:pathLst>
                <a:path w="109" h="85">
                  <a:moveTo>
                    <a:pt x="0" y="84"/>
                  </a:moveTo>
                  <a:lnTo>
                    <a:pt x="108" y="46"/>
                  </a:lnTo>
                  <a:lnTo>
                    <a:pt x="69" y="31"/>
                  </a:lnTo>
                  <a:lnTo>
                    <a:pt x="61" y="0"/>
                  </a:lnTo>
                  <a:lnTo>
                    <a:pt x="0"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5" name="Line 60"/>
            <p:cNvSpPr>
              <a:spLocks noChangeShapeType="1"/>
            </p:cNvSpPr>
            <p:nvPr/>
          </p:nvSpPr>
          <p:spPr bwMode="auto">
            <a:xfrm flipV="1">
              <a:off x="3974" y="2627"/>
              <a:ext cx="223" cy="45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96" name="Freeform 61"/>
            <p:cNvSpPr>
              <a:spLocks/>
            </p:cNvSpPr>
            <p:nvPr/>
          </p:nvSpPr>
          <p:spPr bwMode="auto">
            <a:xfrm>
              <a:off x="4165" y="2592"/>
              <a:ext cx="60" cy="104"/>
            </a:xfrm>
            <a:custGeom>
              <a:avLst/>
              <a:gdLst>
                <a:gd name="T0" fmla="*/ 4 w 67"/>
                <a:gd name="T1" fmla="*/ 0 h 104"/>
                <a:gd name="T2" fmla="*/ 0 w 67"/>
                <a:gd name="T3" fmla="*/ 46 h 104"/>
                <a:gd name="T4" fmla="*/ 4 w 67"/>
                <a:gd name="T5" fmla="*/ 64 h 104"/>
                <a:gd name="T6" fmla="*/ 4 w 67"/>
                <a:gd name="T7" fmla="*/ 103 h 104"/>
                <a:gd name="T8" fmla="*/ 4 w 67"/>
                <a:gd name="T9" fmla="*/ 0 h 104"/>
                <a:gd name="T10" fmla="*/ 0 60000 65536"/>
                <a:gd name="T11" fmla="*/ 0 60000 65536"/>
                <a:gd name="T12" fmla="*/ 0 60000 65536"/>
                <a:gd name="T13" fmla="*/ 0 60000 65536"/>
                <a:gd name="T14" fmla="*/ 0 60000 65536"/>
                <a:gd name="T15" fmla="*/ 0 w 67"/>
                <a:gd name="T16" fmla="*/ 0 h 104"/>
                <a:gd name="T17" fmla="*/ 67 w 67"/>
                <a:gd name="T18" fmla="*/ 104 h 104"/>
              </a:gdLst>
              <a:ahLst/>
              <a:cxnLst>
                <a:cxn ang="T10">
                  <a:pos x="T0" y="T1"/>
                </a:cxn>
                <a:cxn ang="T11">
                  <a:pos x="T2" y="T3"/>
                </a:cxn>
                <a:cxn ang="T12">
                  <a:pos x="T4" y="T5"/>
                </a:cxn>
                <a:cxn ang="T13">
                  <a:pos x="T6" y="T7"/>
                </a:cxn>
                <a:cxn ang="T14">
                  <a:pos x="T8" y="T9"/>
                </a:cxn>
              </a:cxnLst>
              <a:rect l="T15" t="T16" r="T17" b="T18"/>
              <a:pathLst>
                <a:path w="67" h="104">
                  <a:moveTo>
                    <a:pt x="66" y="0"/>
                  </a:moveTo>
                  <a:lnTo>
                    <a:pt x="0" y="46"/>
                  </a:lnTo>
                  <a:lnTo>
                    <a:pt x="22" y="64"/>
                  </a:lnTo>
                  <a:lnTo>
                    <a:pt x="28" y="103"/>
                  </a:lnTo>
                  <a:lnTo>
                    <a:pt x="66"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7" name="Freeform 62"/>
            <p:cNvSpPr>
              <a:spLocks/>
            </p:cNvSpPr>
            <p:nvPr/>
          </p:nvSpPr>
          <p:spPr bwMode="auto">
            <a:xfrm>
              <a:off x="3936" y="3025"/>
              <a:ext cx="60" cy="104"/>
            </a:xfrm>
            <a:custGeom>
              <a:avLst/>
              <a:gdLst>
                <a:gd name="T0" fmla="*/ 0 w 67"/>
                <a:gd name="T1" fmla="*/ 103 h 104"/>
                <a:gd name="T2" fmla="*/ 4 w 67"/>
                <a:gd name="T3" fmla="*/ 56 h 104"/>
                <a:gd name="T4" fmla="*/ 4 w 67"/>
                <a:gd name="T5" fmla="*/ 38 h 104"/>
                <a:gd name="T6" fmla="*/ 4 w 67"/>
                <a:gd name="T7" fmla="*/ 0 h 104"/>
                <a:gd name="T8" fmla="*/ 0 w 67"/>
                <a:gd name="T9" fmla="*/ 103 h 104"/>
                <a:gd name="T10" fmla="*/ 0 60000 65536"/>
                <a:gd name="T11" fmla="*/ 0 60000 65536"/>
                <a:gd name="T12" fmla="*/ 0 60000 65536"/>
                <a:gd name="T13" fmla="*/ 0 60000 65536"/>
                <a:gd name="T14" fmla="*/ 0 60000 65536"/>
                <a:gd name="T15" fmla="*/ 0 w 67"/>
                <a:gd name="T16" fmla="*/ 0 h 104"/>
                <a:gd name="T17" fmla="*/ 67 w 67"/>
                <a:gd name="T18" fmla="*/ 104 h 104"/>
              </a:gdLst>
              <a:ahLst/>
              <a:cxnLst>
                <a:cxn ang="T10">
                  <a:pos x="T0" y="T1"/>
                </a:cxn>
                <a:cxn ang="T11">
                  <a:pos x="T2" y="T3"/>
                </a:cxn>
                <a:cxn ang="T12">
                  <a:pos x="T4" y="T5"/>
                </a:cxn>
                <a:cxn ang="T13">
                  <a:pos x="T6" y="T7"/>
                </a:cxn>
                <a:cxn ang="T14">
                  <a:pos x="T8" y="T9"/>
                </a:cxn>
              </a:cxnLst>
              <a:rect l="T15" t="T16" r="T17" b="T18"/>
              <a:pathLst>
                <a:path w="67" h="104">
                  <a:moveTo>
                    <a:pt x="0" y="103"/>
                  </a:moveTo>
                  <a:lnTo>
                    <a:pt x="66" y="56"/>
                  </a:lnTo>
                  <a:lnTo>
                    <a:pt x="42" y="38"/>
                  </a:lnTo>
                  <a:lnTo>
                    <a:pt x="37" y="0"/>
                  </a:lnTo>
                  <a:lnTo>
                    <a:pt x="0" y="103"/>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098" name="Line 63"/>
            <p:cNvSpPr>
              <a:spLocks noChangeShapeType="1"/>
            </p:cNvSpPr>
            <p:nvPr/>
          </p:nvSpPr>
          <p:spPr bwMode="auto">
            <a:xfrm>
              <a:off x="1453" y="2634"/>
              <a:ext cx="431" cy="35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99" name="Freeform 64"/>
            <p:cNvSpPr>
              <a:spLocks/>
            </p:cNvSpPr>
            <p:nvPr/>
          </p:nvSpPr>
          <p:spPr bwMode="auto">
            <a:xfrm>
              <a:off x="1412" y="2588"/>
              <a:ext cx="96" cy="85"/>
            </a:xfrm>
            <a:custGeom>
              <a:avLst/>
              <a:gdLst>
                <a:gd name="T0" fmla="*/ 0 w 108"/>
                <a:gd name="T1" fmla="*/ 0 h 85"/>
                <a:gd name="T2" fmla="*/ 4 w 108"/>
                <a:gd name="T3" fmla="*/ 38 h 85"/>
                <a:gd name="T4" fmla="*/ 4 w 108"/>
                <a:gd name="T5" fmla="*/ 53 h 85"/>
                <a:gd name="T6" fmla="*/ 4 w 108"/>
                <a:gd name="T7" fmla="*/ 84 h 85"/>
                <a:gd name="T8" fmla="*/ 0 w 108"/>
                <a:gd name="T9" fmla="*/ 0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0" y="0"/>
                  </a:moveTo>
                  <a:lnTo>
                    <a:pt x="107" y="38"/>
                  </a:lnTo>
                  <a:lnTo>
                    <a:pt x="69" y="53"/>
                  </a:lnTo>
                  <a:lnTo>
                    <a:pt x="61" y="84"/>
                  </a:lnTo>
                  <a:lnTo>
                    <a:pt x="0"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0" name="Freeform 65"/>
            <p:cNvSpPr>
              <a:spLocks/>
            </p:cNvSpPr>
            <p:nvPr/>
          </p:nvSpPr>
          <p:spPr bwMode="auto">
            <a:xfrm>
              <a:off x="1837" y="2948"/>
              <a:ext cx="96" cy="85"/>
            </a:xfrm>
            <a:custGeom>
              <a:avLst/>
              <a:gdLst>
                <a:gd name="T0" fmla="*/ 4 w 108"/>
                <a:gd name="T1" fmla="*/ 84 h 85"/>
                <a:gd name="T2" fmla="*/ 0 w 108"/>
                <a:gd name="T3" fmla="*/ 46 h 85"/>
                <a:gd name="T4" fmla="*/ 4 w 108"/>
                <a:gd name="T5" fmla="*/ 31 h 85"/>
                <a:gd name="T6" fmla="*/ 4 w 108"/>
                <a:gd name="T7" fmla="*/ 0 h 85"/>
                <a:gd name="T8" fmla="*/ 4 w 108"/>
                <a:gd name="T9" fmla="*/ 84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107" y="84"/>
                  </a:moveTo>
                  <a:lnTo>
                    <a:pt x="0" y="46"/>
                  </a:lnTo>
                  <a:lnTo>
                    <a:pt x="37" y="31"/>
                  </a:lnTo>
                  <a:lnTo>
                    <a:pt x="45" y="0"/>
                  </a:lnTo>
                  <a:lnTo>
                    <a:pt x="107"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1" name="Freeform 66"/>
            <p:cNvSpPr>
              <a:spLocks/>
            </p:cNvSpPr>
            <p:nvPr/>
          </p:nvSpPr>
          <p:spPr bwMode="auto">
            <a:xfrm>
              <a:off x="3395" y="3180"/>
              <a:ext cx="96" cy="85"/>
            </a:xfrm>
            <a:custGeom>
              <a:avLst/>
              <a:gdLst>
                <a:gd name="T0" fmla="*/ 4 w 108"/>
                <a:gd name="T1" fmla="*/ 84 h 85"/>
                <a:gd name="T2" fmla="*/ 0 w 108"/>
                <a:gd name="T3" fmla="*/ 46 h 85"/>
                <a:gd name="T4" fmla="*/ 4 w 108"/>
                <a:gd name="T5" fmla="*/ 31 h 85"/>
                <a:gd name="T6" fmla="*/ 4 w 108"/>
                <a:gd name="T7" fmla="*/ 0 h 85"/>
                <a:gd name="T8" fmla="*/ 4 w 108"/>
                <a:gd name="T9" fmla="*/ 84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107" y="84"/>
                  </a:moveTo>
                  <a:lnTo>
                    <a:pt x="0" y="46"/>
                  </a:lnTo>
                  <a:lnTo>
                    <a:pt x="37" y="31"/>
                  </a:lnTo>
                  <a:lnTo>
                    <a:pt x="45" y="0"/>
                  </a:lnTo>
                  <a:lnTo>
                    <a:pt x="107"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2" name="Freeform 67"/>
            <p:cNvSpPr>
              <a:spLocks/>
            </p:cNvSpPr>
            <p:nvPr/>
          </p:nvSpPr>
          <p:spPr bwMode="auto">
            <a:xfrm>
              <a:off x="3821" y="1892"/>
              <a:ext cx="96" cy="85"/>
            </a:xfrm>
            <a:custGeom>
              <a:avLst/>
              <a:gdLst>
                <a:gd name="T0" fmla="*/ 4 w 108"/>
                <a:gd name="T1" fmla="*/ 84 h 85"/>
                <a:gd name="T2" fmla="*/ 0 w 108"/>
                <a:gd name="T3" fmla="*/ 46 h 85"/>
                <a:gd name="T4" fmla="*/ 4 w 108"/>
                <a:gd name="T5" fmla="*/ 31 h 85"/>
                <a:gd name="T6" fmla="*/ 4 w 108"/>
                <a:gd name="T7" fmla="*/ 0 h 85"/>
                <a:gd name="T8" fmla="*/ 4 w 108"/>
                <a:gd name="T9" fmla="*/ 84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107" y="84"/>
                  </a:moveTo>
                  <a:lnTo>
                    <a:pt x="0" y="46"/>
                  </a:lnTo>
                  <a:lnTo>
                    <a:pt x="37" y="31"/>
                  </a:lnTo>
                  <a:lnTo>
                    <a:pt x="45" y="0"/>
                  </a:lnTo>
                  <a:lnTo>
                    <a:pt x="107"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3" name="Freeform 68"/>
            <p:cNvSpPr>
              <a:spLocks/>
            </p:cNvSpPr>
            <p:nvPr/>
          </p:nvSpPr>
          <p:spPr bwMode="auto">
            <a:xfrm>
              <a:off x="3679" y="2158"/>
              <a:ext cx="94" cy="61"/>
            </a:xfrm>
            <a:custGeom>
              <a:avLst/>
              <a:gdLst>
                <a:gd name="T0" fmla="*/ 4 w 106"/>
                <a:gd name="T1" fmla="*/ 23 h 61"/>
                <a:gd name="T2" fmla="*/ 0 w 106"/>
                <a:gd name="T3" fmla="*/ 0 h 61"/>
                <a:gd name="T4" fmla="*/ 4 w 106"/>
                <a:gd name="T5" fmla="*/ 30 h 61"/>
                <a:gd name="T6" fmla="*/ 4 w 106"/>
                <a:gd name="T7" fmla="*/ 60 h 61"/>
                <a:gd name="T8" fmla="*/ 4 w 106"/>
                <a:gd name="T9" fmla="*/ 23 h 61"/>
                <a:gd name="T10" fmla="*/ 0 60000 65536"/>
                <a:gd name="T11" fmla="*/ 0 60000 65536"/>
                <a:gd name="T12" fmla="*/ 0 60000 65536"/>
                <a:gd name="T13" fmla="*/ 0 60000 65536"/>
                <a:gd name="T14" fmla="*/ 0 60000 65536"/>
                <a:gd name="T15" fmla="*/ 0 w 106"/>
                <a:gd name="T16" fmla="*/ 0 h 61"/>
                <a:gd name="T17" fmla="*/ 106 w 106"/>
                <a:gd name="T18" fmla="*/ 61 h 61"/>
              </a:gdLst>
              <a:ahLst/>
              <a:cxnLst>
                <a:cxn ang="T10">
                  <a:pos x="T0" y="T1"/>
                </a:cxn>
                <a:cxn ang="T11">
                  <a:pos x="T2" y="T3"/>
                </a:cxn>
                <a:cxn ang="T12">
                  <a:pos x="T4" y="T5"/>
                </a:cxn>
                <a:cxn ang="T13">
                  <a:pos x="T6" y="T7"/>
                </a:cxn>
                <a:cxn ang="T14">
                  <a:pos x="T8" y="T9"/>
                </a:cxn>
              </a:cxnLst>
              <a:rect l="T15" t="T16" r="T17" b="T18"/>
              <a:pathLst>
                <a:path w="106" h="61">
                  <a:moveTo>
                    <a:pt x="105" y="23"/>
                  </a:moveTo>
                  <a:lnTo>
                    <a:pt x="0" y="0"/>
                  </a:lnTo>
                  <a:lnTo>
                    <a:pt x="15" y="30"/>
                  </a:lnTo>
                  <a:lnTo>
                    <a:pt x="8" y="60"/>
                  </a:lnTo>
                  <a:lnTo>
                    <a:pt x="105" y="23"/>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4" name="Freeform 69"/>
            <p:cNvSpPr>
              <a:spLocks/>
            </p:cNvSpPr>
            <p:nvPr/>
          </p:nvSpPr>
          <p:spPr bwMode="auto">
            <a:xfrm>
              <a:off x="3252" y="3422"/>
              <a:ext cx="95" cy="61"/>
            </a:xfrm>
            <a:custGeom>
              <a:avLst/>
              <a:gdLst>
                <a:gd name="T0" fmla="*/ 4 w 106"/>
                <a:gd name="T1" fmla="*/ 23 h 61"/>
                <a:gd name="T2" fmla="*/ 0 w 106"/>
                <a:gd name="T3" fmla="*/ 0 h 61"/>
                <a:gd name="T4" fmla="*/ 4 w 106"/>
                <a:gd name="T5" fmla="*/ 30 h 61"/>
                <a:gd name="T6" fmla="*/ 4 w 106"/>
                <a:gd name="T7" fmla="*/ 60 h 61"/>
                <a:gd name="T8" fmla="*/ 4 w 106"/>
                <a:gd name="T9" fmla="*/ 23 h 61"/>
                <a:gd name="T10" fmla="*/ 0 60000 65536"/>
                <a:gd name="T11" fmla="*/ 0 60000 65536"/>
                <a:gd name="T12" fmla="*/ 0 60000 65536"/>
                <a:gd name="T13" fmla="*/ 0 60000 65536"/>
                <a:gd name="T14" fmla="*/ 0 60000 65536"/>
                <a:gd name="T15" fmla="*/ 0 w 106"/>
                <a:gd name="T16" fmla="*/ 0 h 61"/>
                <a:gd name="T17" fmla="*/ 106 w 106"/>
                <a:gd name="T18" fmla="*/ 61 h 61"/>
              </a:gdLst>
              <a:ahLst/>
              <a:cxnLst>
                <a:cxn ang="T10">
                  <a:pos x="T0" y="T1"/>
                </a:cxn>
                <a:cxn ang="T11">
                  <a:pos x="T2" y="T3"/>
                </a:cxn>
                <a:cxn ang="T12">
                  <a:pos x="T4" y="T5"/>
                </a:cxn>
                <a:cxn ang="T13">
                  <a:pos x="T6" y="T7"/>
                </a:cxn>
                <a:cxn ang="T14">
                  <a:pos x="T8" y="T9"/>
                </a:cxn>
              </a:cxnLst>
              <a:rect l="T15" t="T16" r="T17" b="T18"/>
              <a:pathLst>
                <a:path w="106" h="61">
                  <a:moveTo>
                    <a:pt x="105" y="23"/>
                  </a:moveTo>
                  <a:lnTo>
                    <a:pt x="0" y="0"/>
                  </a:lnTo>
                  <a:lnTo>
                    <a:pt x="15" y="30"/>
                  </a:lnTo>
                  <a:lnTo>
                    <a:pt x="8" y="60"/>
                  </a:lnTo>
                  <a:lnTo>
                    <a:pt x="105" y="23"/>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5" name="Freeform 70"/>
            <p:cNvSpPr>
              <a:spLocks/>
            </p:cNvSpPr>
            <p:nvPr/>
          </p:nvSpPr>
          <p:spPr bwMode="auto">
            <a:xfrm>
              <a:off x="2050" y="2158"/>
              <a:ext cx="94" cy="61"/>
            </a:xfrm>
            <a:custGeom>
              <a:avLst/>
              <a:gdLst>
                <a:gd name="T0" fmla="*/ 0 w 106"/>
                <a:gd name="T1" fmla="*/ 23 h 61"/>
                <a:gd name="T2" fmla="*/ 4 w 106"/>
                <a:gd name="T3" fmla="*/ 0 h 61"/>
                <a:gd name="T4" fmla="*/ 4 w 106"/>
                <a:gd name="T5" fmla="*/ 30 h 61"/>
                <a:gd name="T6" fmla="*/ 4 w 106"/>
                <a:gd name="T7" fmla="*/ 60 h 61"/>
                <a:gd name="T8" fmla="*/ 0 w 106"/>
                <a:gd name="T9" fmla="*/ 23 h 61"/>
                <a:gd name="T10" fmla="*/ 0 60000 65536"/>
                <a:gd name="T11" fmla="*/ 0 60000 65536"/>
                <a:gd name="T12" fmla="*/ 0 60000 65536"/>
                <a:gd name="T13" fmla="*/ 0 60000 65536"/>
                <a:gd name="T14" fmla="*/ 0 60000 65536"/>
                <a:gd name="T15" fmla="*/ 0 w 106"/>
                <a:gd name="T16" fmla="*/ 0 h 61"/>
                <a:gd name="T17" fmla="*/ 106 w 106"/>
                <a:gd name="T18" fmla="*/ 61 h 61"/>
              </a:gdLst>
              <a:ahLst/>
              <a:cxnLst>
                <a:cxn ang="T10">
                  <a:pos x="T0" y="T1"/>
                </a:cxn>
                <a:cxn ang="T11">
                  <a:pos x="T2" y="T3"/>
                </a:cxn>
                <a:cxn ang="T12">
                  <a:pos x="T4" y="T5"/>
                </a:cxn>
                <a:cxn ang="T13">
                  <a:pos x="T6" y="T7"/>
                </a:cxn>
                <a:cxn ang="T14">
                  <a:pos x="T8" y="T9"/>
                </a:cxn>
              </a:cxnLst>
              <a:rect l="T15" t="T16" r="T17" b="T18"/>
              <a:pathLst>
                <a:path w="106" h="61">
                  <a:moveTo>
                    <a:pt x="0" y="23"/>
                  </a:moveTo>
                  <a:lnTo>
                    <a:pt x="105" y="0"/>
                  </a:lnTo>
                  <a:lnTo>
                    <a:pt x="89" y="30"/>
                  </a:lnTo>
                  <a:lnTo>
                    <a:pt x="97" y="60"/>
                  </a:lnTo>
                  <a:lnTo>
                    <a:pt x="0" y="23"/>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6" name="Freeform 71"/>
            <p:cNvSpPr>
              <a:spLocks/>
            </p:cNvSpPr>
            <p:nvPr/>
          </p:nvSpPr>
          <p:spPr bwMode="auto">
            <a:xfrm>
              <a:off x="2519" y="3438"/>
              <a:ext cx="94" cy="61"/>
            </a:xfrm>
            <a:custGeom>
              <a:avLst/>
              <a:gdLst>
                <a:gd name="T0" fmla="*/ 0 w 106"/>
                <a:gd name="T1" fmla="*/ 23 h 61"/>
                <a:gd name="T2" fmla="*/ 4 w 106"/>
                <a:gd name="T3" fmla="*/ 0 h 61"/>
                <a:gd name="T4" fmla="*/ 4 w 106"/>
                <a:gd name="T5" fmla="*/ 30 h 61"/>
                <a:gd name="T6" fmla="*/ 4 w 106"/>
                <a:gd name="T7" fmla="*/ 60 h 61"/>
                <a:gd name="T8" fmla="*/ 0 w 106"/>
                <a:gd name="T9" fmla="*/ 23 h 61"/>
                <a:gd name="T10" fmla="*/ 0 60000 65536"/>
                <a:gd name="T11" fmla="*/ 0 60000 65536"/>
                <a:gd name="T12" fmla="*/ 0 60000 65536"/>
                <a:gd name="T13" fmla="*/ 0 60000 65536"/>
                <a:gd name="T14" fmla="*/ 0 60000 65536"/>
                <a:gd name="T15" fmla="*/ 0 w 106"/>
                <a:gd name="T16" fmla="*/ 0 h 61"/>
                <a:gd name="T17" fmla="*/ 106 w 106"/>
                <a:gd name="T18" fmla="*/ 61 h 61"/>
              </a:gdLst>
              <a:ahLst/>
              <a:cxnLst>
                <a:cxn ang="T10">
                  <a:pos x="T0" y="T1"/>
                </a:cxn>
                <a:cxn ang="T11">
                  <a:pos x="T2" y="T3"/>
                </a:cxn>
                <a:cxn ang="T12">
                  <a:pos x="T4" y="T5"/>
                </a:cxn>
                <a:cxn ang="T13">
                  <a:pos x="T6" y="T7"/>
                </a:cxn>
                <a:cxn ang="T14">
                  <a:pos x="T8" y="T9"/>
                </a:cxn>
              </a:cxnLst>
              <a:rect l="T15" t="T16" r="T17" b="T18"/>
              <a:pathLst>
                <a:path w="106" h="61">
                  <a:moveTo>
                    <a:pt x="0" y="23"/>
                  </a:moveTo>
                  <a:lnTo>
                    <a:pt x="105" y="0"/>
                  </a:lnTo>
                  <a:lnTo>
                    <a:pt x="89" y="30"/>
                  </a:lnTo>
                  <a:lnTo>
                    <a:pt x="97" y="60"/>
                  </a:lnTo>
                  <a:lnTo>
                    <a:pt x="0" y="23"/>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7" name="Freeform 72"/>
            <p:cNvSpPr>
              <a:spLocks/>
            </p:cNvSpPr>
            <p:nvPr/>
          </p:nvSpPr>
          <p:spPr bwMode="auto">
            <a:xfrm>
              <a:off x="3729" y="2948"/>
              <a:ext cx="96" cy="85"/>
            </a:xfrm>
            <a:custGeom>
              <a:avLst/>
              <a:gdLst>
                <a:gd name="T0" fmla="*/ 4 w 108"/>
                <a:gd name="T1" fmla="*/ 84 h 85"/>
                <a:gd name="T2" fmla="*/ 0 w 108"/>
                <a:gd name="T3" fmla="*/ 46 h 85"/>
                <a:gd name="T4" fmla="*/ 4 w 108"/>
                <a:gd name="T5" fmla="*/ 31 h 85"/>
                <a:gd name="T6" fmla="*/ 4 w 108"/>
                <a:gd name="T7" fmla="*/ 0 h 85"/>
                <a:gd name="T8" fmla="*/ 4 w 108"/>
                <a:gd name="T9" fmla="*/ 84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107" y="84"/>
                  </a:moveTo>
                  <a:lnTo>
                    <a:pt x="0" y="46"/>
                  </a:lnTo>
                  <a:lnTo>
                    <a:pt x="37" y="31"/>
                  </a:lnTo>
                  <a:lnTo>
                    <a:pt x="45" y="0"/>
                  </a:lnTo>
                  <a:lnTo>
                    <a:pt x="107"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8" name="Freeform 73"/>
            <p:cNvSpPr>
              <a:spLocks/>
            </p:cNvSpPr>
            <p:nvPr/>
          </p:nvSpPr>
          <p:spPr bwMode="auto">
            <a:xfrm>
              <a:off x="2007" y="2916"/>
              <a:ext cx="96" cy="85"/>
            </a:xfrm>
            <a:custGeom>
              <a:avLst/>
              <a:gdLst>
                <a:gd name="T0" fmla="*/ 0 w 108"/>
                <a:gd name="T1" fmla="*/ 84 h 85"/>
                <a:gd name="T2" fmla="*/ 4 w 108"/>
                <a:gd name="T3" fmla="*/ 46 h 85"/>
                <a:gd name="T4" fmla="*/ 4 w 108"/>
                <a:gd name="T5" fmla="*/ 31 h 85"/>
                <a:gd name="T6" fmla="*/ 4 w 108"/>
                <a:gd name="T7" fmla="*/ 0 h 85"/>
                <a:gd name="T8" fmla="*/ 0 w 108"/>
                <a:gd name="T9" fmla="*/ 84 h 85"/>
                <a:gd name="T10" fmla="*/ 0 60000 65536"/>
                <a:gd name="T11" fmla="*/ 0 60000 65536"/>
                <a:gd name="T12" fmla="*/ 0 60000 65536"/>
                <a:gd name="T13" fmla="*/ 0 60000 65536"/>
                <a:gd name="T14" fmla="*/ 0 60000 65536"/>
                <a:gd name="T15" fmla="*/ 0 w 108"/>
                <a:gd name="T16" fmla="*/ 0 h 85"/>
                <a:gd name="T17" fmla="*/ 108 w 108"/>
                <a:gd name="T18" fmla="*/ 85 h 85"/>
              </a:gdLst>
              <a:ahLst/>
              <a:cxnLst>
                <a:cxn ang="T10">
                  <a:pos x="T0" y="T1"/>
                </a:cxn>
                <a:cxn ang="T11">
                  <a:pos x="T2" y="T3"/>
                </a:cxn>
                <a:cxn ang="T12">
                  <a:pos x="T4" y="T5"/>
                </a:cxn>
                <a:cxn ang="T13">
                  <a:pos x="T6" y="T7"/>
                </a:cxn>
                <a:cxn ang="T14">
                  <a:pos x="T8" y="T9"/>
                </a:cxn>
              </a:cxnLst>
              <a:rect l="T15" t="T16" r="T17" b="T18"/>
              <a:pathLst>
                <a:path w="108" h="85">
                  <a:moveTo>
                    <a:pt x="0" y="84"/>
                  </a:moveTo>
                  <a:lnTo>
                    <a:pt x="107" y="46"/>
                  </a:lnTo>
                  <a:lnTo>
                    <a:pt x="69" y="31"/>
                  </a:lnTo>
                  <a:lnTo>
                    <a:pt x="61" y="0"/>
                  </a:lnTo>
                  <a:lnTo>
                    <a:pt x="0"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09" name="Freeform 74"/>
            <p:cNvSpPr>
              <a:spLocks/>
            </p:cNvSpPr>
            <p:nvPr/>
          </p:nvSpPr>
          <p:spPr bwMode="auto">
            <a:xfrm>
              <a:off x="2779" y="1688"/>
              <a:ext cx="75" cy="108"/>
            </a:xfrm>
            <a:custGeom>
              <a:avLst/>
              <a:gdLst>
                <a:gd name="T0" fmla="*/ 4 w 85"/>
                <a:gd name="T1" fmla="*/ 0 h 108"/>
                <a:gd name="T2" fmla="*/ 4 w 85"/>
                <a:gd name="T3" fmla="*/ 107 h 108"/>
                <a:gd name="T4" fmla="*/ 4 w 85"/>
                <a:gd name="T5" fmla="*/ 69 h 108"/>
                <a:gd name="T6" fmla="*/ 0 w 85"/>
                <a:gd name="T7" fmla="*/ 61 h 108"/>
                <a:gd name="T8" fmla="*/ 4 w 85"/>
                <a:gd name="T9" fmla="*/ 0 h 108"/>
                <a:gd name="T10" fmla="*/ 0 60000 65536"/>
                <a:gd name="T11" fmla="*/ 0 60000 65536"/>
                <a:gd name="T12" fmla="*/ 0 60000 65536"/>
                <a:gd name="T13" fmla="*/ 0 60000 65536"/>
                <a:gd name="T14" fmla="*/ 0 60000 65536"/>
                <a:gd name="T15" fmla="*/ 0 w 85"/>
                <a:gd name="T16" fmla="*/ 0 h 108"/>
                <a:gd name="T17" fmla="*/ 85 w 85"/>
                <a:gd name="T18" fmla="*/ 108 h 108"/>
              </a:gdLst>
              <a:ahLst/>
              <a:cxnLst>
                <a:cxn ang="T10">
                  <a:pos x="T0" y="T1"/>
                </a:cxn>
                <a:cxn ang="T11">
                  <a:pos x="T2" y="T3"/>
                </a:cxn>
                <a:cxn ang="T12">
                  <a:pos x="T4" y="T5"/>
                </a:cxn>
                <a:cxn ang="T13">
                  <a:pos x="T6" y="T7"/>
                </a:cxn>
                <a:cxn ang="T14">
                  <a:pos x="T8" y="T9"/>
                </a:cxn>
              </a:cxnLst>
              <a:rect l="T15" t="T16" r="T17" b="T18"/>
              <a:pathLst>
                <a:path w="85" h="108">
                  <a:moveTo>
                    <a:pt x="84" y="0"/>
                  </a:moveTo>
                  <a:lnTo>
                    <a:pt x="45" y="107"/>
                  </a:lnTo>
                  <a:lnTo>
                    <a:pt x="31" y="69"/>
                  </a:lnTo>
                  <a:lnTo>
                    <a:pt x="0" y="61"/>
                  </a:lnTo>
                  <a:lnTo>
                    <a:pt x="84"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0" name="Freeform 75"/>
            <p:cNvSpPr>
              <a:spLocks/>
            </p:cNvSpPr>
            <p:nvPr/>
          </p:nvSpPr>
          <p:spPr bwMode="auto">
            <a:xfrm>
              <a:off x="2918" y="1687"/>
              <a:ext cx="76" cy="108"/>
            </a:xfrm>
            <a:custGeom>
              <a:avLst/>
              <a:gdLst>
                <a:gd name="T0" fmla="*/ 0 w 85"/>
                <a:gd name="T1" fmla="*/ 0 h 108"/>
                <a:gd name="T2" fmla="*/ 4 w 85"/>
                <a:gd name="T3" fmla="*/ 107 h 108"/>
                <a:gd name="T4" fmla="*/ 4 w 85"/>
                <a:gd name="T5" fmla="*/ 69 h 108"/>
                <a:gd name="T6" fmla="*/ 4 w 85"/>
                <a:gd name="T7" fmla="*/ 61 h 108"/>
                <a:gd name="T8" fmla="*/ 0 w 85"/>
                <a:gd name="T9" fmla="*/ 0 h 108"/>
                <a:gd name="T10" fmla="*/ 0 60000 65536"/>
                <a:gd name="T11" fmla="*/ 0 60000 65536"/>
                <a:gd name="T12" fmla="*/ 0 60000 65536"/>
                <a:gd name="T13" fmla="*/ 0 60000 65536"/>
                <a:gd name="T14" fmla="*/ 0 60000 65536"/>
                <a:gd name="T15" fmla="*/ 0 w 85"/>
                <a:gd name="T16" fmla="*/ 0 h 108"/>
                <a:gd name="T17" fmla="*/ 85 w 85"/>
                <a:gd name="T18" fmla="*/ 108 h 108"/>
              </a:gdLst>
              <a:ahLst/>
              <a:cxnLst>
                <a:cxn ang="T10">
                  <a:pos x="T0" y="T1"/>
                </a:cxn>
                <a:cxn ang="T11">
                  <a:pos x="T2" y="T3"/>
                </a:cxn>
                <a:cxn ang="T12">
                  <a:pos x="T4" y="T5"/>
                </a:cxn>
                <a:cxn ang="T13">
                  <a:pos x="T6" y="T7"/>
                </a:cxn>
                <a:cxn ang="T14">
                  <a:pos x="T8" y="T9"/>
                </a:cxn>
              </a:cxnLst>
              <a:rect l="T15" t="T16" r="T17" b="T18"/>
              <a:pathLst>
                <a:path w="85" h="108">
                  <a:moveTo>
                    <a:pt x="0" y="0"/>
                  </a:moveTo>
                  <a:lnTo>
                    <a:pt x="37" y="107"/>
                  </a:lnTo>
                  <a:lnTo>
                    <a:pt x="53" y="69"/>
                  </a:lnTo>
                  <a:lnTo>
                    <a:pt x="84" y="61"/>
                  </a:lnTo>
                  <a:lnTo>
                    <a:pt x="0"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1" name="Line 76"/>
            <p:cNvSpPr>
              <a:spLocks noChangeShapeType="1"/>
            </p:cNvSpPr>
            <p:nvPr/>
          </p:nvSpPr>
          <p:spPr bwMode="auto">
            <a:xfrm>
              <a:off x="2880" y="1778"/>
              <a:ext cx="0" cy="382"/>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12" name="Freeform 77"/>
            <p:cNvSpPr>
              <a:spLocks/>
            </p:cNvSpPr>
            <p:nvPr/>
          </p:nvSpPr>
          <p:spPr bwMode="auto">
            <a:xfrm>
              <a:off x="2852" y="1693"/>
              <a:ext cx="63" cy="98"/>
            </a:xfrm>
            <a:custGeom>
              <a:avLst/>
              <a:gdLst>
                <a:gd name="T0" fmla="*/ 4 w 70"/>
                <a:gd name="T1" fmla="*/ 0 h 98"/>
                <a:gd name="T2" fmla="*/ 0 w 70"/>
                <a:gd name="T3" fmla="*/ 96 h 98"/>
                <a:gd name="T4" fmla="*/ 4 w 70"/>
                <a:gd name="T5" fmla="*/ 81 h 98"/>
                <a:gd name="T6" fmla="*/ 4 w 70"/>
                <a:gd name="T7" fmla="*/ 97 h 98"/>
                <a:gd name="T8" fmla="*/ 4 w 70"/>
                <a:gd name="T9" fmla="*/ 0 h 98"/>
                <a:gd name="T10" fmla="*/ 0 60000 65536"/>
                <a:gd name="T11" fmla="*/ 0 60000 65536"/>
                <a:gd name="T12" fmla="*/ 0 60000 65536"/>
                <a:gd name="T13" fmla="*/ 0 60000 65536"/>
                <a:gd name="T14" fmla="*/ 0 60000 65536"/>
                <a:gd name="T15" fmla="*/ 0 w 70"/>
                <a:gd name="T16" fmla="*/ 0 h 98"/>
                <a:gd name="T17" fmla="*/ 70 w 70"/>
                <a:gd name="T18" fmla="*/ 98 h 98"/>
              </a:gdLst>
              <a:ahLst/>
              <a:cxnLst>
                <a:cxn ang="T10">
                  <a:pos x="T0" y="T1"/>
                </a:cxn>
                <a:cxn ang="T11">
                  <a:pos x="T2" y="T3"/>
                </a:cxn>
                <a:cxn ang="T12">
                  <a:pos x="T4" y="T5"/>
                </a:cxn>
                <a:cxn ang="T13">
                  <a:pos x="T6" y="T7"/>
                </a:cxn>
                <a:cxn ang="T14">
                  <a:pos x="T8" y="T9"/>
                </a:cxn>
              </a:cxnLst>
              <a:rect l="T15" t="T16" r="T17" b="T18"/>
              <a:pathLst>
                <a:path w="70" h="98">
                  <a:moveTo>
                    <a:pt x="41" y="0"/>
                  </a:moveTo>
                  <a:lnTo>
                    <a:pt x="0" y="96"/>
                  </a:lnTo>
                  <a:lnTo>
                    <a:pt x="38" y="81"/>
                  </a:lnTo>
                  <a:lnTo>
                    <a:pt x="69" y="97"/>
                  </a:lnTo>
                  <a:lnTo>
                    <a:pt x="41"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3" name="Freeform 78"/>
            <p:cNvSpPr>
              <a:spLocks/>
            </p:cNvSpPr>
            <p:nvPr/>
          </p:nvSpPr>
          <p:spPr bwMode="auto">
            <a:xfrm>
              <a:off x="2848" y="2107"/>
              <a:ext cx="71" cy="103"/>
            </a:xfrm>
            <a:custGeom>
              <a:avLst/>
              <a:gdLst>
                <a:gd name="T0" fmla="*/ 4 w 80"/>
                <a:gd name="T1" fmla="*/ 102 h 103"/>
                <a:gd name="T2" fmla="*/ 4 w 80"/>
                <a:gd name="T3" fmla="*/ 0 h 103"/>
                <a:gd name="T4" fmla="*/ 4 w 80"/>
                <a:gd name="T5" fmla="*/ 21 h 103"/>
                <a:gd name="T6" fmla="*/ 0 w 80"/>
                <a:gd name="T7" fmla="*/ 11 h 103"/>
                <a:gd name="T8" fmla="*/ 4 w 80"/>
                <a:gd name="T9" fmla="*/ 102 h 103"/>
                <a:gd name="T10" fmla="*/ 0 60000 65536"/>
                <a:gd name="T11" fmla="*/ 0 60000 65536"/>
                <a:gd name="T12" fmla="*/ 0 60000 65536"/>
                <a:gd name="T13" fmla="*/ 0 60000 65536"/>
                <a:gd name="T14" fmla="*/ 0 60000 65536"/>
                <a:gd name="T15" fmla="*/ 0 w 80"/>
                <a:gd name="T16" fmla="*/ 0 h 103"/>
                <a:gd name="T17" fmla="*/ 80 w 80"/>
                <a:gd name="T18" fmla="*/ 103 h 103"/>
              </a:gdLst>
              <a:ahLst/>
              <a:cxnLst>
                <a:cxn ang="T10">
                  <a:pos x="T0" y="T1"/>
                </a:cxn>
                <a:cxn ang="T11">
                  <a:pos x="T2" y="T3"/>
                </a:cxn>
                <a:cxn ang="T12">
                  <a:pos x="T4" y="T5"/>
                </a:cxn>
                <a:cxn ang="T13">
                  <a:pos x="T6" y="T7"/>
                </a:cxn>
                <a:cxn ang="T14">
                  <a:pos x="T8" y="T9"/>
                </a:cxn>
              </a:cxnLst>
              <a:rect l="T15" t="T16" r="T17" b="T18"/>
              <a:pathLst>
                <a:path w="80" h="103">
                  <a:moveTo>
                    <a:pt x="36" y="102"/>
                  </a:moveTo>
                  <a:lnTo>
                    <a:pt x="79" y="0"/>
                  </a:lnTo>
                  <a:lnTo>
                    <a:pt x="34" y="21"/>
                  </a:lnTo>
                  <a:lnTo>
                    <a:pt x="0" y="11"/>
                  </a:lnTo>
                  <a:lnTo>
                    <a:pt x="36" y="102"/>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4" name="Line 79"/>
            <p:cNvSpPr>
              <a:spLocks noChangeShapeType="1"/>
            </p:cNvSpPr>
            <p:nvPr/>
          </p:nvSpPr>
          <p:spPr bwMode="auto">
            <a:xfrm flipH="1">
              <a:off x="2293" y="2892"/>
              <a:ext cx="288" cy="25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15" name="Freeform 80"/>
            <p:cNvSpPr>
              <a:spLocks/>
            </p:cNvSpPr>
            <p:nvPr/>
          </p:nvSpPr>
          <p:spPr bwMode="auto">
            <a:xfrm>
              <a:off x="2553" y="2842"/>
              <a:ext cx="98" cy="84"/>
            </a:xfrm>
            <a:custGeom>
              <a:avLst/>
              <a:gdLst>
                <a:gd name="T0" fmla="*/ 4 w 110"/>
                <a:gd name="T1" fmla="*/ 0 h 84"/>
                <a:gd name="T2" fmla="*/ 0 w 110"/>
                <a:gd name="T3" fmla="*/ 35 h 84"/>
                <a:gd name="T4" fmla="*/ 4 w 110"/>
                <a:gd name="T5" fmla="*/ 51 h 84"/>
                <a:gd name="T6" fmla="*/ 4 w 110"/>
                <a:gd name="T7" fmla="*/ 83 h 84"/>
                <a:gd name="T8" fmla="*/ 4 w 110"/>
                <a:gd name="T9" fmla="*/ 0 h 84"/>
                <a:gd name="T10" fmla="*/ 0 60000 65536"/>
                <a:gd name="T11" fmla="*/ 0 60000 65536"/>
                <a:gd name="T12" fmla="*/ 0 60000 65536"/>
                <a:gd name="T13" fmla="*/ 0 60000 65536"/>
                <a:gd name="T14" fmla="*/ 0 60000 65536"/>
                <a:gd name="T15" fmla="*/ 0 w 110"/>
                <a:gd name="T16" fmla="*/ 0 h 84"/>
                <a:gd name="T17" fmla="*/ 110 w 110"/>
                <a:gd name="T18" fmla="*/ 84 h 84"/>
              </a:gdLst>
              <a:ahLst/>
              <a:cxnLst>
                <a:cxn ang="T10">
                  <a:pos x="T0" y="T1"/>
                </a:cxn>
                <a:cxn ang="T11">
                  <a:pos x="T2" y="T3"/>
                </a:cxn>
                <a:cxn ang="T12">
                  <a:pos x="T4" y="T5"/>
                </a:cxn>
                <a:cxn ang="T13">
                  <a:pos x="T6" y="T7"/>
                </a:cxn>
                <a:cxn ang="T14">
                  <a:pos x="T8" y="T9"/>
                </a:cxn>
              </a:cxnLst>
              <a:rect l="T15" t="T16" r="T17" b="T18"/>
              <a:pathLst>
                <a:path w="110" h="84">
                  <a:moveTo>
                    <a:pt x="109" y="0"/>
                  </a:moveTo>
                  <a:lnTo>
                    <a:pt x="0" y="35"/>
                  </a:lnTo>
                  <a:lnTo>
                    <a:pt x="38" y="51"/>
                  </a:lnTo>
                  <a:lnTo>
                    <a:pt x="45" y="83"/>
                  </a:lnTo>
                  <a:lnTo>
                    <a:pt x="109"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6" name="Freeform 81"/>
            <p:cNvSpPr>
              <a:spLocks/>
            </p:cNvSpPr>
            <p:nvPr/>
          </p:nvSpPr>
          <p:spPr bwMode="auto">
            <a:xfrm>
              <a:off x="2254" y="3090"/>
              <a:ext cx="103" cy="85"/>
            </a:xfrm>
            <a:custGeom>
              <a:avLst/>
              <a:gdLst>
                <a:gd name="T0" fmla="*/ 0 w 116"/>
                <a:gd name="T1" fmla="*/ 84 h 85"/>
                <a:gd name="T2" fmla="*/ 4 w 116"/>
                <a:gd name="T3" fmla="*/ 46 h 85"/>
                <a:gd name="T4" fmla="*/ 4 w 116"/>
                <a:gd name="T5" fmla="*/ 29 h 85"/>
                <a:gd name="T6" fmla="*/ 4 w 116"/>
                <a:gd name="T7" fmla="*/ 0 h 85"/>
                <a:gd name="T8" fmla="*/ 0 w 116"/>
                <a:gd name="T9" fmla="*/ 84 h 85"/>
                <a:gd name="T10" fmla="*/ 0 60000 65536"/>
                <a:gd name="T11" fmla="*/ 0 60000 65536"/>
                <a:gd name="T12" fmla="*/ 0 60000 65536"/>
                <a:gd name="T13" fmla="*/ 0 60000 65536"/>
                <a:gd name="T14" fmla="*/ 0 60000 65536"/>
                <a:gd name="T15" fmla="*/ 0 w 116"/>
                <a:gd name="T16" fmla="*/ 0 h 85"/>
                <a:gd name="T17" fmla="*/ 116 w 116"/>
                <a:gd name="T18" fmla="*/ 85 h 85"/>
              </a:gdLst>
              <a:ahLst/>
              <a:cxnLst>
                <a:cxn ang="T10">
                  <a:pos x="T0" y="T1"/>
                </a:cxn>
                <a:cxn ang="T11">
                  <a:pos x="T2" y="T3"/>
                </a:cxn>
                <a:cxn ang="T12">
                  <a:pos x="T4" y="T5"/>
                </a:cxn>
                <a:cxn ang="T13">
                  <a:pos x="T6" y="T7"/>
                </a:cxn>
                <a:cxn ang="T14">
                  <a:pos x="T8" y="T9"/>
                </a:cxn>
              </a:cxnLst>
              <a:rect l="T15" t="T16" r="T17" b="T18"/>
              <a:pathLst>
                <a:path w="116" h="85">
                  <a:moveTo>
                    <a:pt x="0" y="84"/>
                  </a:moveTo>
                  <a:lnTo>
                    <a:pt x="115" y="46"/>
                  </a:lnTo>
                  <a:lnTo>
                    <a:pt x="68" y="29"/>
                  </a:lnTo>
                  <a:lnTo>
                    <a:pt x="54" y="0"/>
                  </a:lnTo>
                  <a:lnTo>
                    <a:pt x="0" y="8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7" name="Line 82"/>
            <p:cNvSpPr>
              <a:spLocks noChangeShapeType="1"/>
            </p:cNvSpPr>
            <p:nvPr/>
          </p:nvSpPr>
          <p:spPr bwMode="auto">
            <a:xfrm>
              <a:off x="3227" y="2855"/>
              <a:ext cx="297" cy="240"/>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18" name="Freeform 83"/>
            <p:cNvSpPr>
              <a:spLocks/>
            </p:cNvSpPr>
            <p:nvPr/>
          </p:nvSpPr>
          <p:spPr bwMode="auto">
            <a:xfrm>
              <a:off x="3166" y="2794"/>
              <a:ext cx="93" cy="90"/>
            </a:xfrm>
            <a:custGeom>
              <a:avLst/>
              <a:gdLst>
                <a:gd name="T0" fmla="*/ 0 w 104"/>
                <a:gd name="T1" fmla="*/ 0 h 90"/>
                <a:gd name="T2" fmla="*/ 4 w 104"/>
                <a:gd name="T3" fmla="*/ 89 h 90"/>
                <a:gd name="T4" fmla="*/ 4 w 104"/>
                <a:gd name="T5" fmla="*/ 53 h 90"/>
                <a:gd name="T6" fmla="*/ 4 w 104"/>
                <a:gd name="T7" fmla="*/ 42 h 90"/>
                <a:gd name="T8" fmla="*/ 0 w 104"/>
                <a:gd name="T9" fmla="*/ 0 h 90"/>
                <a:gd name="T10" fmla="*/ 0 60000 65536"/>
                <a:gd name="T11" fmla="*/ 0 60000 65536"/>
                <a:gd name="T12" fmla="*/ 0 60000 65536"/>
                <a:gd name="T13" fmla="*/ 0 60000 65536"/>
                <a:gd name="T14" fmla="*/ 0 60000 65536"/>
                <a:gd name="T15" fmla="*/ 0 w 104"/>
                <a:gd name="T16" fmla="*/ 0 h 90"/>
                <a:gd name="T17" fmla="*/ 104 w 104"/>
                <a:gd name="T18" fmla="*/ 90 h 90"/>
              </a:gdLst>
              <a:ahLst/>
              <a:cxnLst>
                <a:cxn ang="T10">
                  <a:pos x="T0" y="T1"/>
                </a:cxn>
                <a:cxn ang="T11">
                  <a:pos x="T2" y="T3"/>
                </a:cxn>
                <a:cxn ang="T12">
                  <a:pos x="T4" y="T5"/>
                </a:cxn>
                <a:cxn ang="T13">
                  <a:pos x="T6" y="T7"/>
                </a:cxn>
                <a:cxn ang="T14">
                  <a:pos x="T8" y="T9"/>
                </a:cxn>
              </a:cxnLst>
              <a:rect l="T15" t="T16" r="T17" b="T18"/>
              <a:pathLst>
                <a:path w="104" h="90">
                  <a:moveTo>
                    <a:pt x="0" y="0"/>
                  </a:moveTo>
                  <a:lnTo>
                    <a:pt x="57" y="89"/>
                  </a:lnTo>
                  <a:lnTo>
                    <a:pt x="68" y="53"/>
                  </a:lnTo>
                  <a:lnTo>
                    <a:pt x="103" y="42"/>
                  </a:lnTo>
                  <a:lnTo>
                    <a:pt x="0"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19" name="Freeform 84"/>
            <p:cNvSpPr>
              <a:spLocks/>
            </p:cNvSpPr>
            <p:nvPr/>
          </p:nvSpPr>
          <p:spPr bwMode="auto">
            <a:xfrm>
              <a:off x="3471" y="3032"/>
              <a:ext cx="92" cy="95"/>
            </a:xfrm>
            <a:custGeom>
              <a:avLst/>
              <a:gdLst>
                <a:gd name="T0" fmla="*/ 4 w 103"/>
                <a:gd name="T1" fmla="*/ 94 h 95"/>
                <a:gd name="T2" fmla="*/ 4 w 103"/>
                <a:gd name="T3" fmla="*/ 0 h 95"/>
                <a:gd name="T4" fmla="*/ 4 w 103"/>
                <a:gd name="T5" fmla="*/ 45 h 95"/>
                <a:gd name="T6" fmla="*/ 0 w 103"/>
                <a:gd name="T7" fmla="*/ 61 h 95"/>
                <a:gd name="T8" fmla="*/ 4 w 103"/>
                <a:gd name="T9" fmla="*/ 94 h 95"/>
                <a:gd name="T10" fmla="*/ 0 60000 65536"/>
                <a:gd name="T11" fmla="*/ 0 60000 65536"/>
                <a:gd name="T12" fmla="*/ 0 60000 65536"/>
                <a:gd name="T13" fmla="*/ 0 60000 65536"/>
                <a:gd name="T14" fmla="*/ 0 60000 65536"/>
                <a:gd name="T15" fmla="*/ 0 w 103"/>
                <a:gd name="T16" fmla="*/ 0 h 95"/>
                <a:gd name="T17" fmla="*/ 103 w 103"/>
                <a:gd name="T18" fmla="*/ 95 h 95"/>
              </a:gdLst>
              <a:ahLst/>
              <a:cxnLst>
                <a:cxn ang="T10">
                  <a:pos x="T0" y="T1"/>
                </a:cxn>
                <a:cxn ang="T11">
                  <a:pos x="T2" y="T3"/>
                </a:cxn>
                <a:cxn ang="T12">
                  <a:pos x="T4" y="T5"/>
                </a:cxn>
                <a:cxn ang="T13">
                  <a:pos x="T6" y="T7"/>
                </a:cxn>
                <a:cxn ang="T14">
                  <a:pos x="T8" y="T9"/>
                </a:cxn>
              </a:cxnLst>
              <a:rect l="T15" t="T16" r="T17" b="T18"/>
              <a:pathLst>
                <a:path w="103" h="95">
                  <a:moveTo>
                    <a:pt x="102" y="94"/>
                  </a:moveTo>
                  <a:lnTo>
                    <a:pt x="40" y="0"/>
                  </a:lnTo>
                  <a:lnTo>
                    <a:pt x="29" y="45"/>
                  </a:lnTo>
                  <a:lnTo>
                    <a:pt x="0" y="61"/>
                  </a:lnTo>
                  <a:lnTo>
                    <a:pt x="102" y="94"/>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20" name="Line 85"/>
            <p:cNvSpPr>
              <a:spLocks noChangeShapeType="1"/>
            </p:cNvSpPr>
            <p:nvPr/>
          </p:nvSpPr>
          <p:spPr bwMode="auto">
            <a:xfrm>
              <a:off x="2095" y="2331"/>
              <a:ext cx="361" cy="123"/>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21" name="Freeform 86"/>
            <p:cNvSpPr>
              <a:spLocks/>
            </p:cNvSpPr>
            <p:nvPr/>
          </p:nvSpPr>
          <p:spPr bwMode="auto">
            <a:xfrm>
              <a:off x="2017" y="2293"/>
              <a:ext cx="101" cy="68"/>
            </a:xfrm>
            <a:custGeom>
              <a:avLst/>
              <a:gdLst>
                <a:gd name="T0" fmla="*/ 0 w 114"/>
                <a:gd name="T1" fmla="*/ 0 h 68"/>
                <a:gd name="T2" fmla="*/ 4 w 114"/>
                <a:gd name="T3" fmla="*/ 67 h 68"/>
                <a:gd name="T4" fmla="*/ 4 w 114"/>
                <a:gd name="T5" fmla="*/ 30 h 68"/>
                <a:gd name="T6" fmla="*/ 4 w 114"/>
                <a:gd name="T7" fmla="*/ 8 h 68"/>
                <a:gd name="T8" fmla="*/ 0 w 114"/>
                <a:gd name="T9" fmla="*/ 0 h 68"/>
                <a:gd name="T10" fmla="*/ 0 60000 65536"/>
                <a:gd name="T11" fmla="*/ 0 60000 65536"/>
                <a:gd name="T12" fmla="*/ 0 60000 65536"/>
                <a:gd name="T13" fmla="*/ 0 60000 65536"/>
                <a:gd name="T14" fmla="*/ 0 60000 65536"/>
                <a:gd name="T15" fmla="*/ 0 w 114"/>
                <a:gd name="T16" fmla="*/ 0 h 68"/>
                <a:gd name="T17" fmla="*/ 114 w 114"/>
                <a:gd name="T18" fmla="*/ 68 h 68"/>
              </a:gdLst>
              <a:ahLst/>
              <a:cxnLst>
                <a:cxn ang="T10">
                  <a:pos x="T0" y="T1"/>
                </a:cxn>
                <a:cxn ang="T11">
                  <a:pos x="T2" y="T3"/>
                </a:cxn>
                <a:cxn ang="T12">
                  <a:pos x="T4" y="T5"/>
                </a:cxn>
                <a:cxn ang="T13">
                  <a:pos x="T6" y="T7"/>
                </a:cxn>
                <a:cxn ang="T14">
                  <a:pos x="T8" y="T9"/>
                </a:cxn>
              </a:cxnLst>
              <a:rect l="T15" t="T16" r="T17" b="T18"/>
              <a:pathLst>
                <a:path w="114" h="68">
                  <a:moveTo>
                    <a:pt x="0" y="0"/>
                  </a:moveTo>
                  <a:lnTo>
                    <a:pt x="89" y="67"/>
                  </a:lnTo>
                  <a:lnTo>
                    <a:pt x="86" y="30"/>
                  </a:lnTo>
                  <a:lnTo>
                    <a:pt x="113" y="8"/>
                  </a:lnTo>
                  <a:lnTo>
                    <a:pt x="0" y="0"/>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22" name="Freeform 87"/>
            <p:cNvSpPr>
              <a:spLocks/>
            </p:cNvSpPr>
            <p:nvPr/>
          </p:nvSpPr>
          <p:spPr bwMode="auto">
            <a:xfrm>
              <a:off x="2406" y="2401"/>
              <a:ext cx="97" cy="70"/>
            </a:xfrm>
            <a:custGeom>
              <a:avLst/>
              <a:gdLst>
                <a:gd name="T0" fmla="*/ 4 w 109"/>
                <a:gd name="T1" fmla="*/ 69 h 70"/>
                <a:gd name="T2" fmla="*/ 4 w 109"/>
                <a:gd name="T3" fmla="*/ 0 h 70"/>
                <a:gd name="T4" fmla="*/ 4 w 109"/>
                <a:gd name="T5" fmla="*/ 44 h 70"/>
                <a:gd name="T6" fmla="*/ 0 w 109"/>
                <a:gd name="T7" fmla="*/ 69 h 70"/>
                <a:gd name="T8" fmla="*/ 4 w 109"/>
                <a:gd name="T9" fmla="*/ 69 h 70"/>
                <a:gd name="T10" fmla="*/ 0 60000 65536"/>
                <a:gd name="T11" fmla="*/ 0 60000 65536"/>
                <a:gd name="T12" fmla="*/ 0 60000 65536"/>
                <a:gd name="T13" fmla="*/ 0 60000 65536"/>
                <a:gd name="T14" fmla="*/ 0 60000 65536"/>
                <a:gd name="T15" fmla="*/ 0 w 109"/>
                <a:gd name="T16" fmla="*/ 0 h 70"/>
                <a:gd name="T17" fmla="*/ 109 w 109"/>
                <a:gd name="T18" fmla="*/ 70 h 70"/>
              </a:gdLst>
              <a:ahLst/>
              <a:cxnLst>
                <a:cxn ang="T10">
                  <a:pos x="T0" y="T1"/>
                </a:cxn>
                <a:cxn ang="T11">
                  <a:pos x="T2" y="T3"/>
                </a:cxn>
                <a:cxn ang="T12">
                  <a:pos x="T4" y="T5"/>
                </a:cxn>
                <a:cxn ang="T13">
                  <a:pos x="T6" y="T7"/>
                </a:cxn>
                <a:cxn ang="T14">
                  <a:pos x="T8" y="T9"/>
                </a:cxn>
              </a:cxnLst>
              <a:rect l="T15" t="T16" r="T17" b="T18"/>
              <a:pathLst>
                <a:path w="109" h="70">
                  <a:moveTo>
                    <a:pt x="108" y="69"/>
                  </a:moveTo>
                  <a:lnTo>
                    <a:pt x="13" y="0"/>
                  </a:lnTo>
                  <a:lnTo>
                    <a:pt x="21" y="44"/>
                  </a:lnTo>
                  <a:lnTo>
                    <a:pt x="0" y="69"/>
                  </a:lnTo>
                  <a:lnTo>
                    <a:pt x="108" y="69"/>
                  </a:lnTo>
                </a:path>
              </a:pathLst>
            </a:custGeom>
            <a:solidFill>
              <a:schemeClr val="accent1"/>
            </a:solidFill>
            <a:ln w="12700" cap="rnd">
              <a:solidFill>
                <a:srgbClr val="008000"/>
              </a:solidFill>
              <a:round/>
              <a:headEnd type="none" w="sm" len="sm"/>
              <a:tailEnd type="none" w="sm" len="sm"/>
            </a:ln>
          </p:spPr>
          <p:txBody>
            <a:bodyPr/>
            <a:lstStyle/>
            <a:p>
              <a:endParaRPr lang="en-US"/>
            </a:p>
          </p:txBody>
        </p:sp>
        <p:sp>
          <p:nvSpPr>
            <p:cNvPr id="44123" name="Text Box 88"/>
            <p:cNvSpPr txBox="1">
              <a:spLocks noChangeArrowheads="1"/>
            </p:cNvSpPr>
            <p:nvPr/>
          </p:nvSpPr>
          <p:spPr bwMode="auto">
            <a:xfrm>
              <a:off x="3113" y="543"/>
              <a:ext cx="135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2"/>
                  </a:solidFill>
                </a:rPr>
                <a:t>Word weight</a:t>
              </a:r>
            </a:p>
          </p:txBody>
        </p:sp>
        <p:sp>
          <p:nvSpPr>
            <p:cNvPr id="44124" name="Text Box 89"/>
            <p:cNvSpPr txBox="1">
              <a:spLocks noChangeArrowheads="1"/>
            </p:cNvSpPr>
            <p:nvPr/>
          </p:nvSpPr>
          <p:spPr bwMode="auto">
            <a:xfrm>
              <a:off x="4895" y="2031"/>
              <a:ext cx="67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2"/>
                  </a:solidFill>
                </a:rPr>
                <a:t>VAST</a:t>
              </a:r>
            </a:p>
          </p:txBody>
        </p:sp>
        <p:sp>
          <p:nvSpPr>
            <p:cNvPr id="44125" name="Text Box 90"/>
            <p:cNvSpPr txBox="1">
              <a:spLocks noChangeArrowheads="1"/>
            </p:cNvSpPr>
            <p:nvPr/>
          </p:nvSpPr>
          <p:spPr bwMode="auto">
            <a:xfrm>
              <a:off x="4480" y="3280"/>
              <a:ext cx="80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2"/>
                  </a:solidFill>
                </a:rPr>
                <a:t>BLAST</a:t>
              </a:r>
              <a:endParaRPr lang="en-US" sz="2000">
                <a:solidFill>
                  <a:schemeClr val="accent2"/>
                </a:solidFill>
                <a:latin typeface="Times New Roman" charset="0"/>
              </a:endParaRPr>
            </a:p>
          </p:txBody>
        </p:sp>
        <p:sp>
          <p:nvSpPr>
            <p:cNvPr id="44126" name="Text Box 91"/>
            <p:cNvSpPr txBox="1">
              <a:spLocks noChangeArrowheads="1"/>
            </p:cNvSpPr>
            <p:nvPr/>
          </p:nvSpPr>
          <p:spPr bwMode="auto">
            <a:xfrm>
              <a:off x="512" y="3279"/>
              <a:ext cx="80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2"/>
                  </a:solidFill>
                </a:rPr>
                <a:t>BLAST</a:t>
              </a:r>
            </a:p>
          </p:txBody>
        </p:sp>
        <p:sp>
          <p:nvSpPr>
            <p:cNvPr id="44127" name="Text Box 92"/>
            <p:cNvSpPr txBox="1">
              <a:spLocks noChangeArrowheads="1"/>
            </p:cNvSpPr>
            <p:nvPr/>
          </p:nvSpPr>
          <p:spPr bwMode="auto">
            <a:xfrm>
              <a:off x="156" y="2433"/>
              <a:ext cx="116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accent2"/>
                  </a:solidFill>
                </a:rPr>
                <a:t>Phylogeny</a:t>
              </a:r>
            </a:p>
          </p:txBody>
        </p:sp>
        <p:sp>
          <p:nvSpPr>
            <p:cNvPr id="44128" name="Text Box 93"/>
            <p:cNvSpPr txBox="1">
              <a:spLocks noChangeArrowheads="1"/>
            </p:cNvSpPr>
            <p:nvPr/>
          </p:nvSpPr>
          <p:spPr bwMode="auto">
            <a:xfrm>
              <a:off x="2630" y="3767"/>
              <a:ext cx="78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Hard Link</a:t>
              </a:r>
            </a:p>
          </p:txBody>
        </p:sp>
        <p:sp>
          <p:nvSpPr>
            <p:cNvPr id="44129" name="Text Box 94"/>
            <p:cNvSpPr txBox="1">
              <a:spLocks noChangeArrowheads="1"/>
            </p:cNvSpPr>
            <p:nvPr/>
          </p:nvSpPr>
          <p:spPr bwMode="auto">
            <a:xfrm>
              <a:off x="576" y="3648"/>
              <a:ext cx="1467"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t>Neighbors</a:t>
              </a:r>
            </a:p>
            <a:p>
              <a:pPr eaLnBrk="1" hangingPunct="1"/>
              <a:r>
                <a:rPr lang="en-US" sz="1800"/>
                <a:t>Related Sequences</a:t>
              </a:r>
            </a:p>
          </p:txBody>
        </p:sp>
      </p:grpSp>
      <p:sp>
        <p:nvSpPr>
          <p:cNvPr id="44036" name="Text Box 95"/>
          <p:cNvSpPr txBox="1">
            <a:spLocks noChangeArrowheads="1"/>
          </p:cNvSpPr>
          <p:nvPr/>
        </p:nvSpPr>
        <p:spPr bwMode="auto">
          <a:xfrm>
            <a:off x="6965950" y="5667375"/>
            <a:ext cx="2178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t>Neighbors</a:t>
            </a:r>
          </a:p>
          <a:p>
            <a:pPr eaLnBrk="1" hangingPunct="1"/>
            <a:r>
              <a:rPr lang="en-US" sz="1800"/>
              <a:t>Related Sequences</a:t>
            </a:r>
          </a:p>
          <a:p>
            <a:pPr eaLnBrk="1" hangingPunct="1"/>
            <a:r>
              <a:rPr lang="en-US" sz="1800"/>
              <a:t>BLink</a:t>
            </a:r>
          </a:p>
          <a:p>
            <a:pPr eaLnBrk="1" hangingPunct="1"/>
            <a:r>
              <a:rPr lang="en-US" sz="1800"/>
              <a:t>Domains</a:t>
            </a:r>
          </a:p>
        </p:txBody>
      </p:sp>
      <p:sp>
        <p:nvSpPr>
          <p:cNvPr id="44037" name="Text Box 96"/>
          <p:cNvSpPr txBox="1">
            <a:spLocks noChangeArrowheads="1"/>
          </p:cNvSpPr>
          <p:nvPr/>
        </p:nvSpPr>
        <p:spPr bwMode="auto">
          <a:xfrm>
            <a:off x="7067550" y="4038600"/>
            <a:ext cx="207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t>Neighbors</a:t>
            </a:r>
          </a:p>
          <a:p>
            <a:pPr eaLnBrk="1" hangingPunct="1"/>
            <a:r>
              <a:rPr lang="en-US" sz="1800"/>
              <a:t>Related Structures</a:t>
            </a:r>
          </a:p>
        </p:txBody>
      </p:sp>
      <p:sp>
        <p:nvSpPr>
          <p:cNvPr id="2" name="Slide Number Placeholder 1"/>
          <p:cNvSpPr>
            <a:spLocks noGrp="1"/>
          </p:cNvSpPr>
          <p:nvPr>
            <p:ph type="sldNum" sz="quarter" idx="12"/>
          </p:nvPr>
        </p:nvSpPr>
        <p:spPr/>
        <p:txBody>
          <a:bodyPr/>
          <a:lstStyle/>
          <a:p>
            <a:fld id="{02B337D9-E6CE-3C49-84C7-D19741C736D4}" type="slidenum">
              <a:rPr lang="en-US" smtClean="0"/>
              <a:pPr/>
              <a:t>23</a:t>
            </a:fld>
            <a:endParaRPr lang="en-US"/>
          </a:p>
        </p:txBody>
      </p:sp>
    </p:spTree>
    <p:extLst>
      <p:ext uri="{BB962C8B-B14F-4D97-AF65-F5344CB8AC3E}">
        <p14:creationId xmlns:p14="http://schemas.microsoft.com/office/powerpoint/2010/main" val="3297471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Hands-on exercise 1</a:t>
            </a:r>
            <a:endParaRPr lang="en-US" dirty="0"/>
          </a:p>
        </p:txBody>
      </p:sp>
      <p:sp>
        <p:nvSpPr>
          <p:cNvPr id="5" name="Subtitle 4"/>
          <p:cNvSpPr>
            <a:spLocks noGrp="1"/>
          </p:cNvSpPr>
          <p:nvPr>
            <p:ph type="subTitle" idx="1"/>
          </p:nvPr>
        </p:nvSpPr>
        <p:spPr/>
        <p:txBody>
          <a:bodyPr/>
          <a:lstStyle/>
          <a:p>
            <a:r>
              <a:rPr lang="en-US" dirty="0" smtClean="0"/>
              <a:t>Cancer related genes</a:t>
            </a:r>
            <a:endParaRPr lang="en-US" dirty="0"/>
          </a:p>
        </p:txBody>
      </p:sp>
      <p:sp>
        <p:nvSpPr>
          <p:cNvPr id="3" name="Slide Number Placeholder 2"/>
          <p:cNvSpPr>
            <a:spLocks noGrp="1"/>
          </p:cNvSpPr>
          <p:nvPr>
            <p:ph type="sldNum" sz="quarter" idx="12"/>
          </p:nvPr>
        </p:nvSpPr>
        <p:spPr/>
        <p:txBody>
          <a:bodyPr/>
          <a:lstStyle/>
          <a:p>
            <a:fld id="{02B337D9-E6CE-3C49-84C7-D19741C736D4}" type="slidenum">
              <a:rPr lang="en-US" smtClean="0"/>
              <a:pPr/>
              <a:t>24</a:t>
            </a:fld>
            <a:endParaRPr lang="en-US"/>
          </a:p>
        </p:txBody>
      </p:sp>
    </p:spTree>
    <p:extLst>
      <p:ext uri="{BB962C8B-B14F-4D97-AF65-F5344CB8AC3E}">
        <p14:creationId xmlns:p14="http://schemas.microsoft.com/office/powerpoint/2010/main" val="41616698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B337D9-E6CE-3C49-84C7-D19741C736D4}" type="slidenum">
              <a:rPr lang="en-US" smtClean="0"/>
              <a:pPr/>
              <a:t>25</a:t>
            </a:fld>
            <a:endParaRPr lang="en-US"/>
          </a:p>
        </p:txBody>
      </p:sp>
      <p:pic>
        <p:nvPicPr>
          <p:cNvPr id="5" name="Picture 4"/>
          <p:cNvPicPr>
            <a:picLocks noChangeAspect="1"/>
          </p:cNvPicPr>
          <p:nvPr/>
        </p:nvPicPr>
        <p:blipFill>
          <a:blip r:embed="rId3"/>
          <a:stretch>
            <a:fillRect/>
          </a:stretch>
        </p:blipFill>
        <p:spPr>
          <a:xfrm>
            <a:off x="774700" y="387350"/>
            <a:ext cx="7588918" cy="6334125"/>
          </a:xfrm>
          <a:prstGeom prst="rect">
            <a:avLst/>
          </a:prstGeom>
        </p:spPr>
      </p:pic>
      <p:sp>
        <p:nvSpPr>
          <p:cNvPr id="6" name="Rectangle 5"/>
          <p:cNvSpPr/>
          <p:nvPr/>
        </p:nvSpPr>
        <p:spPr>
          <a:xfrm>
            <a:off x="4000500" y="1190625"/>
            <a:ext cx="2333625" cy="4762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22400" y="371474"/>
            <a:ext cx="2333625" cy="2381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2918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762000"/>
            <a:ext cx="9144000" cy="5311867"/>
          </a:xfrm>
          <a:prstGeom prst="rect">
            <a:avLst/>
          </a:prstGeom>
        </p:spPr>
      </p:pic>
      <p:sp>
        <p:nvSpPr>
          <p:cNvPr id="2" name="Slide Number Placeholder 1"/>
          <p:cNvSpPr>
            <a:spLocks noGrp="1"/>
          </p:cNvSpPr>
          <p:nvPr>
            <p:ph type="sldNum" sz="quarter" idx="12"/>
          </p:nvPr>
        </p:nvSpPr>
        <p:spPr/>
        <p:txBody>
          <a:bodyPr/>
          <a:lstStyle/>
          <a:p>
            <a:fld id="{02B337D9-E6CE-3C49-84C7-D19741C736D4}" type="slidenum">
              <a:rPr lang="en-US" smtClean="0"/>
              <a:pPr/>
              <a:t>26</a:t>
            </a:fld>
            <a:endParaRPr lang="en-US"/>
          </a:p>
        </p:txBody>
      </p:sp>
      <p:sp>
        <p:nvSpPr>
          <p:cNvPr id="4" name="Rectangle 3"/>
          <p:cNvSpPr/>
          <p:nvPr/>
        </p:nvSpPr>
        <p:spPr>
          <a:xfrm>
            <a:off x="4678566" y="2562628"/>
            <a:ext cx="2333625" cy="20259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678566" y="4227632"/>
            <a:ext cx="2333625" cy="22744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47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143000"/>
            <a:ext cx="9144000" cy="4552035"/>
          </a:xfrm>
          <a:prstGeom prst="rect">
            <a:avLst/>
          </a:prstGeom>
        </p:spPr>
      </p:pic>
      <p:sp>
        <p:nvSpPr>
          <p:cNvPr id="2" name="Slide Number Placeholder 1"/>
          <p:cNvSpPr>
            <a:spLocks noGrp="1"/>
          </p:cNvSpPr>
          <p:nvPr>
            <p:ph type="sldNum" sz="quarter" idx="12"/>
          </p:nvPr>
        </p:nvSpPr>
        <p:spPr/>
        <p:txBody>
          <a:bodyPr/>
          <a:lstStyle/>
          <a:p>
            <a:fld id="{02B337D9-E6CE-3C49-84C7-D19741C736D4}" type="slidenum">
              <a:rPr lang="en-US" smtClean="0"/>
              <a:pPr/>
              <a:t>27</a:t>
            </a:fld>
            <a:endParaRPr lang="en-US"/>
          </a:p>
        </p:txBody>
      </p:sp>
      <p:sp>
        <p:nvSpPr>
          <p:cNvPr id="5" name="Rectangle 4"/>
          <p:cNvSpPr/>
          <p:nvPr/>
        </p:nvSpPr>
        <p:spPr>
          <a:xfrm>
            <a:off x="7175500" y="2436863"/>
            <a:ext cx="1968500" cy="96332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60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82600"/>
            <a:ext cx="9144000" cy="5881855"/>
          </a:xfrm>
          <a:prstGeom prst="rect">
            <a:avLst/>
          </a:prstGeom>
        </p:spPr>
      </p:pic>
      <p:sp>
        <p:nvSpPr>
          <p:cNvPr id="2" name="Slide Number Placeholder 1"/>
          <p:cNvSpPr>
            <a:spLocks noGrp="1"/>
          </p:cNvSpPr>
          <p:nvPr>
            <p:ph type="sldNum" sz="quarter" idx="12"/>
          </p:nvPr>
        </p:nvSpPr>
        <p:spPr/>
        <p:txBody>
          <a:bodyPr/>
          <a:lstStyle/>
          <a:p>
            <a:fld id="{02B337D9-E6CE-3C49-84C7-D19741C736D4}" type="slidenum">
              <a:rPr lang="en-US" smtClean="0"/>
              <a:pPr/>
              <a:t>28</a:t>
            </a:fld>
            <a:endParaRPr lang="en-US"/>
          </a:p>
        </p:txBody>
      </p:sp>
      <p:sp>
        <p:nvSpPr>
          <p:cNvPr id="4" name="Rectangle 3"/>
          <p:cNvSpPr/>
          <p:nvPr/>
        </p:nvSpPr>
        <p:spPr>
          <a:xfrm>
            <a:off x="2279650" y="444500"/>
            <a:ext cx="5499100" cy="3175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1089025"/>
            <a:ext cx="3667125" cy="3175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13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29</a:t>
            </a:fld>
            <a:endParaRPr lang="en-US"/>
          </a:p>
        </p:txBody>
      </p:sp>
      <p:pic>
        <p:nvPicPr>
          <p:cNvPr id="3" name="Picture 2"/>
          <p:cNvPicPr>
            <a:picLocks noChangeAspect="1"/>
          </p:cNvPicPr>
          <p:nvPr/>
        </p:nvPicPr>
        <p:blipFill>
          <a:blip r:embed="rId3"/>
          <a:stretch>
            <a:fillRect/>
          </a:stretch>
        </p:blipFill>
        <p:spPr>
          <a:xfrm>
            <a:off x="0" y="419100"/>
            <a:ext cx="9144000" cy="6015415"/>
          </a:xfrm>
          <a:prstGeom prst="rect">
            <a:avLst/>
          </a:prstGeom>
        </p:spPr>
      </p:pic>
      <p:sp>
        <p:nvSpPr>
          <p:cNvPr id="4" name="Rectangle 3"/>
          <p:cNvSpPr/>
          <p:nvPr/>
        </p:nvSpPr>
        <p:spPr>
          <a:xfrm>
            <a:off x="5810250" y="1041399"/>
            <a:ext cx="2635250" cy="22447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2250" y="1771650"/>
            <a:ext cx="3667125" cy="76835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53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NCBI </a:t>
            </a:r>
            <a:r>
              <a:rPr lang="en-US" dirty="0" err="1"/>
              <a:t>mcbios</a:t>
            </a:r>
            <a:r>
              <a:rPr lang="en-US" dirty="0"/>
              <a:t> workshop </a:t>
            </a:r>
            <a:endParaRPr lang="en-US" dirty="0" smtClean="0"/>
          </a:p>
          <a:p>
            <a:pPr lvl="1"/>
            <a:r>
              <a:rPr lang="en-US" dirty="0">
                <a:hlinkClick r:id="rId2"/>
              </a:rPr>
              <a:t>ftp://</a:t>
            </a:r>
            <a:r>
              <a:rPr lang="en-US" dirty="0" smtClean="0">
                <a:hlinkClick r:id="rId2"/>
              </a:rPr>
              <a:t>ftp.ncbi.nih.gov/pub/education/mcbios2012</a:t>
            </a:r>
            <a:r>
              <a:rPr lang="en-US" dirty="0" smtClean="0"/>
              <a:t>/</a:t>
            </a:r>
          </a:p>
          <a:p>
            <a:pPr lvl="1"/>
            <a:endParaRPr lang="en-US" dirty="0" smtClean="0"/>
          </a:p>
          <a:p>
            <a:r>
              <a:rPr lang="en-US" dirty="0" smtClean="0"/>
              <a:t>NCBI </a:t>
            </a:r>
            <a:r>
              <a:rPr lang="en-US" dirty="0"/>
              <a:t>web resource </a:t>
            </a:r>
            <a:r>
              <a:rPr lang="en-US" dirty="0" smtClean="0"/>
              <a:t>tutorials</a:t>
            </a:r>
          </a:p>
          <a:p>
            <a:pPr lvl="1"/>
            <a:r>
              <a:rPr lang="en-US" dirty="0"/>
              <a:t>ftp://ftp.ncbi.nih.gov/pub/education/</a:t>
            </a:r>
            <a:r>
              <a:rPr lang="en-US" dirty="0" smtClean="0"/>
              <a:t>tutorials/</a:t>
            </a:r>
          </a:p>
          <a:p>
            <a:pPr lvl="1"/>
            <a:endParaRPr lang="en-US" dirty="0" smtClean="0"/>
          </a:p>
          <a:p>
            <a:r>
              <a:rPr lang="en-US" dirty="0" smtClean="0"/>
              <a:t>NCBI </a:t>
            </a:r>
            <a:r>
              <a:rPr lang="en-US" dirty="0"/>
              <a:t>discovery workshops </a:t>
            </a:r>
            <a:endParaRPr lang="en-US" dirty="0" smtClean="0"/>
          </a:p>
          <a:p>
            <a:pPr lvl="1"/>
            <a:r>
              <a:rPr lang="en-US" dirty="0">
                <a:hlinkClick r:id="rId3"/>
              </a:rPr>
              <a:t>ftp://ftp.ncbi.nih.gov/pub/education/discovery_workshops/NLM/2012/Sept2012</a:t>
            </a:r>
            <a:r>
              <a:rPr lang="en-US" dirty="0" smtClean="0">
                <a:hlinkClick r:id="rId3"/>
              </a:rPr>
              <a:t>/</a:t>
            </a:r>
            <a:endParaRPr lang="en-US" dirty="0" smtClean="0"/>
          </a:p>
          <a:p>
            <a:pPr lvl="1"/>
            <a:endParaRPr lang="en-US" dirty="0" smtClean="0"/>
          </a:p>
          <a:p>
            <a:r>
              <a:rPr lang="en-US" dirty="0" smtClean="0"/>
              <a:t>NCBI </a:t>
            </a:r>
            <a:r>
              <a:rPr lang="en-US" dirty="0"/>
              <a:t>Help </a:t>
            </a:r>
            <a:r>
              <a:rPr lang="en-US" dirty="0" smtClean="0"/>
              <a:t>Manual</a:t>
            </a:r>
          </a:p>
          <a:p>
            <a:pPr lvl="1"/>
            <a:r>
              <a:rPr lang="en-US" dirty="0">
                <a:hlinkClick r:id="rId4"/>
              </a:rPr>
              <a:t>http://www.ncbi.nlm.nih.gov/books/NBK3831</a:t>
            </a:r>
            <a:r>
              <a:rPr lang="en-US" dirty="0" smtClean="0">
                <a:hlinkClick r:id="rId4"/>
              </a:rPr>
              <a:t>/</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2B337D9-E6CE-3C49-84C7-D19741C736D4}" type="slidenum">
              <a:rPr lang="en-US" smtClean="0"/>
              <a:pPr/>
              <a:t>3</a:t>
            </a:fld>
            <a:endParaRPr lang="en-US"/>
          </a:p>
        </p:txBody>
      </p:sp>
    </p:spTree>
    <p:extLst>
      <p:ext uri="{BB962C8B-B14F-4D97-AF65-F5344CB8AC3E}">
        <p14:creationId xmlns:p14="http://schemas.microsoft.com/office/powerpoint/2010/main" val="15502417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30</a:t>
            </a:fld>
            <a:endParaRPr lang="en-US"/>
          </a:p>
        </p:txBody>
      </p:sp>
      <p:pic>
        <p:nvPicPr>
          <p:cNvPr id="3" name="Picture 2"/>
          <p:cNvPicPr>
            <a:picLocks noChangeAspect="1"/>
          </p:cNvPicPr>
          <p:nvPr/>
        </p:nvPicPr>
        <p:blipFill>
          <a:blip r:embed="rId3"/>
          <a:stretch>
            <a:fillRect/>
          </a:stretch>
        </p:blipFill>
        <p:spPr>
          <a:xfrm>
            <a:off x="0" y="812800"/>
            <a:ext cx="9144000" cy="5228823"/>
          </a:xfrm>
          <a:prstGeom prst="rect">
            <a:avLst/>
          </a:prstGeom>
        </p:spPr>
      </p:pic>
      <p:sp>
        <p:nvSpPr>
          <p:cNvPr id="4" name="Rectangle 3"/>
          <p:cNvSpPr/>
          <p:nvPr/>
        </p:nvSpPr>
        <p:spPr>
          <a:xfrm>
            <a:off x="6750050" y="2119311"/>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154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31</a:t>
            </a:fld>
            <a:endParaRPr lang="en-US"/>
          </a:p>
        </p:txBody>
      </p:sp>
      <p:pic>
        <p:nvPicPr>
          <p:cNvPr id="3" name="Picture 2"/>
          <p:cNvPicPr>
            <a:picLocks noChangeAspect="1"/>
          </p:cNvPicPr>
          <p:nvPr/>
        </p:nvPicPr>
        <p:blipFill>
          <a:blip r:embed="rId3"/>
          <a:stretch>
            <a:fillRect/>
          </a:stretch>
        </p:blipFill>
        <p:spPr>
          <a:xfrm>
            <a:off x="0" y="1511300"/>
            <a:ext cx="9144000" cy="3830209"/>
          </a:xfrm>
          <a:prstGeom prst="rect">
            <a:avLst/>
          </a:prstGeom>
        </p:spPr>
      </p:pic>
    </p:spTree>
    <p:extLst>
      <p:ext uri="{BB962C8B-B14F-4D97-AF65-F5344CB8AC3E}">
        <p14:creationId xmlns:p14="http://schemas.microsoft.com/office/powerpoint/2010/main" val="328556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32</a:t>
            </a:fld>
            <a:endParaRPr lang="en-US"/>
          </a:p>
        </p:txBody>
      </p:sp>
      <p:pic>
        <p:nvPicPr>
          <p:cNvPr id="3" name="Picture 2"/>
          <p:cNvPicPr>
            <a:picLocks noChangeAspect="1"/>
          </p:cNvPicPr>
          <p:nvPr/>
        </p:nvPicPr>
        <p:blipFill>
          <a:blip r:embed="rId3"/>
          <a:stretch>
            <a:fillRect/>
          </a:stretch>
        </p:blipFill>
        <p:spPr>
          <a:xfrm>
            <a:off x="0" y="163414"/>
            <a:ext cx="9144000" cy="6694586"/>
          </a:xfrm>
          <a:prstGeom prst="rect">
            <a:avLst/>
          </a:prstGeom>
        </p:spPr>
      </p:pic>
    </p:spTree>
    <p:extLst>
      <p:ext uri="{BB962C8B-B14F-4D97-AF65-F5344CB8AC3E}">
        <p14:creationId xmlns:p14="http://schemas.microsoft.com/office/powerpoint/2010/main" val="209912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33</a:t>
            </a:fld>
            <a:endParaRPr lang="en-US"/>
          </a:p>
        </p:txBody>
      </p:sp>
      <p:pic>
        <p:nvPicPr>
          <p:cNvPr id="3" name="Picture 2"/>
          <p:cNvPicPr>
            <a:picLocks noChangeAspect="1"/>
          </p:cNvPicPr>
          <p:nvPr/>
        </p:nvPicPr>
        <p:blipFill>
          <a:blip r:embed="rId3"/>
          <a:stretch>
            <a:fillRect/>
          </a:stretch>
        </p:blipFill>
        <p:spPr>
          <a:xfrm>
            <a:off x="0" y="317500"/>
            <a:ext cx="9144000" cy="6221623"/>
          </a:xfrm>
          <a:prstGeom prst="rect">
            <a:avLst/>
          </a:prstGeom>
        </p:spPr>
      </p:pic>
      <p:sp>
        <p:nvSpPr>
          <p:cNvPr id="4" name="Rectangle 3"/>
          <p:cNvSpPr/>
          <p:nvPr/>
        </p:nvSpPr>
        <p:spPr>
          <a:xfrm>
            <a:off x="1333500" y="4143375"/>
            <a:ext cx="4241800" cy="202406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Hands-on exercise 2</a:t>
            </a:r>
            <a:endParaRPr lang="en-US" dirty="0"/>
          </a:p>
        </p:txBody>
      </p:sp>
      <p:sp>
        <p:nvSpPr>
          <p:cNvPr id="5" name="Subtitle 4"/>
          <p:cNvSpPr>
            <a:spLocks noGrp="1"/>
          </p:cNvSpPr>
          <p:nvPr>
            <p:ph type="subTitle" idx="1"/>
          </p:nvPr>
        </p:nvSpPr>
        <p:spPr/>
        <p:txBody>
          <a:bodyPr/>
          <a:lstStyle/>
          <a:p>
            <a:r>
              <a:rPr lang="en-US" dirty="0" smtClean="0"/>
              <a:t>Given a list of sequence IDs, get their sequences from NCBI</a:t>
            </a:r>
            <a:endParaRPr lang="en-US" dirty="0"/>
          </a:p>
        </p:txBody>
      </p:sp>
      <p:sp>
        <p:nvSpPr>
          <p:cNvPr id="3" name="Slide Number Placeholder 2"/>
          <p:cNvSpPr>
            <a:spLocks noGrp="1"/>
          </p:cNvSpPr>
          <p:nvPr>
            <p:ph type="sldNum" sz="quarter" idx="12"/>
          </p:nvPr>
        </p:nvSpPr>
        <p:spPr/>
        <p:txBody>
          <a:bodyPr/>
          <a:lstStyle/>
          <a:p>
            <a:fld id="{02B337D9-E6CE-3C49-84C7-D19741C736D4}" type="slidenum">
              <a:rPr lang="en-US" smtClean="0"/>
              <a:pPr/>
              <a:t>34</a:t>
            </a:fld>
            <a:endParaRPr lang="en-US"/>
          </a:p>
        </p:txBody>
      </p:sp>
    </p:spTree>
    <p:extLst>
      <p:ext uri="{BB962C8B-B14F-4D97-AF65-F5344CB8AC3E}">
        <p14:creationId xmlns:p14="http://schemas.microsoft.com/office/powerpoint/2010/main" val="21217167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Suppose </a:t>
            </a:r>
          </a:p>
        </p:txBody>
      </p:sp>
      <p:sp>
        <p:nvSpPr>
          <p:cNvPr id="3" name="Content Placeholder 2"/>
          <p:cNvSpPr>
            <a:spLocks noGrp="1"/>
          </p:cNvSpPr>
          <p:nvPr>
            <p:ph idx="1"/>
          </p:nvPr>
        </p:nvSpPr>
        <p:spPr/>
        <p:txBody>
          <a:bodyPr>
            <a:normAutofit/>
          </a:bodyPr>
          <a:lstStyle/>
          <a:p>
            <a:r>
              <a:rPr lang="en-US" dirty="0" smtClean="0"/>
              <a:t>You read a paper which reported a list of genes (with a table e.g. to show all the IDs)</a:t>
            </a:r>
          </a:p>
          <a:p>
            <a:pPr marL="0" indent="0">
              <a:buNone/>
            </a:pPr>
            <a:r>
              <a:rPr lang="en-US" dirty="0" smtClean="0"/>
              <a:t>Or</a:t>
            </a:r>
          </a:p>
          <a:p>
            <a:r>
              <a:rPr lang="en-US" dirty="0" smtClean="0"/>
              <a:t>You have a collaborator sending you a file with all the IDs </a:t>
            </a:r>
          </a:p>
          <a:p>
            <a:pPr marL="0" indent="0">
              <a:buNone/>
            </a:pPr>
            <a:endParaRPr lang="en-US" dirty="0" smtClean="0"/>
          </a:p>
          <a:p>
            <a:pPr marL="0" indent="0">
              <a:buNone/>
            </a:pPr>
            <a:r>
              <a:rPr lang="en-US" dirty="0" smtClean="0"/>
              <a:t>You want to quickly get the sequences of these genes</a:t>
            </a:r>
            <a:endParaRPr lang="en-US" dirty="0"/>
          </a:p>
        </p:txBody>
      </p:sp>
      <p:sp>
        <p:nvSpPr>
          <p:cNvPr id="4" name="Slide Number Placeholder 3"/>
          <p:cNvSpPr>
            <a:spLocks noGrp="1"/>
          </p:cNvSpPr>
          <p:nvPr>
            <p:ph type="sldNum" sz="quarter" idx="12"/>
          </p:nvPr>
        </p:nvSpPr>
        <p:spPr/>
        <p:txBody>
          <a:bodyPr/>
          <a:lstStyle/>
          <a:p>
            <a:fld id="{02B337D9-E6CE-3C49-84C7-D19741C736D4}" type="slidenum">
              <a:rPr lang="en-US" smtClean="0"/>
              <a:pPr/>
              <a:t>35</a:t>
            </a:fld>
            <a:endParaRPr lang="en-US"/>
          </a:p>
        </p:txBody>
      </p:sp>
    </p:spTree>
    <p:extLst>
      <p:ext uri="{BB962C8B-B14F-4D97-AF65-F5344CB8AC3E}">
        <p14:creationId xmlns:p14="http://schemas.microsoft.com/office/powerpoint/2010/main" val="198117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a:t>Download the </a:t>
            </a:r>
            <a:r>
              <a:rPr lang="en-US" dirty="0" smtClean="0"/>
              <a:t>example id file at </a:t>
            </a:r>
            <a:r>
              <a:rPr lang="en-US" dirty="0">
                <a:hlinkClick r:id="rId2"/>
              </a:rPr>
              <a:t>http://cys.bios.niu.edu/yyin/teach/PBB/gt8-</a:t>
            </a:r>
            <a:r>
              <a:rPr lang="en-US" dirty="0" smtClean="0">
                <a:hlinkClick r:id="rId2"/>
              </a:rPr>
              <a:t>id.txt</a:t>
            </a:r>
            <a:endParaRPr lang="en-US" dirty="0"/>
          </a:p>
        </p:txBody>
      </p:sp>
      <p:sp>
        <p:nvSpPr>
          <p:cNvPr id="4" name="Slide Number Placeholder 3"/>
          <p:cNvSpPr>
            <a:spLocks noGrp="1"/>
          </p:cNvSpPr>
          <p:nvPr>
            <p:ph type="sldNum" sz="quarter" idx="12"/>
          </p:nvPr>
        </p:nvSpPr>
        <p:spPr/>
        <p:txBody>
          <a:bodyPr/>
          <a:lstStyle/>
          <a:p>
            <a:fld id="{02B337D9-E6CE-3C49-84C7-D19741C736D4}" type="slidenum">
              <a:rPr lang="en-US" smtClean="0"/>
              <a:pPr/>
              <a:t>36</a:t>
            </a:fld>
            <a:endParaRPr lang="en-US"/>
          </a:p>
        </p:txBody>
      </p:sp>
      <p:sp>
        <p:nvSpPr>
          <p:cNvPr id="5" name="TextBox 4"/>
          <p:cNvSpPr txBox="1"/>
          <p:nvPr/>
        </p:nvSpPr>
        <p:spPr>
          <a:xfrm>
            <a:off x="2220686" y="3895107"/>
            <a:ext cx="3050259" cy="707886"/>
          </a:xfrm>
          <a:prstGeom prst="rect">
            <a:avLst/>
          </a:prstGeom>
          <a:noFill/>
        </p:spPr>
        <p:txBody>
          <a:bodyPr wrap="none" rtlCol="0">
            <a:spAutoFit/>
          </a:bodyPr>
          <a:lstStyle/>
          <a:p>
            <a:r>
              <a:rPr lang="en-US" altLang="zh-CN" sz="4000" dirty="0" smtClean="0">
                <a:solidFill>
                  <a:srgbClr val="FF0000"/>
                </a:solidFill>
              </a:rPr>
              <a:t>Plain text file!</a:t>
            </a:r>
            <a:endParaRPr lang="zh-CN" altLang="en-US" sz="4000" dirty="0">
              <a:solidFill>
                <a:srgbClr val="FF0000"/>
              </a:solidFill>
            </a:endParaRPr>
          </a:p>
        </p:txBody>
      </p:sp>
    </p:spTree>
    <p:extLst>
      <p:ext uri="{BB962C8B-B14F-4D97-AF65-F5344CB8AC3E}">
        <p14:creationId xmlns:p14="http://schemas.microsoft.com/office/powerpoint/2010/main" val="2771920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B337D9-E6CE-3C49-84C7-D19741C736D4}" type="slidenum">
              <a:rPr lang="en-US" smtClean="0"/>
              <a:pPr/>
              <a:t>37</a:t>
            </a:fld>
            <a:endParaRPr lang="en-US"/>
          </a:p>
        </p:txBody>
      </p:sp>
      <p:pic>
        <p:nvPicPr>
          <p:cNvPr id="5" name="Picture 4"/>
          <p:cNvPicPr>
            <a:picLocks noChangeAspect="1"/>
          </p:cNvPicPr>
          <p:nvPr/>
        </p:nvPicPr>
        <p:blipFill>
          <a:blip r:embed="rId2"/>
          <a:stretch>
            <a:fillRect/>
          </a:stretch>
        </p:blipFill>
        <p:spPr>
          <a:xfrm>
            <a:off x="0" y="495300"/>
            <a:ext cx="9144000" cy="5854995"/>
          </a:xfrm>
          <a:prstGeom prst="rect">
            <a:avLst/>
          </a:prstGeom>
        </p:spPr>
      </p:pic>
      <p:sp>
        <p:nvSpPr>
          <p:cNvPr id="6" name="Rectangle 5"/>
          <p:cNvSpPr/>
          <p:nvPr/>
        </p:nvSpPr>
        <p:spPr>
          <a:xfrm>
            <a:off x="82550" y="2182811"/>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8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38</a:t>
            </a:fld>
            <a:endParaRPr lang="en-US"/>
          </a:p>
        </p:txBody>
      </p:sp>
      <p:pic>
        <p:nvPicPr>
          <p:cNvPr id="4" name="Picture 3"/>
          <p:cNvPicPr>
            <a:picLocks noChangeAspect="1"/>
          </p:cNvPicPr>
          <p:nvPr/>
        </p:nvPicPr>
        <p:blipFill>
          <a:blip r:embed="rId2"/>
          <a:stretch>
            <a:fillRect/>
          </a:stretch>
        </p:blipFill>
        <p:spPr>
          <a:xfrm>
            <a:off x="0" y="457200"/>
            <a:ext cx="9144000" cy="5929248"/>
          </a:xfrm>
          <a:prstGeom prst="rect">
            <a:avLst/>
          </a:prstGeom>
        </p:spPr>
      </p:pic>
      <p:sp>
        <p:nvSpPr>
          <p:cNvPr id="5" name="Rectangle 4"/>
          <p:cNvSpPr/>
          <p:nvPr/>
        </p:nvSpPr>
        <p:spPr>
          <a:xfrm>
            <a:off x="2860675" y="3516311"/>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5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39</a:t>
            </a:fld>
            <a:endParaRPr lang="en-US"/>
          </a:p>
        </p:txBody>
      </p:sp>
      <p:pic>
        <p:nvPicPr>
          <p:cNvPr id="3" name="Picture 2"/>
          <p:cNvPicPr>
            <a:picLocks noChangeAspect="1"/>
          </p:cNvPicPr>
          <p:nvPr/>
        </p:nvPicPr>
        <p:blipFill>
          <a:blip r:embed="rId2"/>
          <a:stretch>
            <a:fillRect/>
          </a:stretch>
        </p:blipFill>
        <p:spPr>
          <a:xfrm>
            <a:off x="0" y="63500"/>
            <a:ext cx="9144000" cy="6709614"/>
          </a:xfrm>
          <a:prstGeom prst="rect">
            <a:avLst/>
          </a:prstGeom>
        </p:spPr>
      </p:pic>
      <p:sp>
        <p:nvSpPr>
          <p:cNvPr id="6" name="Rectangle 5"/>
          <p:cNvSpPr/>
          <p:nvPr/>
        </p:nvSpPr>
        <p:spPr>
          <a:xfrm>
            <a:off x="447674" y="214311"/>
            <a:ext cx="3648075"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48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Youtube</a:t>
            </a:r>
            <a:endParaRPr lang="en-US" dirty="0"/>
          </a:p>
        </p:txBody>
      </p:sp>
      <p:sp>
        <p:nvSpPr>
          <p:cNvPr id="3" name="Content Placeholder 2"/>
          <p:cNvSpPr>
            <a:spLocks noGrp="1"/>
          </p:cNvSpPr>
          <p:nvPr>
            <p:ph idx="1"/>
          </p:nvPr>
        </p:nvSpPr>
        <p:spPr/>
        <p:txBody>
          <a:bodyPr/>
          <a:lstStyle/>
          <a:p>
            <a:r>
              <a:rPr lang="en-US" dirty="0">
                <a:hlinkClick r:id="rId2"/>
              </a:rPr>
              <a:t>http://www.youtube.com/</a:t>
            </a:r>
            <a:r>
              <a:rPr lang="en-US" dirty="0" smtClean="0">
                <a:hlinkClick r:id="rId2"/>
              </a:rPr>
              <a:t>ncbinlm</a:t>
            </a:r>
            <a:endParaRPr lang="en-US" dirty="0" smtClean="0"/>
          </a:p>
          <a:p>
            <a:endParaRPr lang="en-US" dirty="0"/>
          </a:p>
          <a:p>
            <a:r>
              <a:rPr lang="en-US" dirty="0" smtClean="0"/>
              <a:t>Go to </a:t>
            </a:r>
            <a:r>
              <a:rPr lang="en-US" dirty="0" smtClean="0">
                <a:hlinkClick r:id="rId3"/>
              </a:rPr>
              <a:t>www.youtube.com</a:t>
            </a:r>
            <a:endParaRPr lang="en-US" dirty="0" smtClean="0"/>
          </a:p>
          <a:p>
            <a:r>
              <a:rPr lang="en-US" dirty="0" smtClean="0"/>
              <a:t>Search “NCBI tutorial general”</a:t>
            </a:r>
          </a:p>
          <a:p>
            <a:endParaRPr lang="en-US" dirty="0"/>
          </a:p>
        </p:txBody>
      </p:sp>
      <p:sp>
        <p:nvSpPr>
          <p:cNvPr id="4" name="Slide Number Placeholder 3"/>
          <p:cNvSpPr>
            <a:spLocks noGrp="1"/>
          </p:cNvSpPr>
          <p:nvPr>
            <p:ph type="sldNum" sz="quarter" idx="12"/>
          </p:nvPr>
        </p:nvSpPr>
        <p:spPr/>
        <p:txBody>
          <a:bodyPr/>
          <a:lstStyle/>
          <a:p>
            <a:fld id="{02B337D9-E6CE-3C49-84C7-D19741C736D4}" type="slidenum">
              <a:rPr lang="en-US" smtClean="0"/>
              <a:pPr/>
              <a:t>4</a:t>
            </a:fld>
            <a:endParaRPr lang="en-US"/>
          </a:p>
        </p:txBody>
      </p:sp>
    </p:spTree>
    <p:extLst>
      <p:ext uri="{BB962C8B-B14F-4D97-AF65-F5344CB8AC3E}">
        <p14:creationId xmlns:p14="http://schemas.microsoft.com/office/powerpoint/2010/main" val="11057052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40</a:t>
            </a:fld>
            <a:endParaRPr lang="en-US"/>
          </a:p>
        </p:txBody>
      </p:sp>
      <p:pic>
        <p:nvPicPr>
          <p:cNvPr id="3" name="Picture 2"/>
          <p:cNvPicPr>
            <a:picLocks noChangeAspect="1"/>
          </p:cNvPicPr>
          <p:nvPr/>
        </p:nvPicPr>
        <p:blipFill>
          <a:blip r:embed="rId2"/>
          <a:stretch>
            <a:fillRect/>
          </a:stretch>
        </p:blipFill>
        <p:spPr>
          <a:xfrm>
            <a:off x="0" y="546100"/>
            <a:ext cx="9144000" cy="5744568"/>
          </a:xfrm>
          <a:prstGeom prst="rect">
            <a:avLst/>
          </a:prstGeom>
        </p:spPr>
      </p:pic>
      <p:sp>
        <p:nvSpPr>
          <p:cNvPr id="4" name="Rectangle 3"/>
          <p:cNvSpPr/>
          <p:nvPr/>
        </p:nvSpPr>
        <p:spPr>
          <a:xfrm>
            <a:off x="7207250" y="5595936"/>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769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41</a:t>
            </a:fld>
            <a:endParaRPr lang="en-US"/>
          </a:p>
        </p:txBody>
      </p:sp>
      <p:pic>
        <p:nvPicPr>
          <p:cNvPr id="3" name="Picture 2"/>
          <p:cNvPicPr>
            <a:picLocks noChangeAspect="1"/>
          </p:cNvPicPr>
          <p:nvPr/>
        </p:nvPicPr>
        <p:blipFill>
          <a:blip r:embed="rId2"/>
          <a:stretch>
            <a:fillRect/>
          </a:stretch>
        </p:blipFill>
        <p:spPr>
          <a:xfrm>
            <a:off x="0" y="660400"/>
            <a:ext cx="9144000" cy="5536486"/>
          </a:xfrm>
          <a:prstGeom prst="rect">
            <a:avLst/>
          </a:prstGeom>
        </p:spPr>
      </p:pic>
      <p:sp>
        <p:nvSpPr>
          <p:cNvPr id="4" name="Rectangle 3"/>
          <p:cNvSpPr/>
          <p:nvPr/>
        </p:nvSpPr>
        <p:spPr>
          <a:xfrm>
            <a:off x="6750050" y="2087561"/>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041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82600"/>
            <a:ext cx="9144000" cy="5891678"/>
          </a:xfrm>
          <a:prstGeom prst="rect">
            <a:avLst/>
          </a:prstGeom>
        </p:spPr>
      </p:pic>
      <p:sp>
        <p:nvSpPr>
          <p:cNvPr id="2" name="Slide Number Placeholder 1"/>
          <p:cNvSpPr>
            <a:spLocks noGrp="1"/>
          </p:cNvSpPr>
          <p:nvPr>
            <p:ph type="sldNum" sz="quarter" idx="12"/>
          </p:nvPr>
        </p:nvSpPr>
        <p:spPr/>
        <p:txBody>
          <a:bodyPr/>
          <a:lstStyle/>
          <a:p>
            <a:fld id="{02B337D9-E6CE-3C49-84C7-D19741C736D4}" type="slidenum">
              <a:rPr lang="en-US" smtClean="0"/>
              <a:pPr/>
              <a:t>42</a:t>
            </a:fld>
            <a:endParaRPr lang="en-US"/>
          </a:p>
        </p:txBody>
      </p:sp>
      <p:sp>
        <p:nvSpPr>
          <p:cNvPr id="3" name="Rectangle 2"/>
          <p:cNvSpPr/>
          <p:nvPr/>
        </p:nvSpPr>
        <p:spPr>
          <a:xfrm>
            <a:off x="6000750" y="2428873"/>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1501773"/>
            <a:ext cx="1936750" cy="3333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502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Hands-on exercise 3</a:t>
            </a:r>
            <a:endParaRPr lang="en-US" dirty="0"/>
          </a:p>
        </p:txBody>
      </p:sp>
      <p:sp>
        <p:nvSpPr>
          <p:cNvPr id="5" name="Subtitle 4"/>
          <p:cNvSpPr>
            <a:spLocks noGrp="1"/>
          </p:cNvSpPr>
          <p:nvPr>
            <p:ph type="subTitle" idx="1"/>
          </p:nvPr>
        </p:nvSpPr>
        <p:spPr/>
        <p:txBody>
          <a:bodyPr/>
          <a:lstStyle/>
          <a:p>
            <a:r>
              <a:rPr lang="en-US" dirty="0" smtClean="0"/>
              <a:t>Find sequences through taxonomy database</a:t>
            </a:r>
            <a:endParaRPr lang="en-US" dirty="0"/>
          </a:p>
        </p:txBody>
      </p:sp>
      <p:sp>
        <p:nvSpPr>
          <p:cNvPr id="3" name="Slide Number Placeholder 2"/>
          <p:cNvSpPr>
            <a:spLocks noGrp="1"/>
          </p:cNvSpPr>
          <p:nvPr>
            <p:ph type="sldNum" sz="quarter" idx="12"/>
          </p:nvPr>
        </p:nvSpPr>
        <p:spPr/>
        <p:txBody>
          <a:bodyPr/>
          <a:lstStyle/>
          <a:p>
            <a:fld id="{02B337D9-E6CE-3C49-84C7-D19741C736D4}" type="slidenum">
              <a:rPr lang="en-US" smtClean="0"/>
              <a:pPr/>
              <a:t>43</a:t>
            </a:fld>
            <a:endParaRPr lang="en-US"/>
          </a:p>
        </p:txBody>
      </p:sp>
    </p:spTree>
    <p:extLst>
      <p:ext uri="{BB962C8B-B14F-4D97-AF65-F5344CB8AC3E}">
        <p14:creationId xmlns:p14="http://schemas.microsoft.com/office/powerpoint/2010/main" val="1187877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B337D9-E6CE-3C49-84C7-D19741C736D4}" type="slidenum">
              <a:rPr lang="en-US" smtClean="0"/>
              <a:pPr/>
              <a:t>44</a:t>
            </a:fld>
            <a:endParaRPr lang="en-US"/>
          </a:p>
        </p:txBody>
      </p:sp>
      <p:pic>
        <p:nvPicPr>
          <p:cNvPr id="5" name="Picture 4"/>
          <p:cNvPicPr>
            <a:picLocks noChangeAspect="1"/>
          </p:cNvPicPr>
          <p:nvPr/>
        </p:nvPicPr>
        <p:blipFill>
          <a:blip r:embed="rId2"/>
          <a:stretch>
            <a:fillRect/>
          </a:stretch>
        </p:blipFill>
        <p:spPr>
          <a:xfrm>
            <a:off x="0" y="1346200"/>
            <a:ext cx="9144000" cy="4142050"/>
          </a:xfrm>
          <a:prstGeom prst="rect">
            <a:avLst/>
          </a:prstGeom>
        </p:spPr>
      </p:pic>
      <p:sp>
        <p:nvSpPr>
          <p:cNvPr id="6" name="Rectangle 5"/>
          <p:cNvSpPr/>
          <p:nvPr/>
        </p:nvSpPr>
        <p:spPr>
          <a:xfrm>
            <a:off x="1498587" y="366457"/>
            <a:ext cx="3954929" cy="369332"/>
          </a:xfrm>
          <a:prstGeom prst="rect">
            <a:avLst/>
          </a:prstGeom>
        </p:spPr>
        <p:txBody>
          <a:bodyPr wrap="none">
            <a:spAutoFit/>
          </a:bodyPr>
          <a:lstStyle/>
          <a:p>
            <a:r>
              <a:rPr lang="en-US" dirty="0"/>
              <a:t>http://</a:t>
            </a:r>
            <a:r>
              <a:rPr lang="en-US" dirty="0" err="1"/>
              <a:t>www.ncbi.nlm.nih.gov</a:t>
            </a:r>
            <a:r>
              <a:rPr lang="en-US" dirty="0"/>
              <a:t>/taxonomy</a:t>
            </a:r>
          </a:p>
        </p:txBody>
      </p:sp>
      <p:sp>
        <p:nvSpPr>
          <p:cNvPr id="7" name="Rectangle 6"/>
          <p:cNvSpPr/>
          <p:nvPr/>
        </p:nvSpPr>
        <p:spPr>
          <a:xfrm>
            <a:off x="3173818" y="4395251"/>
            <a:ext cx="1517251" cy="1929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6063" y="5840331"/>
            <a:ext cx="8887937" cy="369332"/>
          </a:xfrm>
          <a:prstGeom prst="rect">
            <a:avLst/>
          </a:prstGeom>
        </p:spPr>
        <p:txBody>
          <a:bodyPr wrap="square">
            <a:spAutoFit/>
          </a:bodyPr>
          <a:lstStyle/>
          <a:p>
            <a:r>
              <a:rPr lang="en-US" dirty="0"/>
              <a:t>http://</a:t>
            </a:r>
            <a:r>
              <a:rPr lang="en-US" dirty="0" err="1"/>
              <a:t>nar.oxfordjournals.org</a:t>
            </a:r>
            <a:r>
              <a:rPr lang="en-US" dirty="0"/>
              <a:t>/content/early/2011/12/01/nar.gkr1178.full-text-lowres.pdf</a:t>
            </a:r>
          </a:p>
        </p:txBody>
      </p:sp>
    </p:spTree>
    <p:extLst>
      <p:ext uri="{BB962C8B-B14F-4D97-AF65-F5344CB8AC3E}">
        <p14:creationId xmlns:p14="http://schemas.microsoft.com/office/powerpoint/2010/main" val="170188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45</a:t>
            </a:fld>
            <a:endParaRPr lang="en-US"/>
          </a:p>
        </p:txBody>
      </p:sp>
      <p:pic>
        <p:nvPicPr>
          <p:cNvPr id="3" name="Picture 2"/>
          <p:cNvPicPr>
            <a:picLocks noChangeAspect="1"/>
          </p:cNvPicPr>
          <p:nvPr/>
        </p:nvPicPr>
        <p:blipFill>
          <a:blip r:embed="rId2"/>
          <a:stretch>
            <a:fillRect/>
          </a:stretch>
        </p:blipFill>
        <p:spPr>
          <a:xfrm>
            <a:off x="706733" y="890320"/>
            <a:ext cx="7518002" cy="5466030"/>
          </a:xfrm>
          <a:prstGeom prst="rect">
            <a:avLst/>
          </a:prstGeom>
        </p:spPr>
      </p:pic>
    </p:spTree>
    <p:extLst>
      <p:ext uri="{BB962C8B-B14F-4D97-AF65-F5344CB8AC3E}">
        <p14:creationId xmlns:p14="http://schemas.microsoft.com/office/powerpoint/2010/main" val="2045901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46</a:t>
            </a:fld>
            <a:endParaRPr lang="en-US"/>
          </a:p>
        </p:txBody>
      </p:sp>
      <p:pic>
        <p:nvPicPr>
          <p:cNvPr id="3" name="Picture 2"/>
          <p:cNvPicPr>
            <a:picLocks noChangeAspect="1"/>
          </p:cNvPicPr>
          <p:nvPr/>
        </p:nvPicPr>
        <p:blipFill>
          <a:blip r:embed="rId2"/>
          <a:stretch>
            <a:fillRect/>
          </a:stretch>
        </p:blipFill>
        <p:spPr>
          <a:xfrm>
            <a:off x="0" y="1315474"/>
            <a:ext cx="9144000" cy="4142050"/>
          </a:xfrm>
          <a:prstGeom prst="rect">
            <a:avLst/>
          </a:prstGeom>
        </p:spPr>
      </p:pic>
      <p:sp>
        <p:nvSpPr>
          <p:cNvPr id="4" name="Rectangle 3"/>
          <p:cNvSpPr/>
          <p:nvPr/>
        </p:nvSpPr>
        <p:spPr>
          <a:xfrm>
            <a:off x="3173818" y="4183425"/>
            <a:ext cx="1517251" cy="1929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1883" y="460870"/>
            <a:ext cx="7873339" cy="646331"/>
          </a:xfrm>
          <a:prstGeom prst="rect">
            <a:avLst/>
          </a:prstGeom>
          <a:noFill/>
        </p:spPr>
        <p:txBody>
          <a:bodyPr wrap="square" rtlCol="0">
            <a:spAutoFit/>
          </a:bodyPr>
          <a:lstStyle/>
          <a:p>
            <a:r>
              <a:rPr lang="en-US" dirty="0" smtClean="0"/>
              <a:t>If you have a list of species names and you want to find out how they are related according to NCBI taxonomy database</a:t>
            </a:r>
            <a:endParaRPr lang="en-US" dirty="0"/>
          </a:p>
        </p:txBody>
      </p:sp>
    </p:spTree>
    <p:extLst>
      <p:ext uri="{BB962C8B-B14F-4D97-AF65-F5344CB8AC3E}">
        <p14:creationId xmlns:p14="http://schemas.microsoft.com/office/powerpoint/2010/main" val="4215185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47</a:t>
            </a:fld>
            <a:endParaRPr lang="en-US"/>
          </a:p>
        </p:txBody>
      </p:sp>
      <p:pic>
        <p:nvPicPr>
          <p:cNvPr id="3" name="Picture 2"/>
          <p:cNvPicPr>
            <a:picLocks noChangeAspect="1"/>
          </p:cNvPicPr>
          <p:nvPr/>
        </p:nvPicPr>
        <p:blipFill>
          <a:blip r:embed="rId2"/>
          <a:stretch>
            <a:fillRect/>
          </a:stretch>
        </p:blipFill>
        <p:spPr>
          <a:xfrm>
            <a:off x="0" y="1955800"/>
            <a:ext cx="9144000" cy="2930348"/>
          </a:xfrm>
          <a:prstGeom prst="rect">
            <a:avLst/>
          </a:prstGeom>
        </p:spPr>
      </p:pic>
      <p:sp>
        <p:nvSpPr>
          <p:cNvPr id="4" name="TextBox 3"/>
          <p:cNvSpPr txBox="1"/>
          <p:nvPr/>
        </p:nvSpPr>
        <p:spPr>
          <a:xfrm>
            <a:off x="539750" y="730250"/>
            <a:ext cx="5584657" cy="646331"/>
          </a:xfrm>
          <a:prstGeom prst="rect">
            <a:avLst/>
          </a:prstGeom>
          <a:noFill/>
        </p:spPr>
        <p:txBody>
          <a:bodyPr wrap="none" rtlCol="0">
            <a:spAutoFit/>
          </a:bodyPr>
          <a:lstStyle/>
          <a:p>
            <a:r>
              <a:rPr lang="en-US" dirty="0" smtClean="0"/>
              <a:t>Download a list of plant species from:</a:t>
            </a:r>
          </a:p>
          <a:p>
            <a:r>
              <a:rPr lang="en-US" dirty="0"/>
              <a:t>http://</a:t>
            </a:r>
            <a:r>
              <a:rPr lang="en-US" dirty="0" err="1"/>
              <a:t>cys.bios.niu.edu</a:t>
            </a:r>
            <a:r>
              <a:rPr lang="en-US" dirty="0"/>
              <a:t>/</a:t>
            </a:r>
            <a:r>
              <a:rPr lang="en-US" dirty="0" err="1"/>
              <a:t>yyin</a:t>
            </a:r>
            <a:r>
              <a:rPr lang="en-US" dirty="0"/>
              <a:t>/teach/PBB/plant-</a:t>
            </a:r>
            <a:r>
              <a:rPr lang="en-US" dirty="0" err="1"/>
              <a:t>genome.txt</a:t>
            </a:r>
            <a:endParaRPr lang="en-US" dirty="0"/>
          </a:p>
        </p:txBody>
      </p:sp>
      <p:sp>
        <p:nvSpPr>
          <p:cNvPr id="5" name="Rectangle 4"/>
          <p:cNvSpPr/>
          <p:nvPr/>
        </p:nvSpPr>
        <p:spPr>
          <a:xfrm>
            <a:off x="4110443" y="3040425"/>
            <a:ext cx="1517251" cy="1929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3000" y="5603875"/>
            <a:ext cx="2737348" cy="369332"/>
          </a:xfrm>
          <a:prstGeom prst="rect">
            <a:avLst/>
          </a:prstGeom>
          <a:noFill/>
        </p:spPr>
        <p:txBody>
          <a:bodyPr wrap="none" rtlCol="0">
            <a:spAutoFit/>
          </a:bodyPr>
          <a:lstStyle/>
          <a:p>
            <a:r>
              <a:rPr lang="en-US" dirty="0" smtClean="0"/>
              <a:t>Choose file -&gt; Add from file</a:t>
            </a:r>
            <a:endParaRPr lang="en-US" dirty="0"/>
          </a:p>
        </p:txBody>
      </p:sp>
    </p:spTree>
    <p:extLst>
      <p:ext uri="{BB962C8B-B14F-4D97-AF65-F5344CB8AC3E}">
        <p14:creationId xmlns:p14="http://schemas.microsoft.com/office/powerpoint/2010/main" val="3914115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48</a:t>
            </a:fld>
            <a:endParaRPr lang="en-US"/>
          </a:p>
        </p:txBody>
      </p:sp>
      <p:pic>
        <p:nvPicPr>
          <p:cNvPr id="3" name="Picture 2"/>
          <p:cNvPicPr>
            <a:picLocks noChangeAspect="1"/>
          </p:cNvPicPr>
          <p:nvPr/>
        </p:nvPicPr>
        <p:blipFill>
          <a:blip r:embed="rId2"/>
          <a:stretch>
            <a:fillRect/>
          </a:stretch>
        </p:blipFill>
        <p:spPr>
          <a:xfrm>
            <a:off x="825500" y="0"/>
            <a:ext cx="7472149" cy="6858000"/>
          </a:xfrm>
          <a:prstGeom prst="rect">
            <a:avLst/>
          </a:prstGeom>
        </p:spPr>
      </p:pic>
      <p:sp>
        <p:nvSpPr>
          <p:cNvPr id="4" name="TextBox 3"/>
          <p:cNvSpPr txBox="1"/>
          <p:nvPr/>
        </p:nvSpPr>
        <p:spPr>
          <a:xfrm>
            <a:off x="5413376" y="2111374"/>
            <a:ext cx="2698750" cy="923330"/>
          </a:xfrm>
          <a:prstGeom prst="rect">
            <a:avLst/>
          </a:prstGeom>
          <a:noFill/>
        </p:spPr>
        <p:txBody>
          <a:bodyPr wrap="square" rtlCol="0">
            <a:spAutoFit/>
          </a:bodyPr>
          <a:lstStyle/>
          <a:p>
            <a:r>
              <a:rPr lang="en-US" dirty="0" smtClean="0"/>
              <a:t>Here is how these plants are distributed in the taxonomic classification</a:t>
            </a:r>
            <a:endParaRPr lang="en-US" dirty="0"/>
          </a:p>
        </p:txBody>
      </p:sp>
      <p:sp>
        <p:nvSpPr>
          <p:cNvPr id="5" name="Rectangle 4"/>
          <p:cNvSpPr/>
          <p:nvPr/>
        </p:nvSpPr>
        <p:spPr>
          <a:xfrm>
            <a:off x="3351817" y="1262425"/>
            <a:ext cx="1517251" cy="1929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480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49</a:t>
            </a:fld>
            <a:endParaRPr lang="en-US"/>
          </a:p>
        </p:txBody>
      </p:sp>
      <p:pic>
        <p:nvPicPr>
          <p:cNvPr id="4" name="Picture 3"/>
          <p:cNvPicPr>
            <a:picLocks noChangeAspect="1"/>
          </p:cNvPicPr>
          <p:nvPr/>
        </p:nvPicPr>
        <p:blipFill>
          <a:blip r:embed="rId2"/>
          <a:stretch>
            <a:fillRect/>
          </a:stretch>
        </p:blipFill>
        <p:spPr>
          <a:xfrm>
            <a:off x="0" y="165100"/>
            <a:ext cx="9144000" cy="6519834"/>
          </a:xfrm>
          <a:prstGeom prst="rect">
            <a:avLst/>
          </a:prstGeom>
        </p:spPr>
      </p:pic>
      <p:sp>
        <p:nvSpPr>
          <p:cNvPr id="5" name="TextBox 4"/>
          <p:cNvSpPr txBox="1"/>
          <p:nvPr/>
        </p:nvSpPr>
        <p:spPr>
          <a:xfrm>
            <a:off x="5413376" y="2111374"/>
            <a:ext cx="2698750" cy="1477328"/>
          </a:xfrm>
          <a:prstGeom prst="rect">
            <a:avLst/>
          </a:prstGeom>
          <a:noFill/>
        </p:spPr>
        <p:txBody>
          <a:bodyPr wrap="square" rtlCol="0">
            <a:spAutoFit/>
          </a:bodyPr>
          <a:lstStyle/>
          <a:p>
            <a:r>
              <a:rPr lang="en-US" dirty="0" smtClean="0"/>
              <a:t>You may save this as a </a:t>
            </a:r>
            <a:r>
              <a:rPr lang="en-US" dirty="0" err="1" smtClean="0"/>
              <a:t>phylip</a:t>
            </a:r>
            <a:r>
              <a:rPr lang="en-US" dirty="0" smtClean="0"/>
              <a:t> format file, which could be presented as a phylogeny graph using tree viewer </a:t>
            </a:r>
            <a:r>
              <a:rPr lang="en-US" dirty="0" err="1" smtClean="0"/>
              <a:t>softwares</a:t>
            </a:r>
            <a:endParaRPr lang="en-US" dirty="0"/>
          </a:p>
        </p:txBody>
      </p:sp>
    </p:spTree>
    <p:extLst>
      <p:ext uri="{BB962C8B-B14F-4D97-AF65-F5344CB8AC3E}">
        <p14:creationId xmlns:p14="http://schemas.microsoft.com/office/powerpoint/2010/main" val="2763091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Lucida Sans Unicode" charset="0"/>
                <a:ea typeface="ＭＳ Ｐゴシック" charset="0"/>
                <a:cs typeface="ＭＳ Ｐゴシック" charset="0"/>
              </a:rPr>
              <a:t>Topics</a:t>
            </a:r>
          </a:p>
        </p:txBody>
      </p:sp>
      <p:sp>
        <p:nvSpPr>
          <p:cNvPr id="32771" name="Content Placeholder 2"/>
          <p:cNvSpPr>
            <a:spLocks noGrp="1"/>
          </p:cNvSpPr>
          <p:nvPr>
            <p:ph idx="1"/>
          </p:nvPr>
        </p:nvSpPr>
        <p:spPr>
          <a:xfrm>
            <a:off x="457200" y="1600200"/>
            <a:ext cx="8229600" cy="4267200"/>
          </a:xfrm>
        </p:spPr>
        <p:txBody>
          <a:bodyPr/>
          <a:lstStyle/>
          <a:p>
            <a:r>
              <a:rPr lang="en-US" dirty="0">
                <a:latin typeface="Arial" charset="0"/>
                <a:ea typeface="ＭＳ Ｐゴシック" charset="0"/>
                <a:cs typeface="ＭＳ Ｐゴシック" charset="0"/>
              </a:rPr>
              <a:t>Intro. to NCBI </a:t>
            </a:r>
            <a:endParaRPr lang="en-US" dirty="0" smtClean="0">
              <a:latin typeface="Arial" charset="0"/>
              <a:ea typeface="ＭＳ Ｐゴシック" charset="0"/>
              <a:cs typeface="ＭＳ Ｐゴシック" charset="0"/>
            </a:endParaRP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Selected </a:t>
            </a:r>
            <a:r>
              <a:rPr lang="en-US" dirty="0">
                <a:latin typeface="Arial" charset="0"/>
                <a:ea typeface="ＭＳ Ｐゴシック" charset="0"/>
                <a:cs typeface="ＭＳ Ｐゴシック" charset="0"/>
              </a:rPr>
              <a:t>NCBI Databases</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The </a:t>
            </a:r>
            <a:r>
              <a:rPr lang="en-US" dirty="0" err="1">
                <a:latin typeface="Arial" charset="0"/>
                <a:ea typeface="ＭＳ Ｐゴシック" charset="0"/>
                <a:cs typeface="ＭＳ Ｐゴシック" charset="0"/>
              </a:rPr>
              <a:t>Entrez</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system</a:t>
            </a:r>
          </a:p>
          <a:p>
            <a:endParaRPr lang="en-US" dirty="0" smtClean="0">
              <a:latin typeface="Arial" charset="0"/>
              <a:ea typeface="ＭＳ Ｐゴシック" charset="0"/>
            </a:endParaRPr>
          </a:p>
          <a:p>
            <a:r>
              <a:rPr lang="en-US" dirty="0" smtClean="0">
                <a:latin typeface="Arial" charset="0"/>
                <a:ea typeface="ＭＳ Ｐゴシック" charset="0"/>
              </a:rPr>
              <a:t>Hands on practice</a:t>
            </a:r>
            <a:endParaRPr lang="en-US" dirty="0">
              <a:latin typeface="Arial" charset="0"/>
              <a:ea typeface="ＭＳ Ｐゴシック" charset="0"/>
            </a:endParaRPr>
          </a:p>
          <a:p>
            <a:pPr marL="0" indent="0">
              <a:buNone/>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02B337D9-E6CE-3C49-84C7-D19741C736D4}" type="slidenum">
              <a:rPr lang="en-US" smtClean="0"/>
              <a:pPr/>
              <a:t>5</a:t>
            </a:fld>
            <a:endParaRPr lang="en-US"/>
          </a:p>
        </p:txBody>
      </p:sp>
    </p:spTree>
    <p:extLst>
      <p:ext uri="{BB962C8B-B14F-4D97-AF65-F5344CB8AC3E}">
        <p14:creationId xmlns:p14="http://schemas.microsoft.com/office/powerpoint/2010/main" val="38435292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50</a:t>
            </a:fld>
            <a:endParaRPr lang="en-US"/>
          </a:p>
        </p:txBody>
      </p:sp>
      <p:pic>
        <p:nvPicPr>
          <p:cNvPr id="3" name="Picture 2"/>
          <p:cNvPicPr>
            <a:picLocks noChangeAspect="1"/>
          </p:cNvPicPr>
          <p:nvPr/>
        </p:nvPicPr>
        <p:blipFill>
          <a:blip r:embed="rId2"/>
          <a:stretch>
            <a:fillRect/>
          </a:stretch>
        </p:blipFill>
        <p:spPr>
          <a:xfrm>
            <a:off x="1143000" y="0"/>
            <a:ext cx="6850546" cy="6858000"/>
          </a:xfrm>
          <a:prstGeom prst="rect">
            <a:avLst/>
          </a:prstGeom>
        </p:spPr>
      </p:pic>
    </p:spTree>
    <p:extLst>
      <p:ext uri="{BB962C8B-B14F-4D97-AF65-F5344CB8AC3E}">
        <p14:creationId xmlns:p14="http://schemas.microsoft.com/office/powerpoint/2010/main" val="23028416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B337D9-E6CE-3C49-84C7-D19741C736D4}" type="slidenum">
              <a:rPr lang="en-US" smtClean="0"/>
              <a:pPr/>
              <a:t>51</a:t>
            </a:fld>
            <a:endParaRPr lang="en-US"/>
          </a:p>
        </p:txBody>
      </p:sp>
      <p:pic>
        <p:nvPicPr>
          <p:cNvPr id="5" name="Picture 4"/>
          <p:cNvPicPr>
            <a:picLocks noChangeAspect="1"/>
          </p:cNvPicPr>
          <p:nvPr/>
        </p:nvPicPr>
        <p:blipFill>
          <a:blip r:embed="rId2"/>
          <a:stretch>
            <a:fillRect/>
          </a:stretch>
        </p:blipFill>
        <p:spPr>
          <a:xfrm>
            <a:off x="0" y="850900"/>
            <a:ext cx="9144000" cy="5156200"/>
          </a:xfrm>
          <a:prstGeom prst="rect">
            <a:avLst/>
          </a:prstGeom>
        </p:spPr>
      </p:pic>
      <p:sp>
        <p:nvSpPr>
          <p:cNvPr id="8" name="Rectangle 7"/>
          <p:cNvSpPr/>
          <p:nvPr/>
        </p:nvSpPr>
        <p:spPr>
          <a:xfrm>
            <a:off x="1714499" y="1031873"/>
            <a:ext cx="2778125" cy="4762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4491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52</a:t>
            </a:fld>
            <a:endParaRPr lang="en-US"/>
          </a:p>
        </p:txBody>
      </p:sp>
      <p:pic>
        <p:nvPicPr>
          <p:cNvPr id="4" name="Picture 3"/>
          <p:cNvPicPr>
            <a:picLocks noChangeAspect="1"/>
          </p:cNvPicPr>
          <p:nvPr/>
        </p:nvPicPr>
        <p:blipFill>
          <a:blip r:embed="rId2"/>
          <a:stretch>
            <a:fillRect/>
          </a:stretch>
        </p:blipFill>
        <p:spPr>
          <a:xfrm>
            <a:off x="0" y="1955800"/>
            <a:ext cx="9144000" cy="2939598"/>
          </a:xfrm>
          <a:prstGeom prst="rect">
            <a:avLst/>
          </a:prstGeom>
        </p:spPr>
      </p:pic>
      <p:sp>
        <p:nvSpPr>
          <p:cNvPr id="5" name="Rectangle 4"/>
          <p:cNvSpPr/>
          <p:nvPr/>
        </p:nvSpPr>
        <p:spPr>
          <a:xfrm>
            <a:off x="0" y="3062553"/>
            <a:ext cx="2778125" cy="4762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8408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53</a:t>
            </a:fld>
            <a:endParaRPr lang="en-US"/>
          </a:p>
        </p:txBody>
      </p:sp>
      <p:pic>
        <p:nvPicPr>
          <p:cNvPr id="3" name="Picture 2"/>
          <p:cNvPicPr>
            <a:picLocks noChangeAspect="1"/>
          </p:cNvPicPr>
          <p:nvPr/>
        </p:nvPicPr>
        <p:blipFill>
          <a:blip r:embed="rId2"/>
          <a:stretch>
            <a:fillRect/>
          </a:stretch>
        </p:blipFill>
        <p:spPr>
          <a:xfrm>
            <a:off x="0" y="457200"/>
            <a:ext cx="9144000" cy="5938887"/>
          </a:xfrm>
          <a:prstGeom prst="rect">
            <a:avLst/>
          </a:prstGeom>
        </p:spPr>
      </p:pic>
      <p:sp>
        <p:nvSpPr>
          <p:cNvPr id="4" name="Rectangle 3"/>
          <p:cNvSpPr/>
          <p:nvPr/>
        </p:nvSpPr>
        <p:spPr>
          <a:xfrm>
            <a:off x="87578" y="2314408"/>
            <a:ext cx="2778125" cy="3456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288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54</a:t>
            </a:fld>
            <a:endParaRPr lang="en-US"/>
          </a:p>
        </p:txBody>
      </p:sp>
      <p:pic>
        <p:nvPicPr>
          <p:cNvPr id="3" name="Picture 2"/>
          <p:cNvPicPr>
            <a:picLocks noChangeAspect="1"/>
          </p:cNvPicPr>
          <p:nvPr/>
        </p:nvPicPr>
        <p:blipFill>
          <a:blip r:embed="rId2"/>
          <a:stretch>
            <a:fillRect/>
          </a:stretch>
        </p:blipFill>
        <p:spPr>
          <a:xfrm>
            <a:off x="0" y="838200"/>
            <a:ext cx="9144000" cy="5164551"/>
          </a:xfrm>
          <a:prstGeom prst="rect">
            <a:avLst/>
          </a:prstGeom>
        </p:spPr>
      </p:pic>
      <p:sp>
        <p:nvSpPr>
          <p:cNvPr id="4" name="Rectangle 3"/>
          <p:cNvSpPr/>
          <p:nvPr/>
        </p:nvSpPr>
        <p:spPr>
          <a:xfrm>
            <a:off x="6768935" y="4102286"/>
            <a:ext cx="2010681" cy="1609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115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B337D9-E6CE-3C49-84C7-D19741C736D4}" type="slidenum">
              <a:rPr lang="en-US" smtClean="0"/>
              <a:pPr/>
              <a:t>55</a:t>
            </a:fld>
            <a:endParaRPr lang="en-US"/>
          </a:p>
        </p:txBody>
      </p:sp>
      <p:pic>
        <p:nvPicPr>
          <p:cNvPr id="4" name="Picture 3"/>
          <p:cNvPicPr>
            <a:picLocks noChangeAspect="1"/>
          </p:cNvPicPr>
          <p:nvPr/>
        </p:nvPicPr>
        <p:blipFill>
          <a:blip r:embed="rId2"/>
          <a:stretch>
            <a:fillRect/>
          </a:stretch>
        </p:blipFill>
        <p:spPr>
          <a:xfrm>
            <a:off x="0" y="889000"/>
            <a:ext cx="9144000" cy="5060830"/>
          </a:xfrm>
          <a:prstGeom prst="rect">
            <a:avLst/>
          </a:prstGeom>
        </p:spPr>
      </p:pic>
      <p:sp>
        <p:nvSpPr>
          <p:cNvPr id="5" name="Rectangle 4"/>
          <p:cNvSpPr/>
          <p:nvPr/>
        </p:nvSpPr>
        <p:spPr>
          <a:xfrm>
            <a:off x="6274624" y="3929451"/>
            <a:ext cx="2778125" cy="129569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1603" y="1840676"/>
            <a:ext cx="2778125" cy="3324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52059" y="1021276"/>
            <a:ext cx="2778125" cy="2731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838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79" y="1662546"/>
            <a:ext cx="8856697" cy="396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2B337D9-E6CE-3C49-84C7-D19741C736D4}" type="slidenum">
              <a:rPr lang="en-US" smtClean="0"/>
              <a:pPr/>
              <a:t>56</a:t>
            </a:fld>
            <a:endParaRPr lang="en-US"/>
          </a:p>
        </p:txBody>
      </p:sp>
      <p:sp>
        <p:nvSpPr>
          <p:cNvPr id="4" name="Rectangle 3"/>
          <p:cNvSpPr/>
          <p:nvPr/>
        </p:nvSpPr>
        <p:spPr>
          <a:xfrm>
            <a:off x="213754" y="4073239"/>
            <a:ext cx="3574473" cy="4512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97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7" y="1647576"/>
            <a:ext cx="8829243" cy="407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2B337D9-E6CE-3C49-84C7-D19741C736D4}" type="slidenum">
              <a:rPr lang="en-US" smtClean="0"/>
              <a:pPr/>
              <a:t>57</a:t>
            </a:fld>
            <a:endParaRPr lang="en-US"/>
          </a:p>
        </p:txBody>
      </p:sp>
      <p:sp>
        <p:nvSpPr>
          <p:cNvPr id="4" name="Rectangle 3"/>
          <p:cNvSpPr/>
          <p:nvPr/>
        </p:nvSpPr>
        <p:spPr>
          <a:xfrm>
            <a:off x="420089" y="5242532"/>
            <a:ext cx="4101409" cy="4762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749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Next lecture</a:t>
            </a:r>
            <a:endParaRPr lang="en-US" dirty="0"/>
          </a:p>
        </p:txBody>
      </p:sp>
      <p:sp>
        <p:nvSpPr>
          <p:cNvPr id="10" name="Subtitle 9"/>
          <p:cNvSpPr>
            <a:spLocks noGrp="1"/>
          </p:cNvSpPr>
          <p:nvPr>
            <p:ph type="subTitle" idx="1"/>
          </p:nvPr>
        </p:nvSpPr>
        <p:spPr>
          <a:xfrm>
            <a:off x="685800" y="3886200"/>
            <a:ext cx="8045450" cy="1752600"/>
          </a:xfrm>
        </p:spPr>
        <p:txBody>
          <a:bodyPr>
            <a:normAutofit/>
          </a:bodyPr>
          <a:lstStyle/>
          <a:p>
            <a:r>
              <a:rPr lang="en-US" sz="4000" dirty="0">
                <a:solidFill>
                  <a:schemeClr val="tx1"/>
                </a:solidFill>
              </a:rPr>
              <a:t>NCBI resources </a:t>
            </a:r>
            <a:r>
              <a:rPr lang="en-US" sz="4000" dirty="0" smtClean="0">
                <a:solidFill>
                  <a:schemeClr val="tx1"/>
                </a:solidFill>
              </a:rPr>
              <a:t>II: tools and ftp resources</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02B337D9-E6CE-3C49-84C7-D19741C736D4}" type="slidenum">
              <a:rPr lang="en-US" smtClean="0"/>
              <a:pPr/>
              <a:t>58</a:t>
            </a:fld>
            <a:endParaRPr lang="en-US"/>
          </a:p>
        </p:txBody>
      </p:sp>
    </p:spTree>
    <p:extLst>
      <p:ext uri="{BB962C8B-B14F-4D97-AF65-F5344CB8AC3E}">
        <p14:creationId xmlns:p14="http://schemas.microsoft.com/office/powerpoint/2010/main" val="270196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nlm11000"/>
          <p:cNvPicPr>
            <a:picLocks noGrp="1" noChangeAspect="1" noChangeArrowheads="1"/>
          </p:cNvPicPr>
          <p:nvPr>
            <p:ph sz="half" idx="1"/>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449263" y="1143000"/>
            <a:ext cx="4283075" cy="2784475"/>
          </a:xfrm>
        </p:spPr>
      </p:pic>
      <p:sp>
        <p:nvSpPr>
          <p:cNvPr id="32770" name="Rectangle 3"/>
          <p:cNvSpPr>
            <a:spLocks noGrp="1" noChangeArrowheads="1"/>
          </p:cNvSpPr>
          <p:nvPr>
            <p:ph type="title"/>
          </p:nvPr>
        </p:nvSpPr>
        <p:spPr>
          <a:xfrm>
            <a:off x="0" y="0"/>
            <a:ext cx="9144000" cy="1114425"/>
          </a:xfrm>
          <a:noFill/>
        </p:spPr>
        <p:txBody>
          <a:bodyPr anchorCtr="1">
            <a:normAutofit fontScale="90000"/>
          </a:bodyPr>
          <a:lstStyle/>
          <a:p>
            <a:pPr eaLnBrk="1" hangingPunct="1">
              <a:lnSpc>
                <a:spcPct val="80000"/>
              </a:lnSpc>
            </a:pPr>
            <a:r>
              <a:rPr lang="en-US">
                <a:latin typeface="Lucida Sans Unicode" charset="0"/>
                <a:ea typeface="ＭＳ Ｐゴシック" charset="0"/>
                <a:cs typeface="ＭＳ Ｐゴシック" charset="0"/>
              </a:rPr>
              <a:t>The National Center for </a:t>
            </a:r>
            <a:br>
              <a:rPr lang="en-US">
                <a:latin typeface="Lucida Sans Unicode" charset="0"/>
                <a:ea typeface="ＭＳ Ｐゴシック" charset="0"/>
                <a:cs typeface="ＭＳ Ｐゴシック" charset="0"/>
              </a:rPr>
            </a:br>
            <a:r>
              <a:rPr lang="en-US">
                <a:latin typeface="Lucida Sans Unicode" charset="0"/>
                <a:ea typeface="ＭＳ Ｐゴシック" charset="0"/>
                <a:cs typeface="ＭＳ Ｐゴシック" charset="0"/>
              </a:rPr>
              <a:t>Biotechnology Information</a:t>
            </a:r>
          </a:p>
        </p:txBody>
      </p:sp>
      <p:sp>
        <p:nvSpPr>
          <p:cNvPr id="32771" name="Rectangle 4"/>
          <p:cNvSpPr>
            <a:spLocks noChangeArrowheads="1"/>
          </p:cNvSpPr>
          <p:nvPr/>
        </p:nvSpPr>
        <p:spPr bwMode="auto">
          <a:xfrm>
            <a:off x="233363" y="4076700"/>
            <a:ext cx="8577262"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buClr>
                <a:schemeClr val="tx2"/>
              </a:buClr>
            </a:pPr>
            <a:r>
              <a:rPr lang="en-US" sz="2800" b="1" i="1">
                <a:solidFill>
                  <a:srgbClr val="996600"/>
                </a:solidFill>
              </a:rPr>
              <a:t>Created in 1988 as a part of the</a:t>
            </a:r>
          </a:p>
          <a:p>
            <a:pPr marL="342900" indent="-342900" algn="ctr">
              <a:lnSpc>
                <a:spcPct val="90000"/>
              </a:lnSpc>
              <a:spcAft>
                <a:spcPct val="20000"/>
              </a:spcAft>
              <a:buClr>
                <a:schemeClr val="tx2"/>
              </a:buClr>
            </a:pPr>
            <a:r>
              <a:rPr lang="en-US" sz="2800" b="1" i="1">
                <a:solidFill>
                  <a:srgbClr val="996600"/>
                </a:solidFill>
              </a:rPr>
              <a:t>National Library of Medicine at NIH</a:t>
            </a:r>
          </a:p>
          <a:p>
            <a:pPr marL="742950" lvl="1" indent="-285750">
              <a:lnSpc>
                <a:spcPct val="90000"/>
              </a:lnSpc>
              <a:spcBef>
                <a:spcPct val="20000"/>
              </a:spcBef>
              <a:buClr>
                <a:schemeClr val="tx2"/>
              </a:buClr>
              <a:buFontTx/>
              <a:buChar char="–"/>
            </a:pPr>
            <a:r>
              <a:rPr lang="en-US" sz="2400">
                <a:solidFill>
                  <a:srgbClr val="996600"/>
                </a:solidFill>
              </a:rPr>
              <a:t>Establish public databases</a:t>
            </a:r>
          </a:p>
          <a:p>
            <a:pPr marL="742950" lvl="1" indent="-285750">
              <a:lnSpc>
                <a:spcPct val="90000"/>
              </a:lnSpc>
              <a:spcBef>
                <a:spcPct val="20000"/>
              </a:spcBef>
              <a:buClr>
                <a:schemeClr val="tx2"/>
              </a:buClr>
              <a:buFontTx/>
              <a:buChar char="–"/>
            </a:pPr>
            <a:r>
              <a:rPr lang="en-US" sz="2400">
                <a:solidFill>
                  <a:srgbClr val="996600"/>
                </a:solidFill>
              </a:rPr>
              <a:t>Research in computational biology</a:t>
            </a:r>
          </a:p>
          <a:p>
            <a:pPr marL="742950" lvl="1" indent="-285750">
              <a:lnSpc>
                <a:spcPct val="90000"/>
              </a:lnSpc>
              <a:spcBef>
                <a:spcPct val="20000"/>
              </a:spcBef>
              <a:buClr>
                <a:schemeClr val="tx2"/>
              </a:buClr>
              <a:buFontTx/>
              <a:buChar char="–"/>
            </a:pPr>
            <a:r>
              <a:rPr lang="en-US" sz="2400">
                <a:solidFill>
                  <a:srgbClr val="996600"/>
                </a:solidFill>
              </a:rPr>
              <a:t>Develop software tools for sequence analysis</a:t>
            </a:r>
          </a:p>
          <a:p>
            <a:pPr marL="742950" lvl="1" indent="-285750">
              <a:lnSpc>
                <a:spcPct val="90000"/>
              </a:lnSpc>
              <a:spcBef>
                <a:spcPct val="20000"/>
              </a:spcBef>
              <a:buClr>
                <a:schemeClr val="tx2"/>
              </a:buClr>
              <a:buFontTx/>
              <a:buChar char="–"/>
            </a:pPr>
            <a:r>
              <a:rPr lang="en-US" sz="2400">
                <a:solidFill>
                  <a:srgbClr val="996600"/>
                </a:solidFill>
              </a:rPr>
              <a:t>Disseminate biomedical information</a:t>
            </a:r>
          </a:p>
        </p:txBody>
      </p:sp>
      <p:pic>
        <p:nvPicPr>
          <p:cNvPr id="32772" name="Picture 5" descr="mqmapg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124200" cy="2971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8182" name="AutoShape 6"/>
          <p:cNvSpPr>
            <a:spLocks noChangeArrowheads="1"/>
          </p:cNvSpPr>
          <p:nvPr/>
        </p:nvSpPr>
        <p:spPr bwMode="auto">
          <a:xfrm>
            <a:off x="7010400" y="3049588"/>
            <a:ext cx="1778000" cy="366712"/>
          </a:xfrm>
          <a:prstGeom prst="wedgeRectCallout">
            <a:avLst>
              <a:gd name="adj1" fmla="val -61694"/>
              <a:gd name="adj2" fmla="val -148787"/>
            </a:avLst>
          </a:prstGeom>
          <a:solidFill>
            <a:schemeClr val="bg1"/>
          </a:solidFill>
          <a:ln w="25400">
            <a:noFill/>
            <a:miter lim="800000"/>
            <a:headEnd/>
            <a:tailEnd/>
          </a:ln>
          <a:effectLst>
            <a:outerShdw blurRad="63500" dist="107763" dir="13500000" algn="ctr" rotWithShape="0">
              <a:srgbClr val="000000">
                <a:alpha val="50000"/>
              </a:srgbClr>
            </a:outerShdw>
          </a:effectLst>
        </p:spPr>
        <p:txBody>
          <a:bodyPr anchor="ctr">
            <a:spAutoFit/>
          </a:bodyPr>
          <a:lstStyle/>
          <a:p>
            <a:pPr eaLnBrk="0" hangingPunct="0">
              <a:defRPr/>
            </a:pPr>
            <a:r>
              <a:rPr lang="en-US">
                <a:ea typeface="ＭＳ Ｐゴシック" charset="-128"/>
                <a:cs typeface="ＭＳ Ｐゴシック" charset="-128"/>
              </a:rPr>
              <a:t>Bethesda,MD</a:t>
            </a:r>
          </a:p>
        </p:txBody>
      </p:sp>
      <p:sp>
        <p:nvSpPr>
          <p:cNvPr id="2" name="Slide Number Placeholder 1"/>
          <p:cNvSpPr>
            <a:spLocks noGrp="1"/>
          </p:cNvSpPr>
          <p:nvPr>
            <p:ph type="sldNum" sz="quarter" idx="12"/>
          </p:nvPr>
        </p:nvSpPr>
        <p:spPr/>
        <p:txBody>
          <a:bodyPr/>
          <a:lstStyle/>
          <a:p>
            <a:fld id="{02B337D9-E6CE-3C49-84C7-D19741C736D4}" type="slidenum">
              <a:rPr lang="en-US" smtClean="0"/>
              <a:pPr/>
              <a:t>6</a:t>
            </a:fld>
            <a:endParaRPr lang="en-US"/>
          </a:p>
        </p:txBody>
      </p:sp>
    </p:spTree>
    <p:extLst>
      <p:ext uri="{BB962C8B-B14F-4D97-AF65-F5344CB8AC3E}">
        <p14:creationId xmlns:p14="http://schemas.microsoft.com/office/powerpoint/2010/main" val="2754457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GenBank</a:t>
            </a:r>
            <a:r>
              <a:rPr lang="en-US" dirty="0" smtClean="0"/>
              <a:t> history</a:t>
            </a:r>
            <a:endParaRPr lang="en-US" dirty="0"/>
          </a:p>
        </p:txBody>
      </p:sp>
      <p:pic>
        <p:nvPicPr>
          <p:cNvPr id="5" name="Content Placeholder 4"/>
          <p:cNvPicPr>
            <a:picLocks noGrp="1" noChangeAspect="1"/>
          </p:cNvPicPr>
          <p:nvPr>
            <p:ph idx="1"/>
          </p:nvPr>
        </p:nvPicPr>
        <p:blipFill>
          <a:blip r:embed="rId2"/>
          <a:srcRect l="-4" r="-4"/>
          <a:stretch>
            <a:fillRect/>
          </a:stretch>
        </p:blipFill>
        <p:spPr/>
      </p:pic>
      <p:sp>
        <p:nvSpPr>
          <p:cNvPr id="3" name="Slide Number Placeholder 2"/>
          <p:cNvSpPr>
            <a:spLocks noGrp="1"/>
          </p:cNvSpPr>
          <p:nvPr>
            <p:ph type="sldNum" sz="quarter" idx="12"/>
          </p:nvPr>
        </p:nvSpPr>
        <p:spPr/>
        <p:txBody>
          <a:bodyPr/>
          <a:lstStyle/>
          <a:p>
            <a:fld id="{02B337D9-E6CE-3C49-84C7-D19741C736D4}" type="slidenum">
              <a:rPr lang="en-US" smtClean="0"/>
              <a:pPr/>
              <a:t>7</a:t>
            </a:fld>
            <a:endParaRPr lang="en-US"/>
          </a:p>
        </p:txBody>
      </p:sp>
      <p:sp>
        <p:nvSpPr>
          <p:cNvPr id="6" name="Text Box 5"/>
          <p:cNvSpPr txBox="1">
            <a:spLocks noChangeArrowheads="1"/>
          </p:cNvSpPr>
          <p:nvPr/>
        </p:nvSpPr>
        <p:spPr bwMode="auto">
          <a:xfrm>
            <a:off x="3229091" y="6259810"/>
            <a:ext cx="4211409" cy="461665"/>
          </a:xfrm>
          <a:prstGeom prst="rect">
            <a:avLst/>
          </a:prstGeom>
          <a:solidFill>
            <a:schemeClr val="bg1"/>
          </a:solidFill>
          <a:ln w="25400">
            <a:solidFill>
              <a:srgbClr val="333333"/>
            </a:solidFill>
            <a:miter lim="800000"/>
            <a:headEnd type="none" w="sm" len="sm"/>
            <a:tailEnd type="none" w="sm" len="sm"/>
          </a:ln>
          <a:effectLst/>
        </p:spPr>
        <p:txBody>
          <a:bodyPr wrap="none">
            <a:spAutoFit/>
          </a:bodyPr>
          <a:lstStyle/>
          <a:p>
            <a:pPr algn="ctr" eaLnBrk="0" hangingPunct="0"/>
            <a:r>
              <a:rPr lang="en-US" altLang="en-US" sz="2400" dirty="0">
                <a:solidFill>
                  <a:srgbClr val="000000"/>
                </a:solidFill>
              </a:rPr>
              <a:t>ftp://</a:t>
            </a:r>
            <a:r>
              <a:rPr lang="en-US" altLang="en-US" sz="2400" dirty="0" err="1">
                <a:solidFill>
                  <a:srgbClr val="000000"/>
                </a:solidFill>
              </a:rPr>
              <a:t>ftp.ncbi.nih.gov</a:t>
            </a:r>
            <a:r>
              <a:rPr lang="en-US" altLang="en-US" sz="2400" dirty="0" smtClean="0">
                <a:solidFill>
                  <a:srgbClr val="000000"/>
                </a:solidFill>
              </a:rPr>
              <a:t>/</a:t>
            </a:r>
            <a:r>
              <a:rPr lang="en-US" altLang="en-US" sz="2400" dirty="0" err="1" smtClean="0">
                <a:solidFill>
                  <a:srgbClr val="000000"/>
                </a:solidFill>
              </a:rPr>
              <a:t>genbank</a:t>
            </a:r>
            <a:r>
              <a:rPr lang="en-US" altLang="en-US" sz="2400" dirty="0" smtClean="0">
                <a:solidFill>
                  <a:srgbClr val="000000"/>
                </a:solidFill>
              </a:rPr>
              <a:t>/</a:t>
            </a:r>
            <a:endParaRPr lang="en-US" altLang="en-US" sz="2800" dirty="0">
              <a:solidFill>
                <a:srgbClr val="000000"/>
              </a:solidFill>
            </a:endParaRPr>
          </a:p>
        </p:txBody>
      </p:sp>
    </p:spTree>
    <p:extLst>
      <p:ext uri="{BB962C8B-B14F-4D97-AF65-F5344CB8AC3E}">
        <p14:creationId xmlns:p14="http://schemas.microsoft.com/office/powerpoint/2010/main" val="38287751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dirty="0" smtClean="0">
                <a:latin typeface="Lucida Sans Unicode" charset="0"/>
                <a:ea typeface="ＭＳ Ｐゴシック" charset="0"/>
                <a:cs typeface="ＭＳ Ｐゴシック" charset="0"/>
              </a:rPr>
              <a:t>Molecular </a:t>
            </a:r>
            <a:r>
              <a:rPr lang="en-US" dirty="0">
                <a:latin typeface="Lucida Sans Unicode" charset="0"/>
                <a:ea typeface="ＭＳ Ｐゴシック" charset="0"/>
                <a:cs typeface="ＭＳ Ｐゴシック" charset="0"/>
              </a:rPr>
              <a:t>Data</a:t>
            </a:r>
          </a:p>
        </p:txBody>
      </p:sp>
      <p:sp>
        <p:nvSpPr>
          <p:cNvPr id="33795" name="Content Placeholder 2"/>
          <p:cNvSpPr>
            <a:spLocks noGrp="1"/>
          </p:cNvSpPr>
          <p:nvPr>
            <p:ph sz="half" idx="1"/>
          </p:nvPr>
        </p:nvSpPr>
        <p:spPr>
          <a:xfrm>
            <a:off x="2514600" y="1447800"/>
            <a:ext cx="4038600" cy="4573588"/>
          </a:xfrm>
        </p:spPr>
        <p:txBody>
          <a:bodyPr/>
          <a:lstStyle/>
          <a:p>
            <a:r>
              <a:rPr lang="en-US" dirty="0">
                <a:latin typeface="Arial" charset="0"/>
                <a:ea typeface="ＭＳ Ｐゴシック" charset="0"/>
                <a:cs typeface="ＭＳ Ｐゴシック" charset="0"/>
              </a:rPr>
              <a:t>Sequences</a:t>
            </a:r>
          </a:p>
          <a:p>
            <a:r>
              <a:rPr lang="en-US" dirty="0">
                <a:latin typeface="Arial" charset="0"/>
                <a:ea typeface="ＭＳ Ｐゴシック" charset="0"/>
                <a:cs typeface="ＭＳ Ｐゴシック" charset="0"/>
              </a:rPr>
              <a:t>Expression</a:t>
            </a:r>
          </a:p>
          <a:p>
            <a:r>
              <a:rPr lang="en-US" dirty="0">
                <a:latin typeface="Arial" charset="0"/>
                <a:ea typeface="ＭＳ Ｐゴシック" charset="0"/>
                <a:cs typeface="ＭＳ Ｐゴシック" charset="0"/>
              </a:rPr>
              <a:t>Genome Maps</a:t>
            </a:r>
          </a:p>
          <a:p>
            <a:r>
              <a:rPr lang="en-US" dirty="0">
                <a:latin typeface="Arial" charset="0"/>
                <a:ea typeface="ＭＳ Ｐゴシック" charset="0"/>
                <a:cs typeface="ＭＳ Ｐゴシック" charset="0"/>
              </a:rPr>
              <a:t>3D Structures</a:t>
            </a:r>
          </a:p>
          <a:p>
            <a:r>
              <a:rPr lang="en-US" dirty="0">
                <a:latin typeface="Arial" charset="0"/>
                <a:ea typeface="ＭＳ Ｐゴシック" charset="0"/>
                <a:cs typeface="ＭＳ Ｐゴシック" charset="0"/>
              </a:rPr>
              <a:t>Protein Domains</a:t>
            </a:r>
          </a:p>
          <a:p>
            <a:r>
              <a:rPr lang="en-US" dirty="0">
                <a:latin typeface="Arial" charset="0"/>
                <a:ea typeface="ＭＳ Ｐゴシック" charset="0"/>
                <a:cs typeface="ＭＳ Ｐゴシック" charset="0"/>
              </a:rPr>
              <a:t>Homologous Genes, Proteins, Structures</a:t>
            </a:r>
          </a:p>
          <a:p>
            <a:r>
              <a:rPr lang="en-US" dirty="0">
                <a:latin typeface="Arial" charset="0"/>
                <a:ea typeface="ＭＳ Ｐゴシック" charset="0"/>
                <a:cs typeface="ＭＳ Ｐゴシック" charset="0"/>
              </a:rPr>
              <a:t>Pathways</a:t>
            </a:r>
          </a:p>
          <a:p>
            <a:r>
              <a:rPr lang="en-US" dirty="0">
                <a:latin typeface="Arial" charset="0"/>
                <a:ea typeface="ＭＳ Ｐゴシック" charset="0"/>
                <a:cs typeface="ＭＳ Ｐゴシック" charset="0"/>
              </a:rPr>
              <a:t>Genetic Variation</a:t>
            </a:r>
          </a:p>
        </p:txBody>
      </p:sp>
      <p:sp>
        <p:nvSpPr>
          <p:cNvPr id="2" name="Slide Number Placeholder 1"/>
          <p:cNvSpPr>
            <a:spLocks noGrp="1"/>
          </p:cNvSpPr>
          <p:nvPr>
            <p:ph type="sldNum" sz="quarter" idx="12"/>
          </p:nvPr>
        </p:nvSpPr>
        <p:spPr/>
        <p:txBody>
          <a:bodyPr/>
          <a:lstStyle/>
          <a:p>
            <a:fld id="{02B337D9-E6CE-3C49-84C7-D19741C736D4}" type="slidenum">
              <a:rPr lang="en-US" smtClean="0"/>
              <a:pPr/>
              <a:t>8</a:t>
            </a:fld>
            <a:endParaRPr lang="en-US"/>
          </a:p>
        </p:txBody>
      </p:sp>
    </p:spTree>
    <p:extLst>
      <p:ext uri="{BB962C8B-B14F-4D97-AF65-F5344CB8AC3E}">
        <p14:creationId xmlns:p14="http://schemas.microsoft.com/office/powerpoint/2010/main" val="3937869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1143000"/>
          </a:xfrm>
        </p:spPr>
        <p:txBody>
          <a:bodyPr/>
          <a:lstStyle/>
          <a:p>
            <a:pPr eaLnBrk="1" hangingPunct="1"/>
            <a:r>
              <a:rPr lang="en-US" dirty="0">
                <a:latin typeface="Lucida Sans Unicode" charset="0"/>
                <a:ea typeface="ＭＳ Ｐゴシック" charset="0"/>
                <a:cs typeface="ＭＳ Ｐゴシック" charset="0"/>
              </a:rPr>
              <a:t>Selected NCBI Databases </a:t>
            </a:r>
          </a:p>
        </p:txBody>
      </p:sp>
      <p:sp>
        <p:nvSpPr>
          <p:cNvPr id="34819" name="Rectangle 3"/>
          <p:cNvSpPr>
            <a:spLocks noGrp="1" noChangeArrowheads="1"/>
          </p:cNvSpPr>
          <p:nvPr>
            <p:ph idx="1"/>
          </p:nvPr>
        </p:nvSpPr>
        <p:spPr>
          <a:xfrm>
            <a:off x="1066800" y="914400"/>
            <a:ext cx="7010400" cy="5638800"/>
          </a:xfrm>
          <a:noFill/>
          <a:extLst>
            <a:ext uri="{909E8E84-426E-40dd-AFC4-6F175D3DCCD1}">
              <a14:hiddenFill xmlns:a14="http://schemas.microsoft.com/office/drawing/2010/main">
                <a:solidFill>
                  <a:srgbClr val="FDFFB5"/>
                </a:solidFill>
              </a14:hiddenFill>
            </a:ext>
          </a:extLst>
        </p:spPr>
        <p:txBody>
          <a:bodyPr wrap="square">
            <a:normAutofit fontScale="92500" lnSpcReduction="10000"/>
          </a:bodyPr>
          <a:lstStyle/>
          <a:p>
            <a:pPr eaLnBrk="1" hangingPunct="1"/>
            <a:r>
              <a:rPr lang="en-US" sz="2400" dirty="0">
                <a:latin typeface="Arial" charset="0"/>
                <a:ea typeface="ＭＳ Ｐゴシック" charset="0"/>
                <a:cs typeface="ＭＳ Ｐゴシック" charset="0"/>
              </a:rPr>
              <a:t>Biomedical literature</a:t>
            </a:r>
          </a:p>
          <a:p>
            <a:pPr lvl="1" eaLnBrk="1" hangingPunct="1"/>
            <a:r>
              <a:rPr lang="en-US" sz="2400" dirty="0">
                <a:latin typeface="Arial" charset="0"/>
                <a:ea typeface="ＭＳ Ｐゴシック" charset="0"/>
              </a:rPr>
              <a:t>PubMed </a:t>
            </a:r>
            <a:r>
              <a:rPr lang="en-US" sz="2400" dirty="0">
                <a:solidFill>
                  <a:srgbClr val="3399FF"/>
                </a:solidFill>
                <a:latin typeface="Arial" charset="0"/>
                <a:ea typeface="ＭＳ Ｐゴシック" charset="0"/>
              </a:rPr>
              <a:t>free Medline</a:t>
            </a:r>
            <a:endParaRPr lang="en-US" sz="2400" dirty="0">
              <a:latin typeface="Arial" charset="0"/>
              <a:ea typeface="ＭＳ Ｐゴシック" charset="0"/>
            </a:endParaRPr>
          </a:p>
          <a:p>
            <a:pPr lvl="1" eaLnBrk="1" hangingPunct="1"/>
            <a:r>
              <a:rPr lang="en-US" sz="2400" dirty="0">
                <a:latin typeface="Arial" charset="0"/>
                <a:ea typeface="ＭＳ Ｐゴシック" charset="0"/>
              </a:rPr>
              <a:t>PubMed Central </a:t>
            </a:r>
            <a:r>
              <a:rPr lang="en-US" sz="2400" dirty="0">
                <a:solidFill>
                  <a:srgbClr val="3399FF"/>
                </a:solidFill>
                <a:latin typeface="Arial" charset="0"/>
                <a:ea typeface="ＭＳ Ｐゴシック" charset="0"/>
              </a:rPr>
              <a:t>full text online access</a:t>
            </a:r>
          </a:p>
          <a:p>
            <a:pPr lvl="1" eaLnBrk="1" hangingPunct="1"/>
            <a:r>
              <a:rPr lang="en-US" sz="2400" dirty="0" smtClean="0">
                <a:solidFill>
                  <a:schemeClr val="tx1"/>
                </a:solidFill>
                <a:latin typeface="Arial" charset="0"/>
                <a:ea typeface="ＭＳ Ｐゴシック" charset="0"/>
              </a:rPr>
              <a:t>NCBI</a:t>
            </a:r>
            <a:r>
              <a:rPr lang="en-US" sz="2400" dirty="0" smtClean="0">
                <a:solidFill>
                  <a:srgbClr val="3399FF"/>
                </a:solidFill>
                <a:latin typeface="Arial" charset="0"/>
                <a:ea typeface="ＭＳ Ｐゴシック" charset="0"/>
              </a:rPr>
              <a:t> </a:t>
            </a:r>
            <a:r>
              <a:rPr lang="en-US" sz="2400" dirty="0">
                <a:solidFill>
                  <a:schemeClr val="tx1"/>
                </a:solidFill>
                <a:latin typeface="Arial" charset="0"/>
                <a:ea typeface="ＭＳ Ｐゴシック" charset="0"/>
              </a:rPr>
              <a:t>Bookshelf</a:t>
            </a:r>
            <a:r>
              <a:rPr lang="en-US" sz="2400" dirty="0">
                <a:solidFill>
                  <a:srgbClr val="3399FF"/>
                </a:solidFill>
                <a:latin typeface="Arial" charset="0"/>
                <a:ea typeface="ＭＳ Ｐゴシック" charset="0"/>
              </a:rPr>
              <a:t> online biomedical textbooks</a:t>
            </a:r>
          </a:p>
          <a:p>
            <a:pPr eaLnBrk="1" hangingPunct="1"/>
            <a:r>
              <a:rPr lang="en-US" sz="2400" dirty="0" err="1">
                <a:solidFill>
                  <a:schemeClr val="tx1"/>
                </a:solidFill>
                <a:latin typeface="Arial" charset="0"/>
                <a:ea typeface="ＭＳ Ｐゴシック" charset="0"/>
                <a:cs typeface="ＭＳ Ｐゴシック" charset="0"/>
              </a:rPr>
              <a:t>Biomolecular</a:t>
            </a:r>
            <a:r>
              <a:rPr lang="en-US" sz="2400" dirty="0">
                <a:solidFill>
                  <a:schemeClr val="tx1"/>
                </a:solidFill>
                <a:latin typeface="Arial" charset="0"/>
                <a:ea typeface="ＭＳ Ｐゴシック" charset="0"/>
                <a:cs typeface="ＭＳ Ｐゴシック" charset="0"/>
              </a:rPr>
              <a:t> Databases</a:t>
            </a:r>
          </a:p>
          <a:p>
            <a:pPr lvl="1" eaLnBrk="1" hangingPunct="1"/>
            <a:r>
              <a:rPr lang="en-US" sz="2400" dirty="0" smtClean="0">
                <a:latin typeface="Arial" charset="0"/>
                <a:ea typeface="ＭＳ Ｐゴシック" charset="0"/>
              </a:rPr>
              <a:t>Nucleotide</a:t>
            </a:r>
          </a:p>
          <a:p>
            <a:pPr lvl="2" eaLnBrk="1" hangingPunct="1"/>
            <a:r>
              <a:rPr lang="en-US" sz="2000" dirty="0" smtClean="0">
                <a:latin typeface="Arial" charset="0"/>
                <a:ea typeface="ＭＳ Ｐゴシック" charset="0"/>
              </a:rPr>
              <a:t>GenBank </a:t>
            </a:r>
            <a:r>
              <a:rPr lang="en-US" sz="2000" dirty="0" smtClean="0">
                <a:solidFill>
                  <a:srgbClr val="3399FF"/>
                </a:solidFill>
                <a:latin typeface="Arial" charset="0"/>
                <a:ea typeface="ＭＳ Ｐゴシック" charset="0"/>
              </a:rPr>
              <a:t>submitted sequence records</a:t>
            </a:r>
            <a:endParaRPr lang="en-US" sz="2000" dirty="0">
              <a:solidFill>
                <a:srgbClr val="3399FF"/>
              </a:solidFill>
              <a:latin typeface="Arial" charset="0"/>
              <a:ea typeface="ＭＳ Ｐゴシック" charset="0"/>
            </a:endParaRPr>
          </a:p>
          <a:p>
            <a:pPr lvl="2" eaLnBrk="1" hangingPunct="1"/>
            <a:r>
              <a:rPr lang="en-US" sz="2000" dirty="0" err="1">
                <a:solidFill>
                  <a:schemeClr val="tx1"/>
                </a:solidFill>
                <a:latin typeface="Arial" charset="0"/>
                <a:ea typeface="ＭＳ Ｐゴシック" charset="0"/>
              </a:rPr>
              <a:t>RefSeq</a:t>
            </a:r>
            <a:r>
              <a:rPr lang="en-US" sz="2000" dirty="0">
                <a:solidFill>
                  <a:srgbClr val="3399FF"/>
                </a:solidFill>
                <a:latin typeface="Arial" charset="0"/>
                <a:ea typeface="ＭＳ Ｐゴシック" charset="0"/>
              </a:rPr>
              <a:t> curated NCBI reference </a:t>
            </a:r>
            <a:r>
              <a:rPr lang="en-US" sz="2000" dirty="0" smtClean="0">
                <a:solidFill>
                  <a:srgbClr val="3399FF"/>
                </a:solidFill>
                <a:latin typeface="Arial" charset="0"/>
                <a:ea typeface="ＭＳ Ｐゴシック" charset="0"/>
              </a:rPr>
              <a:t>sequences</a:t>
            </a:r>
          </a:p>
          <a:p>
            <a:pPr lvl="1" eaLnBrk="1" hangingPunct="1"/>
            <a:r>
              <a:rPr lang="en-US" sz="2400" dirty="0" smtClean="0">
                <a:latin typeface="Arial" charset="0"/>
                <a:ea typeface="ＭＳ Ｐゴシック" charset="0"/>
              </a:rPr>
              <a:t>Protein</a:t>
            </a:r>
            <a:r>
              <a:rPr lang="en-US" dirty="0" smtClean="0">
                <a:solidFill>
                  <a:srgbClr val="3399FF"/>
                </a:solidFill>
                <a:latin typeface="Arial" charset="0"/>
                <a:ea typeface="ＭＳ Ｐゴシック" charset="0"/>
              </a:rPr>
              <a:t> </a:t>
            </a:r>
            <a:r>
              <a:rPr lang="en-US" sz="2000" dirty="0" smtClean="0">
                <a:solidFill>
                  <a:srgbClr val="3399FF"/>
                </a:solidFill>
                <a:latin typeface="Arial" charset="0"/>
                <a:ea typeface="ＭＳ Ｐゴシック" charset="0"/>
              </a:rPr>
              <a:t>GenBank and </a:t>
            </a:r>
            <a:r>
              <a:rPr lang="en-US" sz="2000" dirty="0" err="1" smtClean="0">
                <a:solidFill>
                  <a:srgbClr val="3399FF"/>
                </a:solidFill>
                <a:latin typeface="Arial" charset="0"/>
                <a:ea typeface="ＭＳ Ｐゴシック" charset="0"/>
              </a:rPr>
              <a:t>RefSeq</a:t>
            </a:r>
            <a:r>
              <a:rPr lang="en-US" sz="2000" dirty="0" smtClean="0">
                <a:solidFill>
                  <a:srgbClr val="3399FF"/>
                </a:solidFill>
                <a:latin typeface="Arial" charset="0"/>
                <a:ea typeface="ＭＳ Ｐゴシック" charset="0"/>
              </a:rPr>
              <a:t> translations, outside protein</a:t>
            </a:r>
            <a:endParaRPr lang="en-US" sz="2000" dirty="0">
              <a:solidFill>
                <a:srgbClr val="3399FF"/>
              </a:solidFill>
              <a:latin typeface="Arial" charset="0"/>
              <a:ea typeface="ＭＳ Ｐゴシック" charset="0"/>
            </a:endParaRPr>
          </a:p>
          <a:p>
            <a:pPr lvl="1" eaLnBrk="1" hangingPunct="1"/>
            <a:r>
              <a:rPr lang="en-US" sz="2400" dirty="0" err="1">
                <a:solidFill>
                  <a:schemeClr val="tx1"/>
                </a:solidFill>
                <a:latin typeface="Arial" charset="0"/>
                <a:ea typeface="ＭＳ Ｐゴシック" charset="0"/>
              </a:rPr>
              <a:t>dbSNP</a:t>
            </a:r>
            <a:r>
              <a:rPr lang="en-US" sz="2400" dirty="0">
                <a:solidFill>
                  <a:srgbClr val="3399FF"/>
                </a:solidFill>
                <a:latin typeface="Arial" charset="0"/>
                <a:ea typeface="ＭＳ Ｐゴシック" charset="0"/>
              </a:rPr>
              <a:t> </a:t>
            </a:r>
            <a:r>
              <a:rPr lang="en-US" sz="2000" dirty="0">
                <a:solidFill>
                  <a:srgbClr val="3399FF"/>
                </a:solidFill>
                <a:latin typeface="Arial" charset="0"/>
                <a:ea typeface="ＭＳ Ｐゴシック" charset="0"/>
              </a:rPr>
              <a:t>small scale genetic variations</a:t>
            </a:r>
          </a:p>
          <a:p>
            <a:pPr lvl="1" eaLnBrk="1" hangingPunct="1"/>
            <a:r>
              <a:rPr lang="en-US" sz="2400" dirty="0">
                <a:latin typeface="Arial" charset="0"/>
                <a:ea typeface="ＭＳ Ｐゴシック" charset="0"/>
              </a:rPr>
              <a:t>Structure</a:t>
            </a:r>
            <a:r>
              <a:rPr lang="en-US" sz="2400" dirty="0">
                <a:solidFill>
                  <a:srgbClr val="3399FF"/>
                </a:solidFill>
                <a:latin typeface="Arial" charset="0"/>
                <a:ea typeface="ＭＳ Ｐゴシック" charset="0"/>
              </a:rPr>
              <a:t> </a:t>
            </a:r>
            <a:r>
              <a:rPr lang="en-US" sz="2200" dirty="0" err="1">
                <a:solidFill>
                  <a:srgbClr val="3399FF"/>
                </a:solidFill>
                <a:latin typeface="Arial" charset="0"/>
                <a:ea typeface="ＭＳ Ｐゴシック" charset="0"/>
              </a:rPr>
              <a:t>biomolecular</a:t>
            </a:r>
            <a:r>
              <a:rPr lang="en-US" sz="2200" dirty="0">
                <a:solidFill>
                  <a:srgbClr val="3399FF"/>
                </a:solidFill>
                <a:latin typeface="Arial" charset="0"/>
                <a:ea typeface="ＭＳ Ｐゴシック" charset="0"/>
              </a:rPr>
              <a:t> 3-D </a:t>
            </a:r>
            <a:r>
              <a:rPr lang="en-US" sz="2200" dirty="0" smtClean="0">
                <a:solidFill>
                  <a:srgbClr val="3399FF"/>
                </a:solidFill>
                <a:latin typeface="Arial" charset="0"/>
                <a:ea typeface="ＭＳ Ｐゴシック" charset="0"/>
              </a:rPr>
              <a:t>structures</a:t>
            </a:r>
          </a:p>
          <a:p>
            <a:pPr lvl="2" eaLnBrk="1" hangingPunct="1"/>
            <a:r>
              <a:rPr lang="en-US" sz="2000" dirty="0" smtClean="0">
                <a:solidFill>
                  <a:schemeClr val="tx1"/>
                </a:solidFill>
                <a:latin typeface="Arial" charset="0"/>
                <a:ea typeface="ＭＳ Ｐゴシック" charset="0"/>
              </a:rPr>
              <a:t>MMDB</a:t>
            </a:r>
            <a:r>
              <a:rPr lang="en-US" sz="2000" dirty="0" smtClean="0">
                <a:solidFill>
                  <a:srgbClr val="3399FF"/>
                </a:solidFill>
                <a:latin typeface="Arial" charset="0"/>
                <a:ea typeface="ＭＳ Ｐゴシック" charset="0"/>
              </a:rPr>
              <a:t> </a:t>
            </a:r>
            <a:r>
              <a:rPr lang="en-US" sz="1900" dirty="0">
                <a:solidFill>
                  <a:srgbClr val="3399FF"/>
                </a:solidFill>
                <a:latin typeface="Arial" charset="0"/>
                <a:ea typeface="ＭＳ Ｐゴシック" charset="0"/>
              </a:rPr>
              <a:t>NCBI</a:t>
            </a:r>
            <a:r>
              <a:rPr lang="ja-JP" altLang="en-US" sz="1900" dirty="0">
                <a:solidFill>
                  <a:srgbClr val="3399FF"/>
                </a:solidFill>
                <a:latin typeface="Arial" charset="0"/>
                <a:ea typeface="ＭＳ Ｐゴシック" charset="0"/>
              </a:rPr>
              <a:t>’</a:t>
            </a:r>
            <a:r>
              <a:rPr lang="en-US" sz="1900" dirty="0">
                <a:solidFill>
                  <a:srgbClr val="3399FF"/>
                </a:solidFill>
                <a:latin typeface="Arial" charset="0"/>
                <a:ea typeface="ＭＳ Ｐゴシック" charset="0"/>
              </a:rPr>
              <a:t>s 3D structure database</a:t>
            </a:r>
          </a:p>
          <a:p>
            <a:pPr lvl="1" eaLnBrk="1" hangingPunct="1"/>
            <a:r>
              <a:rPr lang="en-US" sz="2400" dirty="0">
                <a:solidFill>
                  <a:schemeClr val="tx1"/>
                </a:solidFill>
                <a:latin typeface="Arial" charset="0"/>
                <a:ea typeface="ＭＳ Ｐゴシック" charset="0"/>
              </a:rPr>
              <a:t>GEO</a:t>
            </a:r>
            <a:r>
              <a:rPr lang="en-US" sz="2400" dirty="0">
                <a:solidFill>
                  <a:srgbClr val="3399FF"/>
                </a:solidFill>
                <a:latin typeface="Arial" charset="0"/>
                <a:ea typeface="ＭＳ Ｐゴシック" charset="0"/>
              </a:rPr>
              <a:t> </a:t>
            </a:r>
            <a:r>
              <a:rPr lang="en-US" sz="2200" dirty="0">
                <a:solidFill>
                  <a:srgbClr val="3399FF"/>
                </a:solidFill>
                <a:latin typeface="Arial" charset="0"/>
                <a:ea typeface="ＭＳ Ｐゴシック" charset="0"/>
              </a:rPr>
              <a:t>microarray expression </a:t>
            </a:r>
            <a:r>
              <a:rPr lang="en-US" sz="2200" dirty="0" smtClean="0">
                <a:solidFill>
                  <a:srgbClr val="3399FF"/>
                </a:solidFill>
                <a:latin typeface="Arial" charset="0"/>
                <a:ea typeface="ＭＳ Ｐゴシック" charset="0"/>
              </a:rPr>
              <a:t>data</a:t>
            </a:r>
          </a:p>
          <a:p>
            <a:pPr lvl="1" eaLnBrk="1" hangingPunct="1"/>
            <a:r>
              <a:rPr lang="en-US" sz="2400" dirty="0" smtClean="0">
                <a:latin typeface="Arial" charset="0"/>
                <a:ea typeface="ＭＳ Ｐゴシック" charset="0"/>
              </a:rPr>
              <a:t>SRA</a:t>
            </a:r>
            <a:r>
              <a:rPr lang="en-US" sz="2400" dirty="0" smtClean="0">
                <a:solidFill>
                  <a:srgbClr val="3399FF"/>
                </a:solidFill>
                <a:latin typeface="Arial" charset="0"/>
                <a:ea typeface="ＭＳ Ｐゴシック" charset="0"/>
              </a:rPr>
              <a:t> next-generation sequence data</a:t>
            </a:r>
          </a:p>
          <a:p>
            <a:pPr lvl="1" eaLnBrk="1" hangingPunct="1"/>
            <a:endParaRPr lang="en-US" sz="2400" dirty="0" smtClean="0">
              <a:solidFill>
                <a:srgbClr val="3399FF"/>
              </a:solidFill>
              <a:latin typeface="Arial" charset="0"/>
              <a:ea typeface="ＭＳ Ｐゴシック" charset="0"/>
            </a:endParaRPr>
          </a:p>
          <a:p>
            <a:pPr marL="457200" lvl="1" indent="0" eaLnBrk="1" hangingPunct="1">
              <a:buNone/>
            </a:pPr>
            <a:endParaRPr lang="en-US" sz="2400" dirty="0">
              <a:solidFill>
                <a:srgbClr val="3399FF"/>
              </a:solidFill>
              <a:latin typeface="Arial" charset="0"/>
              <a:ea typeface="ＭＳ Ｐゴシック" charset="0"/>
            </a:endParaRPr>
          </a:p>
          <a:p>
            <a:pPr lvl="1" eaLnBrk="1" hangingPunct="1"/>
            <a:endParaRPr lang="en-US" sz="2400" dirty="0" smtClean="0">
              <a:solidFill>
                <a:srgbClr val="3399FF"/>
              </a:solidFill>
              <a:latin typeface="Arial" charset="0"/>
              <a:ea typeface="ＭＳ Ｐゴシック" charset="0"/>
            </a:endParaRPr>
          </a:p>
          <a:p>
            <a:pPr lvl="1" eaLnBrk="1" hangingPunct="1"/>
            <a:endParaRPr lang="en-US" sz="2400" dirty="0">
              <a:solidFill>
                <a:srgbClr val="3399FF"/>
              </a:solidFill>
              <a:latin typeface="Arial" charset="0"/>
              <a:ea typeface="ＭＳ Ｐゴシック" charset="0"/>
            </a:endParaRPr>
          </a:p>
        </p:txBody>
      </p:sp>
      <p:sp>
        <p:nvSpPr>
          <p:cNvPr id="2" name="Slide Number Placeholder 1"/>
          <p:cNvSpPr>
            <a:spLocks noGrp="1"/>
          </p:cNvSpPr>
          <p:nvPr>
            <p:ph type="sldNum" sz="quarter" idx="12"/>
          </p:nvPr>
        </p:nvSpPr>
        <p:spPr/>
        <p:txBody>
          <a:bodyPr/>
          <a:lstStyle/>
          <a:p>
            <a:fld id="{02B337D9-E6CE-3C49-84C7-D19741C736D4}" type="slidenum">
              <a:rPr lang="en-US" smtClean="0"/>
              <a:pPr/>
              <a:t>9</a:t>
            </a:fld>
            <a:endParaRPr lang="en-US"/>
          </a:p>
        </p:txBody>
      </p:sp>
    </p:spTree>
    <p:extLst>
      <p:ext uri="{BB962C8B-B14F-4D97-AF65-F5344CB8AC3E}">
        <p14:creationId xmlns:p14="http://schemas.microsoft.com/office/powerpoint/2010/main" val="1204582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5205</TotalTime>
  <Words>1602</Words>
  <Application>Microsoft Macintosh PowerPoint</Application>
  <PresentationFormat>On-screen Show (4:3)</PresentationFormat>
  <Paragraphs>290</Paragraphs>
  <Slides>58</Slides>
  <Notes>15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NCBI web resources I: databases and Entrez</vt:lpstr>
      <vt:lpstr>Homework assignment 1</vt:lpstr>
      <vt:lpstr>References</vt:lpstr>
      <vt:lpstr>Youtube</vt:lpstr>
      <vt:lpstr>Topics</vt:lpstr>
      <vt:lpstr>The National Center for  Biotechnology Information</vt:lpstr>
      <vt:lpstr>GenBank history</vt:lpstr>
      <vt:lpstr>Molecular Data</vt:lpstr>
      <vt:lpstr>Selected NCBI Databases </vt:lpstr>
      <vt:lpstr>Information Hubs: Aggregators</vt:lpstr>
      <vt:lpstr>Information Hubs: Analyses</vt:lpstr>
      <vt:lpstr>Sequence Databases at NCBI</vt:lpstr>
      <vt:lpstr>GenBank types of entries</vt:lpstr>
      <vt:lpstr>Three international nucleotide sequence databases</vt:lpstr>
      <vt:lpstr>RefSeq: NCBI’s Derivative Sequence Database</vt:lpstr>
      <vt:lpstr>GenBank &amp; RefSeq</vt:lpstr>
      <vt:lpstr>Protein Sequences from Structures</vt:lpstr>
      <vt:lpstr>MMDB: Molecular Modeling Data Base</vt:lpstr>
      <vt:lpstr>Protein Domains</vt:lpstr>
      <vt:lpstr>NCBI’s Conserved Domain Database</vt:lpstr>
      <vt:lpstr>NCBI Search Services and Tools</vt:lpstr>
      <vt:lpstr>Entrez: Integrated Molecular and Sequence Databases</vt:lpstr>
      <vt:lpstr>Entrez: A Discovery System</vt:lpstr>
      <vt:lpstr>Hands-on exercise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Hands-on exercise 2</vt:lpstr>
      <vt:lpstr>Suppose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Hands-on exercise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NCBI web resources</dc:title>
  <dc:creator>Yanbin</dc:creator>
  <cp:lastModifiedBy>Yanbin</cp:lastModifiedBy>
  <cp:revision>101</cp:revision>
  <dcterms:created xsi:type="dcterms:W3CDTF">2013-01-16T22:24:55Z</dcterms:created>
  <dcterms:modified xsi:type="dcterms:W3CDTF">2014-09-03T21:37:43Z</dcterms:modified>
</cp:coreProperties>
</file>