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60" r:id="rId3"/>
    <p:sldId id="269" r:id="rId4"/>
    <p:sldId id="315" r:id="rId5"/>
    <p:sldId id="316" r:id="rId6"/>
    <p:sldId id="317" r:id="rId7"/>
    <p:sldId id="259" r:id="rId8"/>
    <p:sldId id="263" r:id="rId9"/>
    <p:sldId id="266" r:id="rId10"/>
    <p:sldId id="314" r:id="rId11"/>
    <p:sldId id="267" r:id="rId12"/>
    <p:sldId id="268" r:id="rId13"/>
    <p:sldId id="264" r:id="rId14"/>
    <p:sldId id="270" r:id="rId15"/>
    <p:sldId id="271" r:id="rId16"/>
    <p:sldId id="281" r:id="rId17"/>
    <p:sldId id="318" r:id="rId18"/>
    <p:sldId id="285" r:id="rId19"/>
    <p:sldId id="282" r:id="rId20"/>
    <p:sldId id="286" r:id="rId21"/>
    <p:sldId id="272" r:id="rId22"/>
    <p:sldId id="273" r:id="rId23"/>
    <p:sldId id="274" r:id="rId24"/>
    <p:sldId id="275" r:id="rId25"/>
    <p:sldId id="276" r:id="rId26"/>
    <p:sldId id="277" r:id="rId27"/>
    <p:sldId id="287" r:id="rId28"/>
    <p:sldId id="319" r:id="rId29"/>
    <p:sldId id="320" r:id="rId30"/>
    <p:sldId id="291" r:id="rId31"/>
    <p:sldId id="321" r:id="rId32"/>
    <p:sldId id="322" r:id="rId33"/>
    <p:sldId id="323" r:id="rId34"/>
    <p:sldId id="278" r:id="rId35"/>
    <p:sldId id="324" r:id="rId36"/>
    <p:sldId id="325" r:id="rId37"/>
    <p:sldId id="326" r:id="rId38"/>
    <p:sldId id="327" r:id="rId39"/>
    <p:sldId id="296" r:id="rId40"/>
    <p:sldId id="328" r:id="rId41"/>
    <p:sldId id="297" r:id="rId42"/>
    <p:sldId id="298" r:id="rId43"/>
    <p:sldId id="256" r:id="rId44"/>
    <p:sldId id="313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F05B3-74F0-FA4E-B767-272EC15D1AAB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17F45-6FB8-E948-9F93-7B1A61006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33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B427B-CA42-E243-B125-624D69228912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B6231-B860-5240-BC82-DAC9FFD4E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440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E3BC-E428-1146-A933-420A451DCEE3}" type="datetime1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7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B525-BC17-6546-A2BC-9045B815253C}" type="datetime1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4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726D-AADC-AB4B-844A-13C2C63DDFFE}" type="datetime1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9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60E2-B611-8440-8DE6-02A2A2F91AB2}" type="datetime1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6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73F6-B3C9-6D4E-8F9C-C250B2EA359B}" type="datetime1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0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90EC-D498-694A-8AEF-7C8F951EE2B8}" type="datetime1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4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0AF9-EB39-8043-A17C-F233CE4F7C98}" type="datetime1">
              <a:rPr lang="en-US" smtClean="0"/>
              <a:pPr/>
              <a:t>9/9/14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9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7EE5-4CEA-DB49-8A46-01C49B0D9B9C}" type="datetime1">
              <a:rPr lang="en-US" smtClean="0"/>
              <a:pPr/>
              <a:t>9/9/14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3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2E2C-AE8D-3540-9EE6-E0D4A565BDC9}" type="datetime1">
              <a:rPr lang="en-US" smtClean="0"/>
              <a:pPr/>
              <a:t>9/9/14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9F82-120D-D743-A832-A786F33747E7}" type="datetime1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7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A8EA-05F1-AD43-9311-9C15EAF241A9}" type="datetime1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3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78B10-1358-484E-A671-EB61C94ACFB0}" type="datetime1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86F28-4713-D44D-9227-A9EC2DA03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5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geo/info/overview.html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19723656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ncbi.nlm.nih.gov/geo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EUPmGWS8ik0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geo/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NCBI resources III: 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GEO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expression data analysis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Yanbin Yin</a:t>
            </a:r>
          </a:p>
          <a:p>
            <a:r>
              <a:rPr lang="en-US" smtClean="0"/>
              <a:t>Fall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37D9-E6CE-3C49-84C7-D19741C736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8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2" y="35009"/>
            <a:ext cx="709265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9514" y="739351"/>
            <a:ext cx="6691903" cy="16221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14" y="2361473"/>
            <a:ext cx="6691903" cy="907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9514" y="3282247"/>
            <a:ext cx="6691903" cy="882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9514" y="4157338"/>
            <a:ext cx="6691903" cy="925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9514" y="5082796"/>
            <a:ext cx="6691903" cy="469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9514" y="6035585"/>
            <a:ext cx="6691903" cy="634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3478" y="1448128"/>
            <a:ext cx="11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xpression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3478" y="2593010"/>
            <a:ext cx="18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variation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08188" y="3550483"/>
            <a:ext cx="137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DNA-binding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08188" y="4297512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Methylation/</a:t>
            </a:r>
          </a:p>
          <a:p>
            <a:r>
              <a:rPr lang="en-US" dirty="0" err="1" smtClean="0"/>
              <a:t>Epigenomics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08188" y="514660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 array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08188" y="617575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ncRNAs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0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700"/>
            <a:ext cx="9144000" cy="37735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9514" y="2492530"/>
            <a:ext cx="8741098" cy="634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14" y="4918034"/>
            <a:ext cx="8741098" cy="300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7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191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112" y="785033"/>
            <a:ext cx="2219962" cy="420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9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027"/>
            <a:ext cx="9144000" cy="26064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18449" y="672210"/>
            <a:ext cx="3222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Platform, Sample, Series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6537" y="3165157"/>
            <a:ext cx="2944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Experiment centric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763" y="361749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Data of a </a:t>
            </a:r>
            <a:r>
              <a:rPr lang="en-US" dirty="0"/>
              <a:t>GEO Series </a:t>
            </a:r>
            <a:r>
              <a:rPr lang="en-US" dirty="0" smtClean="0"/>
              <a:t>are </a:t>
            </a:r>
            <a:r>
              <a:rPr lang="en-US" dirty="0">
                <a:solidFill>
                  <a:srgbClr val="FF0000"/>
                </a:solidFill>
              </a:rPr>
              <a:t>reassembled</a:t>
            </a:r>
            <a:r>
              <a:rPr lang="en-US" dirty="0"/>
              <a:t> by GEO staff into GEO Dataset records (</a:t>
            </a:r>
            <a:r>
              <a:rPr lang="en-US" dirty="0" err="1">
                <a:solidFill>
                  <a:srgbClr val="FF0000"/>
                </a:solidFill>
              </a:rPr>
              <a:t>GDSxxx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DataSet</a:t>
            </a:r>
            <a:r>
              <a:rPr lang="en-US" dirty="0"/>
              <a:t> represents a </a:t>
            </a:r>
            <a:r>
              <a:rPr lang="en-US" dirty="0">
                <a:solidFill>
                  <a:srgbClr val="FF0000"/>
                </a:solidFill>
              </a:rPr>
              <a:t>curated collection of biologically and statistically comparable GEO Samples</a:t>
            </a:r>
            <a:r>
              <a:rPr lang="en-US" dirty="0"/>
              <a:t> and forms the basis of GEO's suite of data display and analysis tools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2764" y="56594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Not all submitted data are suitable for </a:t>
            </a:r>
            <a:r>
              <a:rPr lang="en-US" dirty="0" err="1"/>
              <a:t>DataSet</a:t>
            </a:r>
            <a:r>
              <a:rPr lang="en-US" dirty="0"/>
              <a:t> </a:t>
            </a:r>
            <a:r>
              <a:rPr lang="en-US" dirty="0" smtClean="0"/>
              <a:t>assembly, so </a:t>
            </a:r>
            <a:r>
              <a:rPr lang="en-US" dirty="0">
                <a:solidFill>
                  <a:srgbClr val="FF0000"/>
                </a:solidFill>
              </a:rPr>
              <a:t>not all Series have corresponding </a:t>
            </a:r>
            <a:r>
              <a:rPr lang="en-US" dirty="0" err="1">
                <a:solidFill>
                  <a:srgbClr val="FF0000"/>
                </a:solidFill>
              </a:rPr>
              <a:t>DataSet</a:t>
            </a:r>
            <a:r>
              <a:rPr lang="en-US" dirty="0">
                <a:solidFill>
                  <a:srgbClr val="FF0000"/>
                </a:solidFill>
              </a:rPr>
              <a:t> record(s)</a:t>
            </a:r>
            <a:r>
              <a:rPr lang="en-US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88245" y="3791178"/>
            <a:ext cx="40303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Profiles are derived from </a:t>
            </a:r>
            <a:r>
              <a:rPr lang="en-US" dirty="0" err="1" smtClean="0"/>
              <a:t>DataSets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 Profile consists of the </a:t>
            </a:r>
            <a:r>
              <a:rPr lang="en-US" dirty="0">
                <a:solidFill>
                  <a:srgbClr val="FF0000"/>
                </a:solidFill>
              </a:rPr>
              <a:t>expression measurements for an individual gene </a:t>
            </a:r>
            <a:r>
              <a:rPr lang="en-US" dirty="0"/>
              <a:t>across all Samples in a </a:t>
            </a:r>
            <a:r>
              <a:rPr lang="en-US" dirty="0" err="1" smtClean="0"/>
              <a:t>DataSet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36769" y="3158403"/>
            <a:ext cx="2037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Gene centric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533" y="191011"/>
            <a:ext cx="7742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http://www.ncbi.nlm.nih.gov/geo/info/</a:t>
            </a:r>
            <a:r>
              <a:rPr lang="en-US" dirty="0" smtClean="0">
                <a:hlinkClick r:id="rId3"/>
              </a:rPr>
              <a:t>overview.html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361" y="5321999"/>
            <a:ext cx="3165475" cy="12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Hands on exercise 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 browse and query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4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0"/>
            <a:ext cx="9144000" cy="42938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70806" y="4046245"/>
            <a:ext cx="962928" cy="303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4684" y="450334"/>
            <a:ext cx="3447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www.ncbi.nlm.nih.gov</a:t>
            </a:r>
            <a:r>
              <a:rPr lang="en-US" dirty="0"/>
              <a:t>/geo/</a:t>
            </a:r>
          </a:p>
        </p:txBody>
      </p:sp>
    </p:spTree>
    <p:extLst>
      <p:ext uri="{BB962C8B-B14F-4D97-AF65-F5344CB8AC3E}">
        <p14:creationId xmlns:p14="http://schemas.microsoft.com/office/powerpoint/2010/main" val="227703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594360"/>
            <a:ext cx="13734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Try: </a:t>
            </a:r>
          </a:p>
          <a:p>
            <a:r>
              <a:rPr lang="en-US" altLang="zh-CN" dirty="0" smtClean="0"/>
              <a:t>cancer</a:t>
            </a:r>
          </a:p>
          <a:p>
            <a:r>
              <a:rPr lang="en-US" altLang="zh-CN" dirty="0" smtClean="0"/>
              <a:t>colon cancer</a:t>
            </a:r>
          </a:p>
          <a:p>
            <a:r>
              <a:rPr lang="en-US" altLang="zh-CN" dirty="0" err="1" smtClean="0"/>
              <a:t>arabidopsis</a:t>
            </a:r>
            <a:endParaRPr lang="en-US" altLang="zh-CN" dirty="0" smtClean="0"/>
          </a:p>
          <a:p>
            <a:r>
              <a:rPr lang="en-US" altLang="zh-CN" dirty="0" err="1" smtClean="0"/>
              <a:t>ecoli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419965" y="944126"/>
            <a:ext cx="242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These are only </a:t>
            </a:r>
            <a:r>
              <a:rPr lang="en-US" altLang="zh-CN" dirty="0" err="1" smtClean="0"/>
              <a:t>DataSets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0"/>
            <a:ext cx="9144000" cy="3314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1036" y="1765300"/>
            <a:ext cx="962928" cy="303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9655" y="5921881"/>
            <a:ext cx="502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the keyword in the search box and click search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112808" y="2068752"/>
            <a:ext cx="715992" cy="3853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82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235"/>
            <a:ext cx="9144000" cy="46313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44027" y="951454"/>
            <a:ext cx="456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stem development AND </a:t>
            </a:r>
            <a:r>
              <a:rPr lang="en-US" dirty="0" err="1"/>
              <a:t>arabidopsis</a:t>
            </a:r>
            <a:r>
              <a:rPr lang="en-US" dirty="0"/>
              <a:t>[organism]</a:t>
            </a:r>
          </a:p>
        </p:txBody>
      </p:sp>
      <p:sp>
        <p:nvSpPr>
          <p:cNvPr id="8" name="Rectangle 7"/>
          <p:cNvSpPr/>
          <p:nvPr/>
        </p:nvSpPr>
        <p:spPr>
          <a:xfrm>
            <a:off x="4799867" y="166526"/>
            <a:ext cx="3506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term [field] OPERATOR term [field]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99" y="166526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Construct queries to narrow down the results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1036" y="1638583"/>
            <a:ext cx="962928" cy="303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039138" y="1136120"/>
            <a:ext cx="511322" cy="513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97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49299"/>
            <a:ext cx="8980303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75967" y="1199634"/>
            <a:ext cx="3506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term [field] OPERATOR term [field]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5942" y="124146"/>
            <a:ext cx="7670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www.ncbi.nlm.nih.gov</a:t>
            </a:r>
            <a:r>
              <a:rPr lang="en-US" dirty="0"/>
              <a:t>/geo/info/</a:t>
            </a:r>
            <a:r>
              <a:rPr lang="en-US" dirty="0" err="1"/>
              <a:t>qqtutorial.html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9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0"/>
            <a:ext cx="9144000" cy="42938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806" y="4277175"/>
            <a:ext cx="962928" cy="303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assignment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Given the publication </a:t>
            </a:r>
            <a:r>
              <a:rPr lang="en-US" dirty="0">
                <a:hlinkClick r:id="rId2"/>
              </a:rPr>
              <a:t>http://www.ncbi.nlm.nih.gov/pubmed/</a:t>
            </a:r>
            <a:r>
              <a:rPr lang="en-US" dirty="0" smtClean="0">
                <a:hlinkClick r:id="rId2"/>
              </a:rPr>
              <a:t>19723656</a:t>
            </a:r>
            <a:r>
              <a:rPr lang="en-US" dirty="0" smtClean="0"/>
              <a:t>, find GEO datasets that are associated with the paper.</a:t>
            </a:r>
          </a:p>
          <a:p>
            <a:endParaRPr lang="en-US" dirty="0"/>
          </a:p>
          <a:p>
            <a:r>
              <a:rPr lang="en-US" dirty="0" smtClean="0"/>
              <a:t>Choose the first data series and perform a GEO2R analysis</a:t>
            </a:r>
          </a:p>
          <a:p>
            <a:endParaRPr lang="en-US" dirty="0"/>
          </a:p>
          <a:p>
            <a:r>
              <a:rPr lang="en-US" dirty="0" smtClean="0"/>
              <a:t>Find the top two differentially expressed genes and search their gene symbol at Gene database and explain what they are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Write a report </a:t>
            </a:r>
            <a:r>
              <a:rPr lang="en-US" dirty="0" smtClean="0"/>
              <a:t>(in </a:t>
            </a:r>
            <a:r>
              <a:rPr lang="en-US" dirty="0" smtClean="0">
                <a:solidFill>
                  <a:srgbClr val="FF0000"/>
                </a:solidFill>
              </a:rPr>
              <a:t>word or </a:t>
            </a:r>
            <a:r>
              <a:rPr lang="en-US" dirty="0" err="1" smtClean="0">
                <a:solidFill>
                  <a:srgbClr val="FF0000"/>
                </a:solidFill>
              </a:rPr>
              <a:t>ppt</a:t>
            </a:r>
            <a:r>
              <a:rPr lang="en-US" dirty="0" smtClean="0"/>
              <a:t>) to </a:t>
            </a:r>
            <a:r>
              <a:rPr lang="en-US" dirty="0"/>
              <a:t>include all the operations and </a:t>
            </a:r>
            <a:r>
              <a:rPr lang="en-US" dirty="0">
                <a:solidFill>
                  <a:srgbClr val="FF0000"/>
                </a:solidFill>
              </a:rPr>
              <a:t>screen shots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Due on 9/23 </a:t>
            </a:r>
            <a:r>
              <a:rPr lang="en-US" dirty="0" smtClean="0"/>
              <a:t>(send by email or bring printed hard copy to class)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59778" y="5664498"/>
            <a:ext cx="3302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Office hour: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Tue, Thu and Fri 2-4pm, MO325A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 email: </a:t>
            </a:r>
            <a:r>
              <a:rPr lang="en-US" dirty="0" err="1" smtClean="0">
                <a:solidFill>
                  <a:srgbClr val="FF0000"/>
                </a:solidFill>
              </a:rPr>
              <a:t>yyin@niu.edu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12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Hands on exercise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 gene profiles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8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0"/>
            <a:ext cx="9144000" cy="4457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4431" y="295134"/>
            <a:ext cx="5359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Search for a gene: GAUT1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986758" y="1520500"/>
            <a:ext cx="1761027" cy="196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284" y="3323183"/>
            <a:ext cx="3820895" cy="2714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87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9144000" cy="48229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73341" y="4677917"/>
            <a:ext cx="1120654" cy="196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77" y="4997631"/>
            <a:ext cx="8033416" cy="1500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8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9144000" cy="54376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3846" y="3944829"/>
            <a:ext cx="7236222" cy="196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18480" y="3452069"/>
            <a:ext cx="2247512" cy="196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37846" y="3077791"/>
            <a:ext cx="1305071" cy="1105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00188" y="2075216"/>
            <a:ext cx="109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174999" y="2573296"/>
            <a:ext cx="425069" cy="709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32930" y="79262"/>
            <a:ext cx="290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Scroll down to find record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7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738203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80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1400"/>
            <a:ext cx="9144000" cy="4756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00949" y="1718167"/>
            <a:ext cx="971233" cy="4318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78661" y="163523"/>
            <a:ext cx="2572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Profile </a:t>
            </a:r>
            <a:r>
              <a:rPr lang="en-US" dirty="0" smtClean="0">
                <a:solidFill>
                  <a:srgbClr val="FF0000"/>
                </a:solidFill>
              </a:rPr>
              <a:t>neighbors</a:t>
            </a:r>
            <a:r>
              <a:rPr lang="en-US" dirty="0" smtClean="0"/>
              <a:t>: what are the co-expressed genes sharing similar expression profiles?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6896" y="346405"/>
            <a:ext cx="228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back to result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88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73" y="45890"/>
            <a:ext cx="8033416" cy="1500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8096"/>
            <a:ext cx="9144000" cy="49671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3466" y="1235837"/>
            <a:ext cx="2557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Chromosome </a:t>
            </a:r>
            <a:r>
              <a:rPr lang="en-US" dirty="0" smtClean="0">
                <a:solidFill>
                  <a:srgbClr val="FF0000"/>
                </a:solidFill>
              </a:rPr>
              <a:t>neighbors: </a:t>
            </a:r>
            <a:r>
              <a:rPr lang="en-US" dirty="0" smtClean="0"/>
              <a:t>are neighboring genes co-expressed?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Hands on exercise 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 </a:t>
            </a:r>
            <a:r>
              <a:rPr lang="en-US" dirty="0" err="1" smtClean="0"/>
              <a:t>DataSets</a:t>
            </a:r>
            <a:r>
              <a:rPr lang="en-US" dirty="0" smtClean="0"/>
              <a:t> analysis tool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8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700"/>
            <a:ext cx="9144000" cy="30130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33916" y="2622783"/>
            <a:ext cx="2310084" cy="2969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74889" y="1149406"/>
            <a:ext cx="456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stem development AND </a:t>
            </a:r>
            <a:r>
              <a:rPr lang="en-US" dirty="0" err="1"/>
              <a:t>arabidopsis</a:t>
            </a:r>
            <a:r>
              <a:rPr lang="en-US" dirty="0"/>
              <a:t>[organism]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13160" y="1518738"/>
            <a:ext cx="742241" cy="1219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47298" y="5872394"/>
            <a:ext cx="131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893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03965" y="3266107"/>
            <a:ext cx="1682413" cy="2606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8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3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9137" y="5813268"/>
            <a:ext cx="2380055" cy="356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218" y="1765833"/>
            <a:ext cx="8494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GEO is an international public repository that archives and freely distributes </a:t>
            </a:r>
            <a:r>
              <a:rPr lang="en-US" sz="2000" dirty="0">
                <a:solidFill>
                  <a:srgbClr val="FF0000"/>
                </a:solidFill>
              </a:rPr>
              <a:t>microarray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next-generation sequencing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FF0000"/>
                </a:solidFill>
              </a:rPr>
              <a:t>other forms of high-throughput functional genomics data </a:t>
            </a:r>
            <a:r>
              <a:rPr lang="en-US" sz="2000" dirty="0"/>
              <a:t>submitted by the research community.</a:t>
            </a:r>
          </a:p>
          <a:p>
            <a:endParaRPr lang="en-US" sz="2000" dirty="0"/>
          </a:p>
          <a:p>
            <a:r>
              <a:rPr lang="en-US" sz="2000" dirty="0"/>
              <a:t>The three main goals of GEO are to:</a:t>
            </a:r>
          </a:p>
          <a:p>
            <a:endParaRPr lang="en-US" sz="2000" dirty="0"/>
          </a:p>
          <a:p>
            <a:r>
              <a:rPr lang="en-US" sz="2000" dirty="0"/>
              <a:t>Provide a robust, versatile </a:t>
            </a:r>
            <a:r>
              <a:rPr lang="en-US" sz="2000" dirty="0">
                <a:solidFill>
                  <a:srgbClr val="FF0000"/>
                </a:solidFill>
              </a:rPr>
              <a:t>database</a:t>
            </a:r>
            <a:r>
              <a:rPr lang="en-US" sz="2000" dirty="0"/>
              <a:t> in which to efficiently </a:t>
            </a:r>
            <a:r>
              <a:rPr lang="en-US" sz="2000" dirty="0">
                <a:solidFill>
                  <a:srgbClr val="FF0000"/>
                </a:solidFill>
              </a:rPr>
              <a:t>store</a:t>
            </a:r>
            <a:r>
              <a:rPr lang="en-US" sz="2000" dirty="0"/>
              <a:t> high-throughput functional genomic </a:t>
            </a:r>
            <a:r>
              <a:rPr lang="en-US" sz="2000" dirty="0" smtClean="0"/>
              <a:t>data</a:t>
            </a:r>
          </a:p>
          <a:p>
            <a:endParaRPr lang="en-US" sz="2000" dirty="0" smtClean="0"/>
          </a:p>
          <a:p>
            <a:r>
              <a:rPr lang="en-US" sz="2000" dirty="0" smtClean="0"/>
              <a:t>Offer </a:t>
            </a:r>
            <a:r>
              <a:rPr lang="en-US" sz="2000" dirty="0"/>
              <a:t>simple </a:t>
            </a:r>
            <a:r>
              <a:rPr lang="en-US" sz="2000" dirty="0">
                <a:solidFill>
                  <a:srgbClr val="FF0000"/>
                </a:solidFill>
              </a:rPr>
              <a:t>submission</a:t>
            </a:r>
            <a:r>
              <a:rPr lang="en-US" sz="2000" dirty="0"/>
              <a:t> procedures and </a:t>
            </a:r>
            <a:r>
              <a:rPr lang="en-US" sz="2000" dirty="0">
                <a:solidFill>
                  <a:srgbClr val="FF0000"/>
                </a:solidFill>
              </a:rPr>
              <a:t>formats</a:t>
            </a:r>
            <a:r>
              <a:rPr lang="en-US" sz="2000" dirty="0"/>
              <a:t> that support complete and well-annotated data deposits from the research </a:t>
            </a:r>
            <a:r>
              <a:rPr lang="en-US" sz="2000" dirty="0" smtClean="0"/>
              <a:t>community</a:t>
            </a:r>
          </a:p>
          <a:p>
            <a:endParaRPr lang="en-US" sz="2000" dirty="0" smtClean="0"/>
          </a:p>
          <a:p>
            <a:r>
              <a:rPr lang="en-US" sz="2000" dirty="0" smtClean="0"/>
              <a:t>Provide </a:t>
            </a:r>
            <a:r>
              <a:rPr lang="en-US" sz="2000" dirty="0"/>
              <a:t>user-friendly mechanisms that allow users to query, locate, review and download studies and gene expression profiles of interest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Query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analysis</a:t>
            </a:r>
            <a:r>
              <a:rPr lang="en-US" sz="2000" dirty="0"/>
              <a:t>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Gene Expression Omnibus (GEO)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70848" y="1197712"/>
            <a:ext cx="3447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http://www.ncbi.nlm.nih.gov/geo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569"/>
            <a:ext cx="8978822" cy="406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4750701"/>
            <a:ext cx="2380055" cy="329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1954" y="455443"/>
            <a:ext cx="8754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want to use this </a:t>
            </a:r>
            <a:r>
              <a:rPr lang="en-US" dirty="0" err="1" smtClean="0"/>
              <a:t>DataSet</a:t>
            </a:r>
            <a:r>
              <a:rPr lang="en-US" dirty="0" smtClean="0"/>
              <a:t> to identify differentially expressed genes in stem development</a:t>
            </a:r>
          </a:p>
          <a:p>
            <a:r>
              <a:rPr lang="en-US" dirty="0" smtClean="0"/>
              <a:t>How: define two groups of samples and run two sample t test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0862" y="6383755"/>
            <a:ext cx="466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step 2 to define two groups of samples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88505" y="5361034"/>
            <a:ext cx="412356" cy="995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1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48" y="857940"/>
            <a:ext cx="7528576" cy="5682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1092" y="19794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samples to select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352529" y="567278"/>
            <a:ext cx="346379" cy="1181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58898" y="567278"/>
            <a:ext cx="1175986" cy="1923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11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358900"/>
            <a:ext cx="7493000" cy="412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8506" y="527856"/>
            <a:ext cx="611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you can choose different statistical methods for analysis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018448" y="897188"/>
            <a:ext cx="890689" cy="212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12183" y="897188"/>
            <a:ext cx="890690" cy="212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37069" y="5971367"/>
            <a:ext cx="263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 to perform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80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41405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173045" y="973234"/>
            <a:ext cx="3991609" cy="1699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61724" y="676315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1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553200" y="676315"/>
            <a:ext cx="1862821" cy="1995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51321" y="379396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470" y="79265"/>
            <a:ext cx="737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page is a list of genes with significantly different expression between two groups of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84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608" y="2331867"/>
            <a:ext cx="6487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GEO2R: differentially expressed genes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945530" y="3290501"/>
            <a:ext cx="560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www.youtube.com/watch?v=EUPmGWS8ik0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2011" y="874261"/>
            <a:ext cx="3713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“Analyze </a:t>
            </a:r>
            <a:r>
              <a:rPr lang="en-US" dirty="0" err="1" smtClean="0"/>
              <a:t>DataSet</a:t>
            </a:r>
            <a:r>
              <a:rPr lang="en-US" dirty="0" smtClean="0"/>
              <a:t>” is for GEO </a:t>
            </a:r>
            <a:r>
              <a:rPr lang="en-US" dirty="0" err="1" smtClean="0"/>
              <a:t>DataSets</a:t>
            </a:r>
            <a:endParaRPr lang="en-US" dirty="0" smtClean="0"/>
          </a:p>
          <a:p>
            <a:r>
              <a:rPr lang="en-US" dirty="0" smtClean="0"/>
              <a:t>“GEO2R” is for GEO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5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700"/>
            <a:ext cx="9144000" cy="30130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33916" y="2622783"/>
            <a:ext cx="2310084" cy="2969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74889" y="1149406"/>
            <a:ext cx="456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stem development AND </a:t>
            </a:r>
            <a:r>
              <a:rPr lang="en-US" dirty="0" err="1"/>
              <a:t>arabidopsis</a:t>
            </a:r>
            <a:r>
              <a:rPr lang="en-US" dirty="0"/>
              <a:t>[organism]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13160" y="1518738"/>
            <a:ext cx="742241" cy="1219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47298" y="5872394"/>
            <a:ext cx="131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893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03965" y="3266107"/>
            <a:ext cx="1682413" cy="2606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61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9144000" cy="54386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88" y="2101781"/>
            <a:ext cx="1402011" cy="224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988" y="3012974"/>
            <a:ext cx="1402011" cy="224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8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2241" y="329910"/>
            <a:ext cx="579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to choose? Let’s modify the query text to narrow down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556"/>
            <a:ext cx="9144000" cy="52909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5826" y="784225"/>
            <a:ext cx="7798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stem development</a:t>
            </a:r>
            <a:r>
              <a:rPr lang="en-US" dirty="0">
                <a:solidFill>
                  <a:srgbClr val="FF0000"/>
                </a:solidFill>
              </a:rPr>
              <a:t>[title]</a:t>
            </a:r>
            <a:r>
              <a:rPr lang="en-US" dirty="0"/>
              <a:t> AND </a:t>
            </a:r>
            <a:r>
              <a:rPr lang="en-US" dirty="0" err="1"/>
              <a:t>arabidopsis</a:t>
            </a:r>
            <a:r>
              <a:rPr lang="en-US" dirty="0"/>
              <a:t>[organism]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94712" y="1153557"/>
            <a:ext cx="164943" cy="430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88921" y="2874118"/>
            <a:ext cx="1967630" cy="294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01285" y="5773422"/>
            <a:ext cx="561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the title to get detailed info about this data series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424687" y="3168637"/>
            <a:ext cx="434968" cy="2714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5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85" y="168017"/>
            <a:ext cx="5525574" cy="3411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68" y="3897908"/>
            <a:ext cx="6101398" cy="28235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7930" y="1220666"/>
            <a:ext cx="272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Description of experiments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7930" y="4199919"/>
            <a:ext cx="25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Platform and sample data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endCxn id="4" idx="3"/>
          </p:cNvCxnSpPr>
          <p:nvPr/>
        </p:nvCxnSpPr>
        <p:spPr>
          <a:xfrm flipH="1">
            <a:off x="5855459" y="1589998"/>
            <a:ext cx="841207" cy="283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4140679" y="4080294"/>
            <a:ext cx="1797251" cy="304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356340" y="4569251"/>
            <a:ext cx="3165894" cy="244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11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0"/>
            <a:ext cx="9144000" cy="35990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0705" y="1477108"/>
            <a:ext cx="1466049" cy="1722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5230" y="214441"/>
            <a:ext cx="7967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Define groups and type in group names</a:t>
            </a:r>
          </a:p>
          <a:p>
            <a:r>
              <a:rPr lang="en-US" dirty="0" smtClean="0"/>
              <a:t>Select samples from the table and click on the defined group to assign to the group</a:t>
            </a:r>
          </a:p>
          <a:p>
            <a:r>
              <a:rPr lang="en-US" dirty="0" smtClean="0"/>
              <a:t>Click on Top 250 in the bottom of the page to run the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1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intro to microarray</a:t>
            </a:r>
            <a:endParaRPr lang="en-US" dirty="0"/>
          </a:p>
        </p:txBody>
      </p:sp>
      <p:pic>
        <p:nvPicPr>
          <p:cNvPr id="2052" name="Picture 4" descr="http://www.columbia.edu/~bo8/undergraduate_research/projects/sahil_mehta_project/images/cDNA-ar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4" y="1070446"/>
            <a:ext cx="6270625" cy="54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3.gstatic.com/images?q=tbn:ANd9GcQBOjr5IqFKOGLEhhNh6OGiZ3WiK-IV6bfoBphVAEZEVQq0tJ7g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363661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0.gstatic.com/images?q=tbn:ANd9GcTSoStOs1Rk48pCWDjy5ZCr5jJebrWg7RgvkIvfqLWfDkcoKT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771900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93972" y="363466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Cyanine</a:t>
            </a:r>
          </a:p>
        </p:txBody>
      </p:sp>
    </p:spTree>
    <p:extLst>
      <p:ext uri="{BB962C8B-B14F-4D97-AF65-F5344CB8AC3E}">
        <p14:creationId xmlns:p14="http://schemas.microsoft.com/office/powerpoint/2010/main" val="244383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600"/>
            <a:ext cx="9144000" cy="461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3046" y="478369"/>
            <a:ext cx="482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result page, click on the ID will give the graph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2276" y="3322774"/>
            <a:ext cx="3694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4 groups have different profiles for each gene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52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3831" y="1119439"/>
            <a:ext cx="73642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FTP</a:t>
            </a:r>
            <a:r>
              <a:rPr lang="en-US" sz="2400" dirty="0"/>
              <a:t> stands for </a:t>
            </a:r>
            <a:r>
              <a:rPr lang="en-US" sz="2400" dirty="0">
                <a:solidFill>
                  <a:srgbClr val="FF0000"/>
                </a:solidFill>
              </a:rPr>
              <a:t>File Transfer </a:t>
            </a:r>
            <a:r>
              <a:rPr lang="en-US" sz="2400" dirty="0"/>
              <a:t>Protocol.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HTTP</a:t>
            </a:r>
            <a:r>
              <a:rPr lang="en-US" sz="2400" dirty="0"/>
              <a:t> stands for </a:t>
            </a:r>
            <a:r>
              <a:rPr lang="en-US" sz="2400" dirty="0">
                <a:solidFill>
                  <a:srgbClr val="FF0000"/>
                </a:solidFill>
              </a:rPr>
              <a:t>Hyper Text Transfer </a:t>
            </a:r>
            <a:r>
              <a:rPr lang="en-US" sz="2400" dirty="0" smtClean="0"/>
              <a:t>Protocol.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When </a:t>
            </a:r>
            <a:r>
              <a:rPr lang="en-US" sz="2400" dirty="0"/>
              <a:t>ftp appears in a URL it means that the user is connecting to a </a:t>
            </a:r>
            <a:r>
              <a:rPr lang="en-US" sz="2400" dirty="0">
                <a:solidFill>
                  <a:srgbClr val="FF0000"/>
                </a:solidFill>
              </a:rPr>
              <a:t>file server </a:t>
            </a:r>
            <a:r>
              <a:rPr lang="en-US" sz="2400" dirty="0"/>
              <a:t>and not a Web server and that some form of </a:t>
            </a:r>
            <a:r>
              <a:rPr lang="en-US" sz="2400" dirty="0">
                <a:solidFill>
                  <a:srgbClr val="FF0000"/>
                </a:solidFill>
              </a:rPr>
              <a:t>file transfer is going to take place.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When http appears in a URL it means that the user is connecting to a </a:t>
            </a:r>
            <a:r>
              <a:rPr lang="en-US" sz="2400" dirty="0">
                <a:solidFill>
                  <a:srgbClr val="FF0000"/>
                </a:solidFill>
              </a:rPr>
              <a:t>Web server</a:t>
            </a:r>
            <a:r>
              <a:rPr lang="en-US" sz="2400" dirty="0"/>
              <a:t> and not a file server. The files are transferred but not downloaded, therefore not copied into the memory of the receiving device.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150" y="5934670"/>
            <a:ext cx="8546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wiki.answers.com</a:t>
            </a:r>
            <a:r>
              <a:rPr lang="en-US" dirty="0"/>
              <a:t>/Q/</a:t>
            </a:r>
            <a:r>
              <a:rPr lang="en-US" dirty="0" err="1"/>
              <a:t>What_is_the_difference_between_FTP_and_HTTP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03494" y="38675"/>
            <a:ext cx="974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ftp 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6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2284" r="-42284"/>
          <a:stretch>
            <a:fillRect/>
          </a:stretch>
        </p:blipFill>
        <p:spPr>
          <a:xfrm>
            <a:off x="756041" y="722856"/>
            <a:ext cx="8229600" cy="59155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767" y="5010"/>
            <a:ext cx="4206854" cy="5044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ftp server of NCBI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9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ftp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Refseq</a:t>
            </a:r>
            <a:r>
              <a:rPr lang="en-US" dirty="0" smtClean="0"/>
              <a:t> genomes, proteins, mRNAs</a:t>
            </a:r>
          </a:p>
          <a:p>
            <a:r>
              <a:rPr lang="en-US" dirty="0" smtClean="0"/>
              <a:t>Microbial genomes</a:t>
            </a:r>
          </a:p>
          <a:p>
            <a:r>
              <a:rPr lang="en-US" dirty="0" smtClean="0"/>
              <a:t>Plant genomes</a:t>
            </a:r>
          </a:p>
          <a:p>
            <a:r>
              <a:rPr lang="en-US" dirty="0" smtClean="0"/>
              <a:t>Fungal genomes</a:t>
            </a:r>
          </a:p>
          <a:p>
            <a:r>
              <a:rPr lang="en-US" dirty="0" smtClean="0"/>
              <a:t>Blast database folder</a:t>
            </a:r>
          </a:p>
          <a:p>
            <a:r>
              <a:rPr lang="en-US" dirty="0" err="1" smtClean="0"/>
              <a:t>Sra</a:t>
            </a:r>
            <a:r>
              <a:rPr lang="en-US" dirty="0" smtClean="0"/>
              <a:t> reads</a:t>
            </a:r>
          </a:p>
          <a:p>
            <a:r>
              <a:rPr lang="en-US" dirty="0" smtClean="0"/>
              <a:t>Geo datasets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7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lecture: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EBI resources 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7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934"/>
            <a:ext cx="8229600" cy="677862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People are moving from microarray to </a:t>
            </a:r>
            <a:r>
              <a:rPr lang="en-US" altLang="zh-CN" sz="3200" dirty="0"/>
              <a:t>h</a:t>
            </a:r>
            <a:r>
              <a:rPr lang="en-US" altLang="zh-CN" sz="3200" dirty="0" smtClean="0"/>
              <a:t>igh throughput sequencing</a:t>
            </a:r>
            <a:endParaRPr lang="zh-CN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291"/>
            <a:ext cx="9144000" cy="39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encrypted-tbn1.gstatic.com/images?q=tbn:ANd9GcTiAZ11Djl_oSrCLTTtCBnLhJ_8Bn-ecpVbwN9IXZuWzauFGg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5164137"/>
            <a:ext cx="29146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8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JZCL6HQlAus/Txd6ryRLKHI/AAAAAAAABpg/vQ4HNBiZOL8/s800/p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69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400" y="6327338"/>
            <a:ext cx="904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</a:t>
            </a:r>
            <a:r>
              <a:rPr lang="en-US" altLang="zh-CN" dirty="0" smtClean="0"/>
              <a:t>jermdemo.blogspot.com/2012/01/when-can-we-expect-last-damn-microarray.html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622284" y="216709"/>
            <a:ext cx="6318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When can we expect the last </a:t>
            </a:r>
            <a:r>
              <a:rPr lang="en-US" altLang="zh-CN" sz="2400" dirty="0" smtClean="0"/>
              <a:t>microarray </a:t>
            </a:r>
            <a:r>
              <a:rPr lang="en-US" altLang="zh-CN" sz="2400" dirty="0"/>
              <a:t>paper?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0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does GEO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Submitter supplied: Platform, Sample, Series</a:t>
            </a:r>
          </a:p>
          <a:p>
            <a:endParaRPr lang="en-US" dirty="0"/>
          </a:p>
          <a:p>
            <a:r>
              <a:rPr lang="en-US" dirty="0" smtClean="0"/>
              <a:t>NCBI curated: </a:t>
            </a:r>
            <a:r>
              <a:rPr lang="en-US" dirty="0" err="1" smtClean="0"/>
              <a:t>DataSets</a:t>
            </a:r>
            <a:r>
              <a:rPr lang="en-US" dirty="0" smtClean="0"/>
              <a:t> and Profiles</a:t>
            </a:r>
          </a:p>
          <a:p>
            <a:endParaRPr lang="en-US" dirty="0"/>
          </a:p>
          <a:p>
            <a:r>
              <a:rPr lang="en-US" dirty="0" smtClean="0"/>
              <a:t>Tools: GEO BLAST and GEO2R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937125"/>
            <a:ext cx="2470389" cy="16115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0848" y="1048306"/>
            <a:ext cx="3447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http://www.ncbi.nlm.nih.gov/geo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0402" y="3602646"/>
            <a:ext cx="16763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Omics</a:t>
            </a:r>
            <a:r>
              <a:rPr lang="en-US" dirty="0" smtClean="0"/>
              <a:t> data:</a:t>
            </a:r>
          </a:p>
          <a:p>
            <a:endParaRPr lang="en-US" dirty="0" smtClean="0"/>
          </a:p>
          <a:p>
            <a:r>
              <a:rPr lang="en-US" dirty="0" smtClean="0"/>
              <a:t>Genomics</a:t>
            </a:r>
          </a:p>
          <a:p>
            <a:r>
              <a:rPr lang="en-US" dirty="0" err="1" smtClean="0"/>
              <a:t>Transcriptomics</a:t>
            </a:r>
            <a:endParaRPr lang="en-US" dirty="0" smtClean="0"/>
          </a:p>
          <a:p>
            <a:r>
              <a:rPr lang="en-US" dirty="0" err="1"/>
              <a:t>Epigenomics</a:t>
            </a:r>
            <a:endParaRPr lang="en-US" dirty="0"/>
          </a:p>
          <a:p>
            <a:r>
              <a:rPr lang="en-US" dirty="0" smtClean="0"/>
              <a:t>Proteomics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211" y="4675121"/>
            <a:ext cx="2709989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1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93" y="0"/>
            <a:ext cx="792528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679" y="3208226"/>
            <a:ext cx="319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GEO accession number (</a:t>
            </a:r>
            <a:r>
              <a:rPr lang="en-US" dirty="0" err="1">
                <a:solidFill>
                  <a:srgbClr val="FF0000"/>
                </a:solidFill>
              </a:rPr>
              <a:t>GPLxxx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1358" y="3482360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GSMxxx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2540" y="3297694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GSExxx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6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32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93" y="1404001"/>
            <a:ext cx="8983907" cy="965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93" y="6146988"/>
            <a:ext cx="8983907" cy="292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1125" y="163279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Microarray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42283" y="6090384"/>
            <a:ext cx="58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6F28-4713-D44D-9227-A9EC2DA035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0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1004</Words>
  <Application>Microsoft Macintosh PowerPoint</Application>
  <PresentationFormat>On-screen Show (4:3)</PresentationFormat>
  <Paragraphs>183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NCBI resources III:  GEO and expression data analysis</vt:lpstr>
      <vt:lpstr>Homework assignment 2</vt:lpstr>
      <vt:lpstr>Gene Expression Omnibus (GEO)</vt:lpstr>
      <vt:lpstr>Basic intro to microarray</vt:lpstr>
      <vt:lpstr>People are moving from microarray to high throughput sequencing</vt:lpstr>
      <vt:lpstr>PowerPoint Presentation</vt:lpstr>
      <vt:lpstr>What data does GEO have?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Hands on exercise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Hands on exercise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Hands on exercise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ftp server of NCBI</vt:lpstr>
      <vt:lpstr>ftp resources</vt:lpstr>
      <vt:lpstr>Next lecture: EBI resources I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NCBI resources III:  GEO and ftp site</dc:title>
  <dc:creator>Yanbin</dc:creator>
  <cp:lastModifiedBy>Yanbin</cp:lastModifiedBy>
  <cp:revision>109</cp:revision>
  <dcterms:created xsi:type="dcterms:W3CDTF">2013-01-24T20:31:45Z</dcterms:created>
  <dcterms:modified xsi:type="dcterms:W3CDTF">2014-09-09T15:09:32Z</dcterms:modified>
</cp:coreProperties>
</file>