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7" r:id="rId2"/>
    <p:sldId id="320" r:id="rId3"/>
    <p:sldId id="258" r:id="rId4"/>
    <p:sldId id="283" r:id="rId5"/>
    <p:sldId id="268" r:id="rId6"/>
    <p:sldId id="256" r:id="rId7"/>
    <p:sldId id="316" r:id="rId8"/>
    <p:sldId id="275" r:id="rId9"/>
    <p:sldId id="311" r:id="rId10"/>
    <p:sldId id="288" r:id="rId11"/>
    <p:sldId id="287" r:id="rId12"/>
    <p:sldId id="289" r:id="rId13"/>
    <p:sldId id="290" r:id="rId14"/>
    <p:sldId id="312" r:id="rId15"/>
    <p:sldId id="313" r:id="rId16"/>
    <p:sldId id="291" r:id="rId17"/>
    <p:sldId id="259" r:id="rId18"/>
    <p:sldId id="315" r:id="rId19"/>
    <p:sldId id="260" r:id="rId20"/>
    <p:sldId id="314" r:id="rId21"/>
    <p:sldId id="267" r:id="rId22"/>
    <p:sldId id="266" r:id="rId23"/>
    <p:sldId id="317" r:id="rId24"/>
    <p:sldId id="310" r:id="rId25"/>
    <p:sldId id="261" r:id="rId26"/>
    <p:sldId id="318" r:id="rId27"/>
    <p:sldId id="265" r:id="rId28"/>
    <p:sldId id="292" r:id="rId29"/>
    <p:sldId id="308" r:id="rId30"/>
    <p:sldId id="309" r:id="rId31"/>
    <p:sldId id="262" r:id="rId32"/>
    <p:sldId id="263" r:id="rId33"/>
    <p:sldId id="307" r:id="rId34"/>
    <p:sldId id="319" r:id="rId35"/>
    <p:sldId id="293" r:id="rId36"/>
    <p:sldId id="294"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01" r:id="rId51"/>
    <p:sldId id="305"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1880" y="-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DC429B-91DA-474D-9481-37D4AFA37890}" type="datetimeFigureOut">
              <a:rPr lang="zh-CN" altLang="en-US" smtClean="0"/>
              <a:pPr/>
              <a:t>9/22/14</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45777A-D32B-461C-9A72-F557B01F41EF}" type="slidenum">
              <a:rPr lang="zh-CN" altLang="en-US" smtClean="0"/>
              <a:pPr/>
              <a:t>‹#›</a:t>
            </a:fld>
            <a:endParaRPr lang="zh-CN" altLang="en-US"/>
          </a:p>
        </p:txBody>
      </p:sp>
    </p:spTree>
    <p:extLst>
      <p:ext uri="{BB962C8B-B14F-4D97-AF65-F5344CB8AC3E}">
        <p14:creationId xmlns:p14="http://schemas.microsoft.com/office/powerpoint/2010/main" val="524047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6763AF-C383-4683-A6ED-D035B992B091}" type="datetime1">
              <a:rPr lang="en-US" altLang="zh-CN" smtClean="0"/>
              <a:pPr/>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9DE91-9290-5144-8A94-CCB907EB7AC8}" type="slidenum">
              <a:rPr lang="en-US" smtClean="0"/>
              <a:pPr/>
              <a:t>‹#›</a:t>
            </a:fld>
            <a:endParaRPr lang="en-US"/>
          </a:p>
        </p:txBody>
      </p:sp>
    </p:spTree>
    <p:extLst>
      <p:ext uri="{BB962C8B-B14F-4D97-AF65-F5344CB8AC3E}">
        <p14:creationId xmlns:p14="http://schemas.microsoft.com/office/powerpoint/2010/main" val="1937827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B13799-30F1-4630-95F4-2F024BFD66E0}" type="datetime1">
              <a:rPr lang="en-US" altLang="zh-CN" smtClean="0"/>
              <a:pPr/>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9DE91-9290-5144-8A94-CCB907EB7AC8}" type="slidenum">
              <a:rPr lang="en-US" smtClean="0"/>
              <a:pPr/>
              <a:t>‹#›</a:t>
            </a:fld>
            <a:endParaRPr lang="en-US"/>
          </a:p>
        </p:txBody>
      </p:sp>
    </p:spTree>
    <p:extLst>
      <p:ext uri="{BB962C8B-B14F-4D97-AF65-F5344CB8AC3E}">
        <p14:creationId xmlns:p14="http://schemas.microsoft.com/office/powerpoint/2010/main" val="410182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00E92-0BCB-4412-88A6-0332F8837065}" type="datetime1">
              <a:rPr lang="en-US" altLang="zh-CN" smtClean="0"/>
              <a:pPr/>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9DE91-9290-5144-8A94-CCB907EB7AC8}" type="slidenum">
              <a:rPr lang="en-US" smtClean="0"/>
              <a:pPr/>
              <a:t>‹#›</a:t>
            </a:fld>
            <a:endParaRPr lang="en-US"/>
          </a:p>
        </p:txBody>
      </p:sp>
    </p:spTree>
    <p:extLst>
      <p:ext uri="{BB962C8B-B14F-4D97-AF65-F5344CB8AC3E}">
        <p14:creationId xmlns:p14="http://schemas.microsoft.com/office/powerpoint/2010/main" val="264901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62BCD-A1D5-4875-B11B-72FBD3CE645E}" type="datetime1">
              <a:rPr lang="en-US" altLang="zh-CN" smtClean="0"/>
              <a:pPr/>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9DE91-9290-5144-8A94-CCB907EB7AC8}" type="slidenum">
              <a:rPr lang="en-US" smtClean="0"/>
              <a:pPr/>
              <a:t>‹#›</a:t>
            </a:fld>
            <a:endParaRPr lang="en-US"/>
          </a:p>
        </p:txBody>
      </p:sp>
    </p:spTree>
    <p:extLst>
      <p:ext uri="{BB962C8B-B14F-4D97-AF65-F5344CB8AC3E}">
        <p14:creationId xmlns:p14="http://schemas.microsoft.com/office/powerpoint/2010/main" val="129182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DAB6E4-3D0A-4F48-ABA1-67CD4E7B0E77}" type="datetime1">
              <a:rPr lang="en-US" altLang="zh-CN" smtClean="0"/>
              <a:pPr/>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9DE91-9290-5144-8A94-CCB907EB7AC8}" type="slidenum">
              <a:rPr lang="en-US" smtClean="0"/>
              <a:pPr/>
              <a:t>‹#›</a:t>
            </a:fld>
            <a:endParaRPr lang="en-US"/>
          </a:p>
        </p:txBody>
      </p:sp>
    </p:spTree>
    <p:extLst>
      <p:ext uri="{BB962C8B-B14F-4D97-AF65-F5344CB8AC3E}">
        <p14:creationId xmlns:p14="http://schemas.microsoft.com/office/powerpoint/2010/main" val="429131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7A3A8A-4086-4E9F-AAC3-03D90388A819}" type="datetime1">
              <a:rPr lang="en-US" altLang="zh-CN" smtClean="0"/>
              <a:pPr/>
              <a:t>9/22/14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9DE91-9290-5144-8A94-CCB907EB7AC8}" type="slidenum">
              <a:rPr lang="en-US" smtClean="0"/>
              <a:pPr/>
              <a:t>‹#›</a:t>
            </a:fld>
            <a:endParaRPr lang="en-US"/>
          </a:p>
        </p:txBody>
      </p:sp>
    </p:spTree>
    <p:extLst>
      <p:ext uri="{BB962C8B-B14F-4D97-AF65-F5344CB8AC3E}">
        <p14:creationId xmlns:p14="http://schemas.microsoft.com/office/powerpoint/2010/main" val="3571249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334BA8-42D8-4418-BEDC-5702F9302E59}" type="datetime1">
              <a:rPr lang="en-US" altLang="zh-CN" smtClean="0"/>
              <a:pPr/>
              <a:t>9/22/14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9DE91-9290-5144-8A94-CCB907EB7AC8}" type="slidenum">
              <a:rPr lang="en-US" smtClean="0"/>
              <a:pPr/>
              <a:t>‹#›</a:t>
            </a:fld>
            <a:endParaRPr lang="en-US"/>
          </a:p>
        </p:txBody>
      </p:sp>
    </p:spTree>
    <p:extLst>
      <p:ext uri="{BB962C8B-B14F-4D97-AF65-F5344CB8AC3E}">
        <p14:creationId xmlns:p14="http://schemas.microsoft.com/office/powerpoint/2010/main" val="173000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495F77-D641-4F05-91EC-916C4ECD65A8}" type="datetime1">
              <a:rPr lang="en-US" altLang="zh-CN" smtClean="0"/>
              <a:pPr/>
              <a:t>9/22/14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E9DE91-9290-5144-8A94-CCB907EB7AC8}" type="slidenum">
              <a:rPr lang="en-US" smtClean="0"/>
              <a:pPr/>
              <a:t>‹#›</a:t>
            </a:fld>
            <a:endParaRPr lang="en-US"/>
          </a:p>
        </p:txBody>
      </p:sp>
    </p:spTree>
    <p:extLst>
      <p:ext uri="{BB962C8B-B14F-4D97-AF65-F5344CB8AC3E}">
        <p14:creationId xmlns:p14="http://schemas.microsoft.com/office/powerpoint/2010/main" val="54452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B51A4-D3B4-46E4-B72B-21845641D1B6}" type="datetime1">
              <a:rPr lang="en-US" altLang="zh-CN" smtClean="0"/>
              <a:pPr/>
              <a:t>9/22/14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E9DE91-9290-5144-8A94-CCB907EB7AC8}" type="slidenum">
              <a:rPr lang="en-US" smtClean="0"/>
              <a:pPr/>
              <a:t>‹#›</a:t>
            </a:fld>
            <a:endParaRPr lang="en-US"/>
          </a:p>
        </p:txBody>
      </p:sp>
    </p:spTree>
    <p:extLst>
      <p:ext uri="{BB962C8B-B14F-4D97-AF65-F5344CB8AC3E}">
        <p14:creationId xmlns:p14="http://schemas.microsoft.com/office/powerpoint/2010/main" val="2898790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C0A38-3F20-4F23-84B9-AC2281648FDD}" type="datetime1">
              <a:rPr lang="en-US" altLang="zh-CN" smtClean="0"/>
              <a:pPr/>
              <a:t>9/22/14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9DE91-9290-5144-8A94-CCB907EB7AC8}" type="slidenum">
              <a:rPr lang="en-US" smtClean="0"/>
              <a:pPr/>
              <a:t>‹#›</a:t>
            </a:fld>
            <a:endParaRPr lang="en-US"/>
          </a:p>
        </p:txBody>
      </p:sp>
    </p:spTree>
    <p:extLst>
      <p:ext uri="{BB962C8B-B14F-4D97-AF65-F5344CB8AC3E}">
        <p14:creationId xmlns:p14="http://schemas.microsoft.com/office/powerpoint/2010/main" val="2192783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B803CA-0084-4ABA-9969-09023D9FDC5B}" type="datetime1">
              <a:rPr lang="en-US" altLang="zh-CN" smtClean="0"/>
              <a:pPr/>
              <a:t>9/22/14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9DE91-9290-5144-8A94-CCB907EB7AC8}" type="slidenum">
              <a:rPr lang="en-US" smtClean="0"/>
              <a:pPr/>
              <a:t>‹#›</a:t>
            </a:fld>
            <a:endParaRPr lang="en-US"/>
          </a:p>
        </p:txBody>
      </p:sp>
    </p:spTree>
    <p:extLst>
      <p:ext uri="{BB962C8B-B14F-4D97-AF65-F5344CB8AC3E}">
        <p14:creationId xmlns:p14="http://schemas.microsoft.com/office/powerpoint/2010/main" val="9947271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68F6A-3723-4BE9-AA3E-E2B035CD9A91}" type="datetime1">
              <a:rPr lang="en-US" altLang="zh-CN" smtClean="0"/>
              <a:pPr/>
              <a:t>9/22/14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9DE91-9290-5144-8A94-CCB907EB7AC8}" type="slidenum">
              <a:rPr lang="en-US" smtClean="0"/>
              <a:pPr/>
              <a:t>‹#›</a:t>
            </a:fld>
            <a:endParaRPr lang="en-US"/>
          </a:p>
        </p:txBody>
      </p:sp>
    </p:spTree>
    <p:extLst>
      <p:ext uri="{BB962C8B-B14F-4D97-AF65-F5344CB8AC3E}">
        <p14:creationId xmlns:p14="http://schemas.microsoft.com/office/powerpoint/2010/main" val="1818042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cop.mrc-lmb.cam.ac.uk/scop/intro.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hyperlink" Target="http://cys.bios.niu.edu/yyin/teach/PBB/csl-pr.f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bi.ac.uk/interpro/training.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hyperlink" Target="http://useast.ensembl.org/info/website/tutorials/index.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latin typeface="Courier New" pitchFamily="49" charset="0"/>
                <a:cs typeface="Courier New" pitchFamily="49" charset="0"/>
              </a:rPr>
              <a:t>EBI web resources II: </a:t>
            </a:r>
            <a:br>
              <a:rPr lang="en-US" b="1" dirty="0" smtClean="0">
                <a:latin typeface="Courier New" pitchFamily="49" charset="0"/>
                <a:cs typeface="Courier New" pitchFamily="49" charset="0"/>
              </a:rPr>
            </a:br>
            <a:r>
              <a:rPr lang="en-US" b="1" dirty="0" err="1" smtClean="0">
                <a:latin typeface="Courier New" pitchFamily="49" charset="0"/>
                <a:cs typeface="Courier New" pitchFamily="49" charset="0"/>
              </a:rPr>
              <a:t>Ensembl</a:t>
            </a:r>
            <a:r>
              <a:rPr lang="en-US" b="1" dirty="0" smtClean="0">
                <a:latin typeface="Courier New" pitchFamily="49" charset="0"/>
                <a:cs typeface="Courier New" pitchFamily="49" charset="0"/>
              </a:rPr>
              <a:t> and </a:t>
            </a:r>
            <a:r>
              <a:rPr lang="en-US" b="1" dirty="0" err="1" smtClean="0">
                <a:latin typeface="Courier New" pitchFamily="49" charset="0"/>
                <a:cs typeface="Courier New" pitchFamily="49" charset="0"/>
              </a:rPr>
              <a:t>InterPro</a:t>
            </a:r>
            <a:endParaRPr lang="en-US" b="1" dirty="0">
              <a:solidFill>
                <a:schemeClr val="bg1">
                  <a:lumMod val="85000"/>
                </a:schemeClr>
              </a:solidFill>
              <a:latin typeface="Courier New" pitchFamily="49" charset="0"/>
              <a:cs typeface="Courier New" pitchFamily="49" charset="0"/>
            </a:endParaRPr>
          </a:p>
        </p:txBody>
      </p:sp>
      <p:sp>
        <p:nvSpPr>
          <p:cNvPr id="3" name="Subtitle 2"/>
          <p:cNvSpPr>
            <a:spLocks noGrp="1"/>
          </p:cNvSpPr>
          <p:nvPr>
            <p:ph type="subTitle" idx="1"/>
          </p:nvPr>
        </p:nvSpPr>
        <p:spPr/>
        <p:txBody>
          <a:bodyPr/>
          <a:lstStyle/>
          <a:p>
            <a:r>
              <a:rPr lang="en-US" dirty="0" smtClean="0"/>
              <a:t>Yanbin Yin</a:t>
            </a:r>
          </a:p>
          <a:p>
            <a:r>
              <a:rPr lang="en-US" dirty="0" smtClean="0"/>
              <a:t>Fall 2014</a:t>
            </a:r>
            <a:endParaRPr lang="en-US" dirty="0"/>
          </a:p>
        </p:txBody>
      </p:sp>
      <p:sp>
        <p:nvSpPr>
          <p:cNvPr id="5" name="Slide Number Placeholder 4"/>
          <p:cNvSpPr>
            <a:spLocks noGrp="1"/>
          </p:cNvSpPr>
          <p:nvPr>
            <p:ph type="sldNum" sz="quarter" idx="12"/>
          </p:nvPr>
        </p:nvSpPr>
        <p:spPr/>
        <p:txBody>
          <a:bodyPr/>
          <a:lstStyle/>
          <a:p>
            <a:fld id="{02B337D9-E6CE-3C49-84C7-D19741C736D4}" type="slidenum">
              <a:rPr lang="en-US" smtClean="0"/>
              <a:pPr/>
              <a:t>1</a:t>
            </a:fld>
            <a:endParaRPr lang="en-US"/>
          </a:p>
        </p:txBody>
      </p:sp>
      <p:sp>
        <p:nvSpPr>
          <p:cNvPr id="4" name="Rectangle 3"/>
          <p:cNvSpPr/>
          <p:nvPr/>
        </p:nvSpPr>
        <p:spPr>
          <a:xfrm>
            <a:off x="1999738" y="5831959"/>
            <a:ext cx="4553462" cy="369332"/>
          </a:xfrm>
          <a:prstGeom prst="rect">
            <a:avLst/>
          </a:prstGeom>
        </p:spPr>
        <p:txBody>
          <a:bodyPr wrap="none">
            <a:spAutoFit/>
          </a:bodyPr>
          <a:lstStyle/>
          <a:p>
            <a:r>
              <a:rPr lang="en-US" dirty="0"/>
              <a:t>http://</a:t>
            </a:r>
            <a:r>
              <a:rPr lang="en-US" dirty="0" err="1"/>
              <a:t>www.ebi.ac.uk</a:t>
            </a:r>
            <a:r>
              <a:rPr lang="en-US" dirty="0"/>
              <a:t>/training/online/course</a:t>
            </a:r>
            <a:r>
              <a:rPr lang="en-US" dirty="0" smtClean="0"/>
              <a:t>/</a:t>
            </a:r>
            <a:endParaRPr lang="en-US" dirty="0"/>
          </a:p>
        </p:txBody>
      </p:sp>
    </p:spTree>
    <p:extLst>
      <p:ext uri="{BB962C8B-B14F-4D97-AF65-F5344CB8AC3E}">
        <p14:creationId xmlns:p14="http://schemas.microsoft.com/office/powerpoint/2010/main" val="37983193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119" y="177302"/>
            <a:ext cx="8988041" cy="6463308"/>
          </a:xfrm>
          <a:prstGeom prst="rect">
            <a:avLst/>
          </a:prstGeom>
        </p:spPr>
        <p:txBody>
          <a:bodyPr wrap="square">
            <a:spAutoFit/>
          </a:bodyPr>
          <a:lstStyle/>
          <a:p>
            <a:pPr algn="ctr"/>
            <a:r>
              <a:rPr lang="en-US" sz="2000" b="1" dirty="0" smtClean="0"/>
              <a:t>Protein Classification</a:t>
            </a:r>
            <a:endParaRPr lang="en-US" sz="2000" b="1" dirty="0"/>
          </a:p>
          <a:p>
            <a:endParaRPr lang="en-US" sz="1600" dirty="0"/>
          </a:p>
          <a:p>
            <a:r>
              <a:rPr lang="en-US" dirty="0">
                <a:solidFill>
                  <a:srgbClr val="FF0000"/>
                </a:solidFill>
              </a:rPr>
              <a:t>Nearly all proteins have structural similarities with other proteins</a:t>
            </a:r>
            <a:r>
              <a:rPr lang="en-US" dirty="0"/>
              <a:t> and, in some of these cases, share a common evolutionary </a:t>
            </a:r>
            <a:r>
              <a:rPr lang="en-US" dirty="0" smtClean="0"/>
              <a:t>origin. Proteins </a:t>
            </a:r>
            <a:r>
              <a:rPr lang="en-US" dirty="0"/>
              <a:t>are classified to reflect both </a:t>
            </a:r>
            <a:r>
              <a:rPr lang="en-US" dirty="0">
                <a:solidFill>
                  <a:srgbClr val="FF0000"/>
                </a:solidFill>
              </a:rPr>
              <a:t>structural and evolutionary relatedness</a:t>
            </a:r>
            <a:r>
              <a:rPr lang="en-US" dirty="0"/>
              <a:t>. Many levels exist in the </a:t>
            </a:r>
            <a:r>
              <a:rPr lang="en-US" dirty="0">
                <a:solidFill>
                  <a:srgbClr val="FF0000"/>
                </a:solidFill>
              </a:rPr>
              <a:t>hierarchy</a:t>
            </a:r>
            <a:r>
              <a:rPr lang="en-US" dirty="0"/>
              <a:t>, but the principal levels are </a:t>
            </a:r>
            <a:r>
              <a:rPr lang="en-US" dirty="0">
                <a:solidFill>
                  <a:srgbClr val="FF0000"/>
                </a:solidFill>
              </a:rPr>
              <a:t>family, superfamily and fold</a:t>
            </a:r>
            <a:r>
              <a:rPr lang="en-US" dirty="0"/>
              <a:t>, described below. </a:t>
            </a:r>
            <a:endParaRPr lang="en-US" dirty="0" smtClean="0"/>
          </a:p>
          <a:p>
            <a:endParaRPr lang="en-US" dirty="0"/>
          </a:p>
          <a:p>
            <a:r>
              <a:rPr lang="en-US" b="1" dirty="0">
                <a:solidFill>
                  <a:srgbClr val="FF0000"/>
                </a:solidFill>
              </a:rPr>
              <a:t>Family</a:t>
            </a:r>
            <a:r>
              <a:rPr lang="en-US" b="1" dirty="0"/>
              <a:t>: Clear evolutionarily relationship</a:t>
            </a:r>
          </a:p>
          <a:p>
            <a:r>
              <a:rPr lang="en-US" dirty="0"/>
              <a:t>Proteins clustered together into families are clearly evolutionarily related. Generally, this means that pairwise residue identities between the proteins are </a:t>
            </a:r>
            <a:r>
              <a:rPr lang="en-US" dirty="0">
                <a:solidFill>
                  <a:srgbClr val="FF0000"/>
                </a:solidFill>
              </a:rPr>
              <a:t>30% and greater</a:t>
            </a:r>
            <a:r>
              <a:rPr lang="en-US" dirty="0"/>
              <a:t>. </a:t>
            </a:r>
            <a:endParaRPr lang="en-US" dirty="0" smtClean="0"/>
          </a:p>
          <a:p>
            <a:endParaRPr lang="en-US" dirty="0"/>
          </a:p>
          <a:p>
            <a:r>
              <a:rPr lang="en-US" b="1" dirty="0">
                <a:solidFill>
                  <a:srgbClr val="FF0000"/>
                </a:solidFill>
              </a:rPr>
              <a:t>Superfamily</a:t>
            </a:r>
            <a:r>
              <a:rPr lang="en-US" b="1" dirty="0"/>
              <a:t>: Probable common evolutionary origin</a:t>
            </a:r>
          </a:p>
          <a:p>
            <a:r>
              <a:rPr lang="en-US" dirty="0"/>
              <a:t>Proteins that have low sequence identities, but whose </a:t>
            </a:r>
            <a:r>
              <a:rPr lang="en-US" dirty="0">
                <a:solidFill>
                  <a:srgbClr val="FF0000"/>
                </a:solidFill>
              </a:rPr>
              <a:t>structural and functional features suggest that a common evolutionary origin </a:t>
            </a:r>
            <a:r>
              <a:rPr lang="en-US" dirty="0"/>
              <a:t>is probable are placed together in </a:t>
            </a:r>
            <a:r>
              <a:rPr lang="en-US" dirty="0" err="1"/>
              <a:t>superfamilies</a:t>
            </a:r>
            <a:r>
              <a:rPr lang="en-US" dirty="0"/>
              <a:t>. </a:t>
            </a:r>
            <a:endParaRPr lang="en-US" dirty="0" smtClean="0"/>
          </a:p>
          <a:p>
            <a:endParaRPr lang="en-US" dirty="0"/>
          </a:p>
          <a:p>
            <a:r>
              <a:rPr lang="en-US" b="1" dirty="0">
                <a:solidFill>
                  <a:srgbClr val="FF0000"/>
                </a:solidFill>
              </a:rPr>
              <a:t>Fold</a:t>
            </a:r>
            <a:r>
              <a:rPr lang="en-US" b="1" dirty="0"/>
              <a:t>: Major structural similarity</a:t>
            </a:r>
          </a:p>
          <a:p>
            <a:r>
              <a:rPr lang="en-US" dirty="0"/>
              <a:t>Proteins are defined as having a common fold if they have the </a:t>
            </a:r>
            <a:r>
              <a:rPr lang="en-US" dirty="0">
                <a:solidFill>
                  <a:srgbClr val="FF0000"/>
                </a:solidFill>
              </a:rPr>
              <a:t>same major secondary structures in the same arrangement and with the same topological connections</a:t>
            </a:r>
            <a:r>
              <a:rPr lang="en-US" dirty="0"/>
              <a:t>. Different proteins with the same fold often have peripheral elements of secondary structure and turn regions that differ in size and conformation. </a:t>
            </a:r>
            <a:r>
              <a:rPr lang="en-US" dirty="0" smtClean="0"/>
              <a:t>Proteins </a:t>
            </a:r>
            <a:r>
              <a:rPr lang="en-US" dirty="0"/>
              <a:t>placed together in the same fold category may not have a common evolutionary origin: the structural similarities could arise just from the physics and chemistry of proteins favoring certain packing arrangements and chain topologies</a:t>
            </a:r>
            <a:r>
              <a:rPr lang="en-US" dirty="0" smtClean="0"/>
              <a:t>.</a:t>
            </a:r>
            <a:endParaRPr lang="en-US" dirty="0"/>
          </a:p>
        </p:txBody>
      </p:sp>
      <p:sp>
        <p:nvSpPr>
          <p:cNvPr id="3" name="Rectangle 2"/>
          <p:cNvSpPr/>
          <p:nvPr/>
        </p:nvSpPr>
        <p:spPr>
          <a:xfrm>
            <a:off x="2219161" y="6323859"/>
            <a:ext cx="4672723" cy="646331"/>
          </a:xfrm>
          <a:prstGeom prst="rect">
            <a:avLst/>
          </a:prstGeom>
        </p:spPr>
        <p:txBody>
          <a:bodyPr wrap="square">
            <a:spAutoFit/>
          </a:bodyPr>
          <a:lstStyle/>
          <a:p>
            <a:r>
              <a:rPr lang="en-US" dirty="0">
                <a:hlinkClick r:id="rId2"/>
              </a:rPr>
              <a:t>http://scop.mrc-lmb.cam.ac.uk/scop/</a:t>
            </a:r>
            <a:r>
              <a:rPr lang="en-US" dirty="0" smtClean="0">
                <a:hlinkClick r:id="rId2"/>
              </a:rPr>
              <a:t>intro.html</a:t>
            </a:r>
            <a:endParaRPr lang="en-US" dirty="0" smtClean="0"/>
          </a:p>
          <a:p>
            <a:endParaRPr lang="en-US" dirty="0"/>
          </a:p>
        </p:txBody>
      </p:sp>
      <p:sp>
        <p:nvSpPr>
          <p:cNvPr id="4" name="Slide Number Placeholder 3"/>
          <p:cNvSpPr>
            <a:spLocks noGrp="1"/>
          </p:cNvSpPr>
          <p:nvPr>
            <p:ph type="sldNum" sz="quarter" idx="12"/>
          </p:nvPr>
        </p:nvSpPr>
        <p:spPr/>
        <p:txBody>
          <a:bodyPr/>
          <a:lstStyle/>
          <a:p>
            <a:fld id="{89E9DE91-9290-5144-8A94-CCB907EB7AC8}" type="slidenum">
              <a:rPr lang="en-US" smtClean="0"/>
              <a:pPr/>
              <a:t>10</a:t>
            </a:fld>
            <a:endParaRPr lang="en-US"/>
          </a:p>
        </p:txBody>
      </p:sp>
    </p:spTree>
    <p:extLst>
      <p:ext uri="{BB962C8B-B14F-4D97-AF65-F5344CB8AC3E}">
        <p14:creationId xmlns:p14="http://schemas.microsoft.com/office/powerpoint/2010/main" val="2630713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74700"/>
            <a:ext cx="9144000" cy="5286998"/>
          </a:xfrm>
          <a:prstGeom prst="rect">
            <a:avLst/>
          </a:prstGeom>
        </p:spPr>
      </p:pic>
      <p:sp>
        <p:nvSpPr>
          <p:cNvPr id="3" name="Oval 2"/>
          <p:cNvSpPr/>
          <p:nvPr/>
        </p:nvSpPr>
        <p:spPr>
          <a:xfrm>
            <a:off x="5979652" y="3795249"/>
            <a:ext cx="1559586" cy="80955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Structure</a:t>
            </a:r>
            <a:endParaRPr lang="en-US" dirty="0"/>
          </a:p>
        </p:txBody>
      </p:sp>
      <p:sp>
        <p:nvSpPr>
          <p:cNvPr id="4" name="Oval 3"/>
          <p:cNvSpPr/>
          <p:nvPr/>
        </p:nvSpPr>
        <p:spPr>
          <a:xfrm>
            <a:off x="5979652" y="5035418"/>
            <a:ext cx="1559586" cy="80955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Protein</a:t>
            </a:r>
          </a:p>
          <a:p>
            <a:pPr algn="ctr"/>
            <a:r>
              <a:rPr lang="en-US" dirty="0" smtClean="0"/>
              <a:t>Sequence</a:t>
            </a:r>
            <a:endParaRPr lang="en-US" dirty="0"/>
          </a:p>
        </p:txBody>
      </p:sp>
      <p:sp>
        <p:nvSpPr>
          <p:cNvPr id="5" name="Oval 4"/>
          <p:cNvSpPr/>
          <p:nvPr/>
        </p:nvSpPr>
        <p:spPr>
          <a:xfrm>
            <a:off x="4534112" y="5844972"/>
            <a:ext cx="1559586" cy="80955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Function</a:t>
            </a:r>
          </a:p>
          <a:p>
            <a:pPr algn="ctr"/>
            <a:r>
              <a:rPr lang="en-US" dirty="0" smtClean="0"/>
              <a:t>(</a:t>
            </a:r>
            <a:r>
              <a:rPr lang="en-US" sz="1600" dirty="0" smtClean="0"/>
              <a:t>literature</a:t>
            </a:r>
            <a:r>
              <a:rPr lang="en-US" dirty="0" smtClean="0"/>
              <a:t>)</a:t>
            </a:r>
            <a:endParaRPr lang="en-US" dirty="0"/>
          </a:p>
        </p:txBody>
      </p:sp>
      <p:sp>
        <p:nvSpPr>
          <p:cNvPr id="6" name="Oval 5"/>
          <p:cNvSpPr/>
          <p:nvPr/>
        </p:nvSpPr>
        <p:spPr>
          <a:xfrm>
            <a:off x="7434026" y="5844972"/>
            <a:ext cx="1559586" cy="80955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Evolution</a:t>
            </a:r>
            <a:endParaRPr lang="en-US" dirty="0"/>
          </a:p>
        </p:txBody>
      </p:sp>
      <p:cxnSp>
        <p:nvCxnSpPr>
          <p:cNvPr id="8" name="Straight Arrow Connector 7"/>
          <p:cNvCxnSpPr>
            <a:stCxn id="3" idx="4"/>
            <a:endCxn id="4" idx="0"/>
          </p:cNvCxnSpPr>
          <p:nvPr/>
        </p:nvCxnSpPr>
        <p:spPr>
          <a:xfrm>
            <a:off x="6759445" y="4604803"/>
            <a:ext cx="0" cy="43061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5970088" y="5786232"/>
            <a:ext cx="365143" cy="27546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7199467" y="5786232"/>
            <a:ext cx="339772" cy="27546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6051070" y="6266700"/>
            <a:ext cx="1416749"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3" idx="3"/>
          </p:cNvCxnSpPr>
          <p:nvPr/>
        </p:nvCxnSpPr>
        <p:spPr>
          <a:xfrm flipH="1">
            <a:off x="5250738" y="4486247"/>
            <a:ext cx="957310" cy="135872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317758" y="4486247"/>
            <a:ext cx="1084126" cy="135872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440642" y="5323034"/>
            <a:ext cx="767406" cy="738664"/>
          </a:xfrm>
          <a:prstGeom prst="rect">
            <a:avLst/>
          </a:prstGeom>
          <a:noFill/>
        </p:spPr>
        <p:txBody>
          <a:bodyPr wrap="square" rtlCol="0">
            <a:spAutoFit/>
          </a:bodyPr>
          <a:lstStyle/>
          <a:p>
            <a:pPr algn="r"/>
            <a:r>
              <a:rPr lang="en-US" sz="1400" dirty="0" err="1" smtClean="0"/>
              <a:t>Pfam</a:t>
            </a:r>
            <a:endParaRPr lang="en-US" sz="1400" dirty="0" smtClean="0"/>
          </a:p>
          <a:p>
            <a:pPr algn="r"/>
            <a:r>
              <a:rPr lang="en-US" sz="1400" dirty="0" smtClean="0"/>
              <a:t>SMART</a:t>
            </a:r>
          </a:p>
          <a:p>
            <a:pPr algn="r"/>
            <a:r>
              <a:rPr lang="en-US" sz="1400" dirty="0" err="1" smtClean="0"/>
              <a:t>ProSite</a:t>
            </a:r>
            <a:endParaRPr lang="en-US" sz="1400" dirty="0" smtClean="0"/>
          </a:p>
        </p:txBody>
      </p:sp>
      <p:sp>
        <p:nvSpPr>
          <p:cNvPr id="23" name="TextBox 22"/>
          <p:cNvSpPr txBox="1"/>
          <p:nvPr/>
        </p:nvSpPr>
        <p:spPr>
          <a:xfrm>
            <a:off x="6516680" y="3799625"/>
            <a:ext cx="485530" cy="307777"/>
          </a:xfrm>
          <a:prstGeom prst="rect">
            <a:avLst/>
          </a:prstGeom>
          <a:noFill/>
        </p:spPr>
        <p:txBody>
          <a:bodyPr wrap="none" rtlCol="0">
            <a:spAutoFit/>
          </a:bodyPr>
          <a:lstStyle/>
          <a:p>
            <a:pPr algn="r"/>
            <a:r>
              <a:rPr lang="en-US" sz="1400" dirty="0" smtClean="0"/>
              <a:t>PDB</a:t>
            </a:r>
          </a:p>
        </p:txBody>
      </p:sp>
      <p:sp>
        <p:nvSpPr>
          <p:cNvPr id="25" name="TextBox 24"/>
          <p:cNvSpPr txBox="1"/>
          <p:nvPr/>
        </p:nvSpPr>
        <p:spPr>
          <a:xfrm>
            <a:off x="6908361" y="4512199"/>
            <a:ext cx="582211" cy="523220"/>
          </a:xfrm>
          <a:prstGeom prst="rect">
            <a:avLst/>
          </a:prstGeom>
          <a:noFill/>
        </p:spPr>
        <p:txBody>
          <a:bodyPr wrap="none" rtlCol="0">
            <a:spAutoFit/>
          </a:bodyPr>
          <a:lstStyle/>
          <a:p>
            <a:pPr algn="r"/>
            <a:r>
              <a:rPr lang="en-US" sz="1400" dirty="0" smtClean="0"/>
              <a:t>SCOP</a:t>
            </a:r>
          </a:p>
          <a:p>
            <a:pPr algn="r"/>
            <a:r>
              <a:rPr lang="en-US" sz="1400" dirty="0" smtClean="0"/>
              <a:t>CATH</a:t>
            </a:r>
            <a:endParaRPr lang="en-US" sz="1400" dirty="0"/>
          </a:p>
        </p:txBody>
      </p:sp>
      <p:sp>
        <p:nvSpPr>
          <p:cNvPr id="26" name="TextBox 25"/>
          <p:cNvSpPr txBox="1"/>
          <p:nvPr/>
        </p:nvSpPr>
        <p:spPr>
          <a:xfrm>
            <a:off x="7199467" y="5127242"/>
            <a:ext cx="822486" cy="523220"/>
          </a:xfrm>
          <a:prstGeom prst="rect">
            <a:avLst/>
          </a:prstGeom>
          <a:noFill/>
        </p:spPr>
        <p:txBody>
          <a:bodyPr wrap="none" rtlCol="0">
            <a:spAutoFit/>
          </a:bodyPr>
          <a:lstStyle/>
          <a:p>
            <a:r>
              <a:rPr lang="en-US" sz="1400" dirty="0" err="1" smtClean="0"/>
              <a:t>UniProt</a:t>
            </a:r>
            <a:endParaRPr lang="en-US" sz="1400" dirty="0" smtClean="0"/>
          </a:p>
          <a:p>
            <a:r>
              <a:rPr lang="en-US" sz="1400" dirty="0" err="1" smtClean="0"/>
              <a:t>GenPept</a:t>
            </a:r>
            <a:endParaRPr lang="en-US" sz="1400" dirty="0"/>
          </a:p>
        </p:txBody>
      </p:sp>
      <p:sp>
        <p:nvSpPr>
          <p:cNvPr id="27" name="TextBox 26"/>
          <p:cNvSpPr txBox="1"/>
          <p:nvPr/>
        </p:nvSpPr>
        <p:spPr>
          <a:xfrm>
            <a:off x="4658944" y="4865632"/>
            <a:ext cx="1097288" cy="523220"/>
          </a:xfrm>
          <a:prstGeom prst="rect">
            <a:avLst/>
          </a:prstGeom>
          <a:noFill/>
        </p:spPr>
        <p:txBody>
          <a:bodyPr wrap="none" rtlCol="0">
            <a:spAutoFit/>
          </a:bodyPr>
          <a:lstStyle/>
          <a:p>
            <a:pPr algn="r"/>
            <a:r>
              <a:rPr lang="en-US" sz="1400" dirty="0" smtClean="0"/>
              <a:t>Superfamily</a:t>
            </a:r>
          </a:p>
          <a:p>
            <a:pPr algn="r"/>
            <a:r>
              <a:rPr lang="en-US" sz="1400" dirty="0" smtClean="0"/>
              <a:t>Gene3D</a:t>
            </a:r>
            <a:endParaRPr lang="en-US" sz="1400" dirty="0"/>
          </a:p>
        </p:txBody>
      </p:sp>
      <p:sp>
        <p:nvSpPr>
          <p:cNvPr id="7" name="Slide Number Placeholder 6"/>
          <p:cNvSpPr>
            <a:spLocks noGrp="1"/>
          </p:cNvSpPr>
          <p:nvPr>
            <p:ph type="sldNum" sz="quarter" idx="12"/>
          </p:nvPr>
        </p:nvSpPr>
        <p:spPr/>
        <p:txBody>
          <a:bodyPr/>
          <a:lstStyle/>
          <a:p>
            <a:fld id="{89E9DE91-9290-5144-8A94-CCB907EB7AC8}" type="slidenum">
              <a:rPr lang="en-US" smtClean="0"/>
              <a:pPr/>
              <a:t>11</a:t>
            </a:fld>
            <a:endParaRPr lang="en-US"/>
          </a:p>
        </p:txBody>
      </p:sp>
    </p:spTree>
    <p:extLst>
      <p:ext uri="{BB962C8B-B14F-4D97-AF65-F5344CB8AC3E}">
        <p14:creationId xmlns:p14="http://schemas.microsoft.com/office/powerpoint/2010/main" val="2600065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9E9DE91-9290-5144-8A94-CCB907EB7AC8}" type="slidenum">
              <a:rPr lang="en-US" smtClean="0"/>
              <a:pPr/>
              <a:t>12</a:t>
            </a:fld>
            <a:endParaRPr lang="en-US"/>
          </a:p>
        </p:txBody>
      </p:sp>
      <p:pic>
        <p:nvPicPr>
          <p:cNvPr id="4" name="Picture 3"/>
          <p:cNvPicPr>
            <a:picLocks noChangeAspect="1"/>
          </p:cNvPicPr>
          <p:nvPr/>
        </p:nvPicPr>
        <p:blipFill>
          <a:blip r:embed="rId2"/>
          <a:stretch>
            <a:fillRect/>
          </a:stretch>
        </p:blipFill>
        <p:spPr>
          <a:xfrm>
            <a:off x="627062" y="475220"/>
            <a:ext cx="8059738" cy="6382780"/>
          </a:xfrm>
          <a:prstGeom prst="rect">
            <a:avLst/>
          </a:prstGeom>
        </p:spPr>
      </p:pic>
      <p:sp>
        <p:nvSpPr>
          <p:cNvPr id="5" name="Rectangle 4"/>
          <p:cNvSpPr/>
          <p:nvPr/>
        </p:nvSpPr>
        <p:spPr>
          <a:xfrm>
            <a:off x="2496644" y="143472"/>
            <a:ext cx="2531462" cy="369332"/>
          </a:xfrm>
          <a:prstGeom prst="rect">
            <a:avLst/>
          </a:prstGeom>
        </p:spPr>
        <p:txBody>
          <a:bodyPr wrap="none">
            <a:spAutoFit/>
          </a:bodyPr>
          <a:lstStyle/>
          <a:p>
            <a:r>
              <a:rPr lang="en-US" dirty="0"/>
              <a:t>http://</a:t>
            </a:r>
            <a:r>
              <a:rPr lang="en-US" dirty="0" err="1"/>
              <a:t>www.cathdb.info</a:t>
            </a:r>
            <a:r>
              <a:rPr lang="en-US" dirty="0"/>
              <a:t>/</a:t>
            </a:r>
          </a:p>
        </p:txBody>
      </p:sp>
    </p:spTree>
    <p:extLst>
      <p:ext uri="{BB962C8B-B14F-4D97-AF65-F5344CB8AC3E}">
        <p14:creationId xmlns:p14="http://schemas.microsoft.com/office/powerpoint/2010/main" val="1437911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244600"/>
            <a:ext cx="9144000" cy="4350209"/>
          </a:xfrm>
          <a:prstGeom prst="rect">
            <a:avLst/>
          </a:prstGeom>
        </p:spPr>
      </p:pic>
      <p:sp>
        <p:nvSpPr>
          <p:cNvPr id="2" name="Slide Number Placeholder 1"/>
          <p:cNvSpPr>
            <a:spLocks noGrp="1"/>
          </p:cNvSpPr>
          <p:nvPr>
            <p:ph type="sldNum" sz="quarter" idx="12"/>
          </p:nvPr>
        </p:nvSpPr>
        <p:spPr/>
        <p:txBody>
          <a:bodyPr/>
          <a:lstStyle/>
          <a:p>
            <a:fld id="{89E9DE91-9290-5144-8A94-CCB907EB7AC8}" type="slidenum">
              <a:rPr lang="en-US" smtClean="0"/>
              <a:pPr/>
              <a:t>13</a:t>
            </a:fld>
            <a:endParaRPr lang="en-US"/>
          </a:p>
        </p:txBody>
      </p:sp>
      <p:sp>
        <p:nvSpPr>
          <p:cNvPr id="4" name="Rectangle 3"/>
          <p:cNvSpPr/>
          <p:nvPr/>
        </p:nvSpPr>
        <p:spPr>
          <a:xfrm>
            <a:off x="850900" y="5995085"/>
            <a:ext cx="7099300" cy="369332"/>
          </a:xfrm>
          <a:prstGeom prst="rect">
            <a:avLst/>
          </a:prstGeom>
        </p:spPr>
        <p:txBody>
          <a:bodyPr wrap="square">
            <a:spAutoFit/>
          </a:bodyPr>
          <a:lstStyle/>
          <a:p>
            <a:r>
              <a:rPr lang="en-US" altLang="zh-CN" dirty="0" smtClean="0"/>
              <a:t>fold ~ class </a:t>
            </a:r>
            <a:r>
              <a:rPr lang="en-US" altLang="zh-CN" dirty="0"/>
              <a:t>– superfamily </a:t>
            </a:r>
            <a:r>
              <a:rPr lang="en-US" altLang="zh-CN" dirty="0" smtClean="0"/>
              <a:t>~ </a:t>
            </a:r>
            <a:r>
              <a:rPr lang="en-US" altLang="zh-CN" dirty="0"/>
              <a:t>clan – family – subfamily </a:t>
            </a:r>
            <a:r>
              <a:rPr lang="en-US" altLang="zh-CN" dirty="0" smtClean="0"/>
              <a:t>– domain sequence</a:t>
            </a:r>
            <a:endParaRPr lang="zh-CN" altLang="en-US" dirty="0"/>
          </a:p>
        </p:txBody>
      </p:sp>
    </p:spTree>
    <p:extLst>
      <p:ext uri="{BB962C8B-B14F-4D97-AF65-F5344CB8AC3E}">
        <p14:creationId xmlns:p14="http://schemas.microsoft.com/office/powerpoint/2010/main" val="137920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14</a:t>
            </a:fld>
            <a:endParaRPr lang="en-US"/>
          </a:p>
        </p:txBody>
      </p:sp>
      <p:pic>
        <p:nvPicPr>
          <p:cNvPr id="3" name="Picture 2"/>
          <p:cNvPicPr>
            <a:picLocks noChangeAspect="1"/>
          </p:cNvPicPr>
          <p:nvPr/>
        </p:nvPicPr>
        <p:blipFill>
          <a:blip r:embed="rId2"/>
          <a:stretch>
            <a:fillRect/>
          </a:stretch>
        </p:blipFill>
        <p:spPr>
          <a:xfrm>
            <a:off x="508000" y="2146300"/>
            <a:ext cx="8128000" cy="2565400"/>
          </a:xfrm>
          <a:prstGeom prst="rect">
            <a:avLst/>
          </a:prstGeom>
        </p:spPr>
      </p:pic>
      <p:sp>
        <p:nvSpPr>
          <p:cNvPr id="4" name="Rectangle 3"/>
          <p:cNvSpPr/>
          <p:nvPr/>
        </p:nvSpPr>
        <p:spPr>
          <a:xfrm>
            <a:off x="333374" y="391973"/>
            <a:ext cx="8353425" cy="923330"/>
          </a:xfrm>
          <a:prstGeom prst="rect">
            <a:avLst/>
          </a:prstGeom>
        </p:spPr>
        <p:txBody>
          <a:bodyPr wrap="square">
            <a:spAutoFit/>
          </a:bodyPr>
          <a:lstStyle/>
          <a:p>
            <a:r>
              <a:rPr lang="en-US" dirty="0"/>
              <a:t>Family- and domain-based classifications are not always straightforward and can overlap, since proteins are sometimes assigned to families by virtue of the domain(s) they contain. An example of this kind of complexity is outlined below</a:t>
            </a:r>
          </a:p>
        </p:txBody>
      </p:sp>
      <p:sp>
        <p:nvSpPr>
          <p:cNvPr id="5" name="Rectangle 4"/>
          <p:cNvSpPr/>
          <p:nvPr/>
        </p:nvSpPr>
        <p:spPr>
          <a:xfrm>
            <a:off x="425449" y="4825564"/>
            <a:ext cx="8178800" cy="1477328"/>
          </a:xfrm>
          <a:prstGeom prst="rect">
            <a:avLst/>
          </a:prstGeom>
        </p:spPr>
        <p:txBody>
          <a:bodyPr wrap="square">
            <a:spAutoFit/>
          </a:bodyPr>
          <a:lstStyle/>
          <a:p>
            <a:r>
              <a:rPr lang="en-US" dirty="0"/>
              <a:t>Domain composition of phospholipase D1, which is an enzyme that breaks down </a:t>
            </a:r>
            <a:r>
              <a:rPr lang="en-US" dirty="0" err="1"/>
              <a:t>phosphatidylcholine</a:t>
            </a:r>
            <a:r>
              <a:rPr lang="en-US" dirty="0"/>
              <a:t>. The protein contains a PX (</a:t>
            </a:r>
            <a:r>
              <a:rPr lang="en-US" dirty="0" err="1"/>
              <a:t>phox</a:t>
            </a:r>
            <a:r>
              <a:rPr lang="en-US" dirty="0"/>
              <a:t>) domain that is involved in binding phosphatidylinositol, a PH (</a:t>
            </a:r>
            <a:r>
              <a:rPr lang="en-US" dirty="0" err="1"/>
              <a:t>pleckstrin</a:t>
            </a:r>
            <a:r>
              <a:rPr lang="en-US" dirty="0"/>
              <a:t> homology) domain that has a role in targeting the enzyme to particular locations within the cell, and two PLD (phospholipase D) domains responsible for the protein’s catalytic activity</a:t>
            </a:r>
          </a:p>
        </p:txBody>
      </p:sp>
    </p:spTree>
    <p:extLst>
      <p:ext uri="{BB962C8B-B14F-4D97-AF65-F5344CB8AC3E}">
        <p14:creationId xmlns:p14="http://schemas.microsoft.com/office/powerpoint/2010/main" val="4215124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15</a:t>
            </a:fld>
            <a:endParaRPr lang="en-US"/>
          </a:p>
        </p:txBody>
      </p:sp>
      <p:pic>
        <p:nvPicPr>
          <p:cNvPr id="3" name="Picture 2"/>
          <p:cNvPicPr>
            <a:picLocks noChangeAspect="1"/>
          </p:cNvPicPr>
          <p:nvPr/>
        </p:nvPicPr>
        <p:blipFill>
          <a:blip r:embed="rId2"/>
          <a:stretch>
            <a:fillRect/>
          </a:stretch>
        </p:blipFill>
        <p:spPr>
          <a:xfrm>
            <a:off x="508000" y="1344552"/>
            <a:ext cx="8128000" cy="2832100"/>
          </a:xfrm>
          <a:prstGeom prst="rect">
            <a:avLst/>
          </a:prstGeom>
        </p:spPr>
      </p:pic>
      <p:sp>
        <p:nvSpPr>
          <p:cNvPr id="4" name="Rectangle 3"/>
          <p:cNvSpPr/>
          <p:nvPr/>
        </p:nvSpPr>
        <p:spPr>
          <a:xfrm>
            <a:off x="127000" y="322213"/>
            <a:ext cx="8559800" cy="1200329"/>
          </a:xfrm>
          <a:prstGeom prst="rect">
            <a:avLst/>
          </a:prstGeom>
        </p:spPr>
        <p:txBody>
          <a:bodyPr wrap="square">
            <a:spAutoFit/>
          </a:bodyPr>
          <a:lstStyle/>
          <a:p>
            <a:r>
              <a:rPr lang="en-US" dirty="0"/>
              <a:t>Sequence features differ from domains in that they are usually quite small (often only a few amino acids long), whereas domains represent entire structural or functional units of the protein (see </a:t>
            </a:r>
            <a:r>
              <a:rPr lang="en-US" dirty="0" smtClean="0"/>
              <a:t>Figure)</a:t>
            </a:r>
            <a:r>
              <a:rPr lang="en-US" dirty="0"/>
              <a:t>. Sequence features are often nested within domains – a protein kinase domain, for example, usually contains a protein kinase active site</a:t>
            </a:r>
          </a:p>
        </p:txBody>
      </p:sp>
      <p:sp>
        <p:nvSpPr>
          <p:cNvPr id="5" name="Rectangle 4"/>
          <p:cNvSpPr/>
          <p:nvPr/>
        </p:nvSpPr>
        <p:spPr>
          <a:xfrm>
            <a:off x="127000" y="3859152"/>
            <a:ext cx="8905875" cy="2862323"/>
          </a:xfrm>
          <a:prstGeom prst="rect">
            <a:avLst/>
          </a:prstGeom>
        </p:spPr>
        <p:txBody>
          <a:bodyPr wrap="square">
            <a:spAutoFit/>
          </a:bodyPr>
          <a:lstStyle/>
          <a:p>
            <a:r>
              <a:rPr lang="en-US" dirty="0"/>
              <a:t>Sequences features are groups of amino acids that confer certain characteristics upon a protein, and may be important for its overall function. Such features include:</a:t>
            </a:r>
          </a:p>
          <a:p>
            <a:endParaRPr lang="en-US" dirty="0"/>
          </a:p>
          <a:p>
            <a:r>
              <a:rPr lang="en-US" dirty="0"/>
              <a:t>active sites, which contain amino acids involved in catalytic </a:t>
            </a:r>
            <a:r>
              <a:rPr lang="en-US" dirty="0" smtClean="0"/>
              <a:t>activity.</a:t>
            </a:r>
            <a:endParaRPr lang="en-US" dirty="0"/>
          </a:p>
          <a:p>
            <a:r>
              <a:rPr lang="en-US" dirty="0"/>
              <a:t>binding sites, containing amino acids that are directly involved in binding molecules or </a:t>
            </a:r>
            <a:r>
              <a:rPr lang="en-US" dirty="0" smtClean="0"/>
              <a:t>ions.</a:t>
            </a:r>
            <a:endParaRPr lang="en-US" dirty="0"/>
          </a:p>
          <a:p>
            <a:r>
              <a:rPr lang="en-US" dirty="0"/>
              <a:t>post-translational modification (PTM) sites, which contain residues known to be chemically modified (phosphorylated, </a:t>
            </a:r>
            <a:r>
              <a:rPr lang="en-US" dirty="0" err="1"/>
              <a:t>palmitoylated</a:t>
            </a:r>
            <a:r>
              <a:rPr lang="en-US" dirty="0"/>
              <a:t>, acetylated, </a:t>
            </a:r>
            <a:r>
              <a:rPr lang="en-US" dirty="0" err="1"/>
              <a:t>etc</a:t>
            </a:r>
            <a:r>
              <a:rPr lang="en-US" dirty="0"/>
              <a:t>) after the process of protein translation.</a:t>
            </a:r>
          </a:p>
          <a:p>
            <a:r>
              <a:rPr lang="en-US" dirty="0"/>
              <a:t>repeats, which are typically short amino acid sequences that are repeated within a protein, and may confer binding or structural properties upon it.</a:t>
            </a:r>
          </a:p>
        </p:txBody>
      </p:sp>
    </p:spTree>
    <p:extLst>
      <p:ext uri="{BB962C8B-B14F-4D97-AF65-F5344CB8AC3E}">
        <p14:creationId xmlns:p14="http://schemas.microsoft.com/office/powerpoint/2010/main" val="3831672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smtClean="0"/>
              <a:t>Hands on exercise 1: search against protein family databases</a:t>
            </a:r>
            <a:endParaRPr lang="zh-CN" altLang="en-US" dirty="0"/>
          </a:p>
        </p:txBody>
      </p:sp>
      <p:sp>
        <p:nvSpPr>
          <p:cNvPr id="3" name="Subtitle 2"/>
          <p:cNvSpPr>
            <a:spLocks noGrp="1"/>
          </p:cNvSpPr>
          <p:nvPr>
            <p:ph type="subTitle" idx="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9E9DE91-9290-5144-8A94-CCB907EB7AC8}" type="slidenum">
              <a:rPr lang="en-US" smtClean="0"/>
              <a:pPr/>
              <a:t>16</a:t>
            </a:fld>
            <a:endParaRPr lang="en-US"/>
          </a:p>
        </p:txBody>
      </p:sp>
    </p:spTree>
    <p:extLst>
      <p:ext uri="{BB962C8B-B14F-4D97-AF65-F5344CB8AC3E}">
        <p14:creationId xmlns:p14="http://schemas.microsoft.com/office/powerpoint/2010/main" val="1978002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605826"/>
            <a:ext cx="9144000" cy="5115649"/>
          </a:xfrm>
          <a:prstGeom prst="rect">
            <a:avLst/>
          </a:prstGeom>
        </p:spPr>
      </p:pic>
      <p:sp>
        <p:nvSpPr>
          <p:cNvPr id="3" name="Slide Number Placeholder 2"/>
          <p:cNvSpPr>
            <a:spLocks noGrp="1"/>
          </p:cNvSpPr>
          <p:nvPr>
            <p:ph type="sldNum" sz="quarter" idx="12"/>
          </p:nvPr>
        </p:nvSpPr>
        <p:spPr/>
        <p:txBody>
          <a:bodyPr/>
          <a:lstStyle/>
          <a:p>
            <a:fld id="{89E9DE91-9290-5144-8A94-CCB907EB7AC8}" type="slidenum">
              <a:rPr lang="en-US" smtClean="0"/>
              <a:pPr/>
              <a:t>17</a:t>
            </a:fld>
            <a:endParaRPr lang="en-US"/>
          </a:p>
        </p:txBody>
      </p:sp>
      <p:sp>
        <p:nvSpPr>
          <p:cNvPr id="8" name="Rectangle 7"/>
          <p:cNvSpPr/>
          <p:nvPr/>
        </p:nvSpPr>
        <p:spPr>
          <a:xfrm>
            <a:off x="118705" y="148709"/>
            <a:ext cx="3159839" cy="369332"/>
          </a:xfrm>
          <a:prstGeom prst="rect">
            <a:avLst/>
          </a:prstGeom>
        </p:spPr>
        <p:txBody>
          <a:bodyPr wrap="none">
            <a:spAutoFit/>
          </a:bodyPr>
          <a:lstStyle/>
          <a:p>
            <a:r>
              <a:rPr lang="en-US" dirty="0"/>
              <a:t>http://</a:t>
            </a:r>
            <a:r>
              <a:rPr lang="en-US" dirty="0" err="1"/>
              <a:t>www.ebi.ac.uk</a:t>
            </a:r>
            <a:r>
              <a:rPr lang="en-US" dirty="0"/>
              <a:t>/</a:t>
            </a:r>
            <a:r>
              <a:rPr lang="en-US" dirty="0" err="1"/>
              <a:t>interpro</a:t>
            </a:r>
            <a:r>
              <a:rPr lang="en-US" dirty="0"/>
              <a:t>/</a:t>
            </a:r>
          </a:p>
        </p:txBody>
      </p:sp>
      <p:sp>
        <p:nvSpPr>
          <p:cNvPr id="9" name="Rectangle 8"/>
          <p:cNvSpPr/>
          <p:nvPr/>
        </p:nvSpPr>
        <p:spPr>
          <a:xfrm>
            <a:off x="118704" y="518041"/>
            <a:ext cx="8691921" cy="923330"/>
          </a:xfrm>
          <a:prstGeom prst="rect">
            <a:avLst/>
          </a:prstGeom>
        </p:spPr>
        <p:txBody>
          <a:bodyPr wrap="square">
            <a:spAutoFit/>
          </a:bodyPr>
          <a:lstStyle/>
          <a:p>
            <a:r>
              <a:rPr lang="en-US" dirty="0">
                <a:hlinkClick r:id="rId3"/>
              </a:rPr>
              <a:t>http://cys.bios.niu.edu/yyin/teach/PBB/csl-</a:t>
            </a:r>
            <a:r>
              <a:rPr lang="en-US" dirty="0" smtClean="0">
                <a:hlinkClick r:id="rId3"/>
              </a:rPr>
              <a:t>pr.fa</a:t>
            </a:r>
            <a:r>
              <a:rPr lang="en-US" dirty="0" smtClean="0"/>
              <a:t>, put the first sequence in the search box</a:t>
            </a:r>
          </a:p>
          <a:p>
            <a:endParaRPr lang="en-US" dirty="0"/>
          </a:p>
          <a:p>
            <a:r>
              <a:rPr lang="en-US" dirty="0" smtClean="0"/>
              <a:t>Hit Search; take about 1 min</a:t>
            </a:r>
            <a:endParaRPr lang="en-US" dirty="0"/>
          </a:p>
        </p:txBody>
      </p:sp>
      <p:cxnSp>
        <p:nvCxnSpPr>
          <p:cNvPr id="11" name="Straight Arrow Connector 10"/>
          <p:cNvCxnSpPr/>
          <p:nvPr/>
        </p:nvCxnSpPr>
        <p:spPr>
          <a:xfrm flipH="1">
            <a:off x="4127500" y="887373"/>
            <a:ext cx="2425700" cy="328775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7885216" y="1441371"/>
            <a:ext cx="154379" cy="25487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571078" y="1119539"/>
            <a:ext cx="2628284" cy="369332"/>
          </a:xfrm>
          <a:prstGeom prst="rect">
            <a:avLst/>
          </a:prstGeom>
          <a:noFill/>
        </p:spPr>
        <p:txBody>
          <a:bodyPr wrap="none" rtlCol="0">
            <a:spAutoFit/>
          </a:bodyPr>
          <a:lstStyle/>
          <a:p>
            <a:r>
              <a:rPr lang="en-US" dirty="0" smtClean="0"/>
              <a:t>Read more about </a:t>
            </a:r>
            <a:r>
              <a:rPr lang="en-US" dirty="0" err="1" smtClean="0"/>
              <a:t>InterPro</a:t>
            </a:r>
            <a:endParaRPr lang="en-US" dirty="0"/>
          </a:p>
        </p:txBody>
      </p:sp>
    </p:spTree>
    <p:extLst>
      <p:ext uri="{BB962C8B-B14F-4D97-AF65-F5344CB8AC3E}">
        <p14:creationId xmlns:p14="http://schemas.microsoft.com/office/powerpoint/2010/main" val="16821704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18</a:t>
            </a:fld>
            <a:endParaRPr lang="en-US"/>
          </a:p>
        </p:txBody>
      </p:sp>
      <p:pic>
        <p:nvPicPr>
          <p:cNvPr id="3" name="Picture 2"/>
          <p:cNvPicPr>
            <a:picLocks noChangeAspect="1"/>
          </p:cNvPicPr>
          <p:nvPr/>
        </p:nvPicPr>
        <p:blipFill>
          <a:blip r:embed="rId2"/>
          <a:stretch>
            <a:fillRect/>
          </a:stretch>
        </p:blipFill>
        <p:spPr>
          <a:xfrm>
            <a:off x="977900" y="0"/>
            <a:ext cx="7167438" cy="6858000"/>
          </a:xfrm>
          <a:prstGeom prst="rect">
            <a:avLst/>
          </a:prstGeom>
        </p:spPr>
      </p:pic>
      <p:sp>
        <p:nvSpPr>
          <p:cNvPr id="4" name="Rectangle 3"/>
          <p:cNvSpPr/>
          <p:nvPr/>
        </p:nvSpPr>
        <p:spPr>
          <a:xfrm>
            <a:off x="3408218" y="1010335"/>
            <a:ext cx="5116657" cy="369332"/>
          </a:xfrm>
          <a:prstGeom prst="rect">
            <a:avLst/>
          </a:prstGeom>
        </p:spPr>
        <p:txBody>
          <a:bodyPr wrap="square">
            <a:spAutoFit/>
          </a:bodyPr>
          <a:lstStyle/>
          <a:p>
            <a:r>
              <a:rPr lang="en-US" dirty="0"/>
              <a:t>http://</a:t>
            </a:r>
            <a:r>
              <a:rPr lang="en-US" dirty="0" err="1"/>
              <a:t>www.ebi.ac.uk</a:t>
            </a:r>
            <a:r>
              <a:rPr lang="en-US" dirty="0"/>
              <a:t>/</a:t>
            </a:r>
            <a:r>
              <a:rPr lang="en-US" dirty="0" err="1"/>
              <a:t>interpro</a:t>
            </a:r>
            <a:r>
              <a:rPr lang="en-US" dirty="0"/>
              <a:t>/</a:t>
            </a:r>
            <a:r>
              <a:rPr lang="en-US" dirty="0" err="1"/>
              <a:t>release_notes.html</a:t>
            </a:r>
            <a:endParaRPr lang="en-US" dirty="0"/>
          </a:p>
        </p:txBody>
      </p:sp>
    </p:spTree>
    <p:extLst>
      <p:ext uri="{BB962C8B-B14F-4D97-AF65-F5344CB8AC3E}">
        <p14:creationId xmlns:p14="http://schemas.microsoft.com/office/powerpoint/2010/main" val="1748012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9E9DE91-9290-5144-8A94-CCB907EB7AC8}" type="slidenum">
              <a:rPr lang="en-US" smtClean="0"/>
              <a:pPr/>
              <a:t>19</a:t>
            </a:fld>
            <a:endParaRPr lang="en-US"/>
          </a:p>
        </p:txBody>
      </p:sp>
      <p:pic>
        <p:nvPicPr>
          <p:cNvPr id="4" name="Picture 3"/>
          <p:cNvPicPr>
            <a:picLocks noChangeAspect="1"/>
          </p:cNvPicPr>
          <p:nvPr/>
        </p:nvPicPr>
        <p:blipFill>
          <a:blip r:embed="rId2"/>
          <a:stretch>
            <a:fillRect/>
          </a:stretch>
        </p:blipFill>
        <p:spPr>
          <a:xfrm>
            <a:off x="0" y="1320800"/>
            <a:ext cx="9144000" cy="4204138"/>
          </a:xfrm>
          <a:prstGeom prst="rect">
            <a:avLst/>
          </a:prstGeom>
        </p:spPr>
      </p:pic>
      <p:sp>
        <p:nvSpPr>
          <p:cNvPr id="5" name="TextBox 4"/>
          <p:cNvSpPr txBox="1"/>
          <p:nvPr/>
        </p:nvSpPr>
        <p:spPr>
          <a:xfrm>
            <a:off x="746125" y="365125"/>
            <a:ext cx="4239111" cy="369332"/>
          </a:xfrm>
          <a:prstGeom prst="rect">
            <a:avLst/>
          </a:prstGeom>
          <a:noFill/>
        </p:spPr>
        <p:txBody>
          <a:bodyPr wrap="none" rtlCol="0">
            <a:spAutoFit/>
          </a:bodyPr>
          <a:lstStyle/>
          <a:p>
            <a:r>
              <a:rPr lang="en-US" dirty="0" smtClean="0"/>
              <a:t>Click to link to </a:t>
            </a:r>
            <a:r>
              <a:rPr lang="en-US" dirty="0" err="1" smtClean="0"/>
              <a:t>InterPro</a:t>
            </a:r>
            <a:r>
              <a:rPr lang="en-US" dirty="0" smtClean="0"/>
              <a:t> page of this domain</a:t>
            </a:r>
            <a:endParaRPr lang="en-US" dirty="0"/>
          </a:p>
        </p:txBody>
      </p:sp>
      <p:cxnSp>
        <p:nvCxnSpPr>
          <p:cNvPr id="6" name="Straight Arrow Connector 5"/>
          <p:cNvCxnSpPr/>
          <p:nvPr/>
        </p:nvCxnSpPr>
        <p:spPr>
          <a:xfrm flipH="1">
            <a:off x="2492375" y="734457"/>
            <a:ext cx="158750" cy="307554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27001" y="5244147"/>
            <a:ext cx="2032000" cy="1477328"/>
          </a:xfrm>
          <a:prstGeom prst="rect">
            <a:avLst/>
          </a:prstGeom>
          <a:noFill/>
        </p:spPr>
        <p:txBody>
          <a:bodyPr wrap="square" rtlCol="0">
            <a:spAutoFit/>
          </a:bodyPr>
          <a:lstStyle/>
          <a:p>
            <a:r>
              <a:rPr lang="en-US" dirty="0" smtClean="0"/>
              <a:t>These are individual family/domain matches not integrated in </a:t>
            </a:r>
            <a:r>
              <a:rPr lang="en-US" dirty="0" err="1" smtClean="0"/>
              <a:t>InterPro</a:t>
            </a:r>
            <a:endParaRPr lang="en-US" dirty="0"/>
          </a:p>
        </p:txBody>
      </p:sp>
      <p:cxnSp>
        <p:nvCxnSpPr>
          <p:cNvPr id="10" name="Straight Arrow Connector 9"/>
          <p:cNvCxnSpPr/>
          <p:nvPr/>
        </p:nvCxnSpPr>
        <p:spPr>
          <a:xfrm flipV="1">
            <a:off x="936625" y="4445000"/>
            <a:ext cx="1222376" cy="9683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470839" y="919718"/>
            <a:ext cx="4164722" cy="369332"/>
          </a:xfrm>
          <a:prstGeom prst="rect">
            <a:avLst/>
          </a:prstGeom>
          <a:noFill/>
        </p:spPr>
        <p:txBody>
          <a:bodyPr wrap="none" rtlCol="0">
            <a:spAutoFit/>
          </a:bodyPr>
          <a:lstStyle/>
          <a:p>
            <a:r>
              <a:rPr lang="en-US" dirty="0" smtClean="0"/>
              <a:t>Click to link to individual database website</a:t>
            </a:r>
            <a:endParaRPr lang="en-US" dirty="0"/>
          </a:p>
        </p:txBody>
      </p:sp>
      <p:cxnSp>
        <p:nvCxnSpPr>
          <p:cNvPr id="14" name="Straight Arrow Connector 13"/>
          <p:cNvCxnSpPr/>
          <p:nvPr/>
        </p:nvCxnSpPr>
        <p:spPr>
          <a:xfrm>
            <a:off x="6905625" y="1289050"/>
            <a:ext cx="1428750" cy="25209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29895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3</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Go to </a:t>
            </a:r>
            <a:r>
              <a:rPr lang="en-US" dirty="0" smtClean="0">
                <a:hlinkClick r:id="rId2"/>
              </a:rPr>
              <a:t>http://www.ebi.ac.uk/interpro/training.html</a:t>
            </a:r>
            <a:r>
              <a:rPr lang="en-US" dirty="0" smtClean="0"/>
              <a:t> and finish the second online training course “Introduction to protein classification at the EBI” and then answer the following questions:</a:t>
            </a:r>
          </a:p>
          <a:p>
            <a:pPr lvl="1"/>
            <a:r>
              <a:rPr lang="en-US" dirty="0" smtClean="0"/>
              <a:t>What is the difference between a protein family and a protein domain? </a:t>
            </a:r>
          </a:p>
          <a:p>
            <a:pPr lvl="1"/>
            <a:r>
              <a:rPr lang="en-US" dirty="0" smtClean="0"/>
              <a:t>Can a protein belong to multiple families or contain multiple domains?</a:t>
            </a:r>
          </a:p>
          <a:p>
            <a:pPr lvl="1"/>
            <a:r>
              <a:rPr lang="en-US" dirty="0" smtClean="0"/>
              <a:t>What are protein sequence features? Examples?</a:t>
            </a:r>
          </a:p>
          <a:p>
            <a:pPr lvl="1"/>
            <a:r>
              <a:rPr lang="en-US" dirty="0" smtClean="0"/>
              <a:t>What is a protein signature? What is it used for?</a:t>
            </a:r>
          </a:p>
          <a:p>
            <a:pPr lvl="1"/>
            <a:r>
              <a:rPr lang="en-US" dirty="0" smtClean="0"/>
              <a:t>What are the major signature types? </a:t>
            </a:r>
          </a:p>
          <a:p>
            <a:pPr lvl="1"/>
            <a:r>
              <a:rPr lang="en-US" dirty="0" smtClean="0"/>
              <a:t>Is PROSITE a sequence pattern database or a profile database? What about </a:t>
            </a:r>
            <a:r>
              <a:rPr lang="en-US" dirty="0" err="1" smtClean="0"/>
              <a:t>Pfam</a:t>
            </a:r>
            <a:r>
              <a:rPr lang="en-US" dirty="0" smtClean="0"/>
              <a:t>?</a:t>
            </a:r>
          </a:p>
          <a:p>
            <a:pPr lvl="1"/>
            <a:r>
              <a:rPr lang="en-US" dirty="0" smtClean="0"/>
              <a:t>What is the definition of “annotation”? </a:t>
            </a:r>
          </a:p>
          <a:p>
            <a:r>
              <a:rPr lang="en-US" dirty="0" smtClean="0"/>
              <a:t>In your report, answer these questions and also include the screen shot of the page(s) that support your answer.</a:t>
            </a:r>
          </a:p>
          <a:p>
            <a:pPr>
              <a:buNone/>
            </a:pPr>
            <a:r>
              <a:rPr lang="en-US" altLang="zh-CN" dirty="0" smtClean="0"/>
              <a:t> </a:t>
            </a:r>
            <a:r>
              <a:rPr lang="en-US" altLang="zh-CN" dirty="0" smtClean="0">
                <a:solidFill>
                  <a:srgbClr val="FF0000"/>
                </a:solidFill>
              </a:rPr>
              <a:t>Due on </a:t>
            </a:r>
            <a:r>
              <a:rPr lang="en-US" altLang="zh-CN" dirty="0" smtClean="0">
                <a:solidFill>
                  <a:srgbClr val="FF0000"/>
                </a:solidFill>
              </a:rPr>
              <a:t>10/7 </a:t>
            </a:r>
            <a:r>
              <a:rPr lang="en-US" altLang="zh-CN" dirty="0" smtClean="0"/>
              <a:t>(send by email)</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89E9DE91-9290-5144-8A94-CCB907EB7AC8}" type="slidenum">
              <a:rPr lang="en-US" smtClean="0"/>
              <a:pPr/>
              <a:t>2</a:t>
            </a:fld>
            <a:endParaRPr lang="en-US"/>
          </a:p>
        </p:txBody>
      </p:sp>
      <p:sp>
        <p:nvSpPr>
          <p:cNvPr id="5" name="TextBox 4"/>
          <p:cNvSpPr txBox="1"/>
          <p:nvPr/>
        </p:nvSpPr>
        <p:spPr>
          <a:xfrm>
            <a:off x="5292080" y="5798145"/>
            <a:ext cx="3302143" cy="923330"/>
          </a:xfrm>
          <a:prstGeom prst="rect">
            <a:avLst/>
          </a:prstGeom>
          <a:noFill/>
        </p:spPr>
        <p:txBody>
          <a:bodyPr wrap="none" rtlCol="0">
            <a:spAutoFit/>
          </a:bodyPr>
          <a:lstStyle/>
          <a:p>
            <a:r>
              <a:rPr lang="en-US" dirty="0" smtClean="0"/>
              <a:t>Office hour: </a:t>
            </a:r>
          </a:p>
          <a:p>
            <a:r>
              <a:rPr lang="en-US" dirty="0" smtClean="0">
                <a:solidFill>
                  <a:srgbClr val="FF0000"/>
                </a:solidFill>
              </a:rPr>
              <a:t>Tue, Thu and Fri 2-4pm, MO325A</a:t>
            </a:r>
          </a:p>
          <a:p>
            <a:r>
              <a:rPr lang="en-US" dirty="0" smtClean="0">
                <a:solidFill>
                  <a:srgbClr val="FF0000"/>
                </a:solidFill>
              </a:rPr>
              <a:t>Or email: </a:t>
            </a:r>
            <a:r>
              <a:rPr lang="en-US" dirty="0" err="1" smtClean="0">
                <a:solidFill>
                  <a:srgbClr val="FF0000"/>
                </a:solidFill>
              </a:rPr>
              <a:t>yyin@niu.edu</a:t>
            </a:r>
            <a:endParaRPr lang="en-US" dirty="0">
              <a:solidFill>
                <a:srgbClr val="FF0000"/>
              </a:solidFill>
            </a:endParaRPr>
          </a:p>
        </p:txBody>
      </p:sp>
    </p:spTree>
    <p:extLst>
      <p:ext uri="{BB962C8B-B14F-4D97-AF65-F5344CB8AC3E}">
        <p14:creationId xmlns:p14="http://schemas.microsoft.com/office/powerpoint/2010/main" val="3183988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20</a:t>
            </a:fld>
            <a:endParaRPr lang="en-US"/>
          </a:p>
        </p:txBody>
      </p:sp>
      <p:pic>
        <p:nvPicPr>
          <p:cNvPr id="3" name="Picture 2"/>
          <p:cNvPicPr>
            <a:picLocks noChangeAspect="1"/>
          </p:cNvPicPr>
          <p:nvPr/>
        </p:nvPicPr>
        <p:blipFill>
          <a:blip r:embed="rId2"/>
          <a:stretch>
            <a:fillRect/>
          </a:stretch>
        </p:blipFill>
        <p:spPr>
          <a:xfrm>
            <a:off x="0" y="1041400"/>
            <a:ext cx="9144000" cy="4754126"/>
          </a:xfrm>
          <a:prstGeom prst="rect">
            <a:avLst/>
          </a:prstGeom>
        </p:spPr>
      </p:pic>
      <p:sp>
        <p:nvSpPr>
          <p:cNvPr id="4" name="TextBox 3"/>
          <p:cNvSpPr txBox="1"/>
          <p:nvPr/>
        </p:nvSpPr>
        <p:spPr>
          <a:xfrm>
            <a:off x="1111250" y="333375"/>
            <a:ext cx="7533884" cy="369332"/>
          </a:xfrm>
          <a:prstGeom prst="rect">
            <a:avLst/>
          </a:prstGeom>
          <a:noFill/>
        </p:spPr>
        <p:txBody>
          <a:bodyPr wrap="none" rtlCol="0">
            <a:spAutoFit/>
          </a:bodyPr>
          <a:lstStyle/>
          <a:p>
            <a:r>
              <a:rPr lang="en-US" dirty="0" smtClean="0"/>
              <a:t>This is linked from the previous page: the </a:t>
            </a:r>
            <a:r>
              <a:rPr lang="en-US" dirty="0" err="1" smtClean="0"/>
              <a:t>InterPro</a:t>
            </a:r>
            <a:r>
              <a:rPr lang="en-US" dirty="0" smtClean="0"/>
              <a:t> page to describe IPR029044</a:t>
            </a:r>
            <a:endParaRPr lang="en-US" dirty="0"/>
          </a:p>
        </p:txBody>
      </p:sp>
      <p:cxnSp>
        <p:nvCxnSpPr>
          <p:cNvPr id="5" name="Straight Arrow Connector 4"/>
          <p:cNvCxnSpPr/>
          <p:nvPr/>
        </p:nvCxnSpPr>
        <p:spPr>
          <a:xfrm flipV="1">
            <a:off x="1111250" y="5387974"/>
            <a:ext cx="3286126" cy="7239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04875" y="6254750"/>
            <a:ext cx="3662932" cy="369332"/>
          </a:xfrm>
          <a:prstGeom prst="rect">
            <a:avLst/>
          </a:prstGeom>
          <a:noFill/>
        </p:spPr>
        <p:txBody>
          <a:bodyPr wrap="none" rtlCol="0">
            <a:spAutoFit/>
          </a:bodyPr>
          <a:lstStyle/>
          <a:p>
            <a:r>
              <a:rPr lang="en-US" dirty="0" smtClean="0"/>
              <a:t>Scientific literature for this IPR family</a:t>
            </a:r>
            <a:endParaRPr lang="en-US" dirty="0"/>
          </a:p>
        </p:txBody>
      </p:sp>
    </p:spTree>
    <p:extLst>
      <p:ext uri="{BB962C8B-B14F-4D97-AF65-F5344CB8AC3E}">
        <p14:creationId xmlns:p14="http://schemas.microsoft.com/office/powerpoint/2010/main" val="939506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9E9DE91-9290-5144-8A94-CCB907EB7AC8}" type="slidenum">
              <a:rPr lang="en-US" smtClean="0"/>
              <a:pPr/>
              <a:t>21</a:t>
            </a:fld>
            <a:endParaRPr lang="en-US"/>
          </a:p>
        </p:txBody>
      </p:sp>
      <p:sp>
        <p:nvSpPr>
          <p:cNvPr id="4" name="TextBox 3"/>
          <p:cNvSpPr txBox="1"/>
          <p:nvPr/>
        </p:nvSpPr>
        <p:spPr>
          <a:xfrm>
            <a:off x="632954" y="27168"/>
            <a:ext cx="5303893" cy="369332"/>
          </a:xfrm>
          <a:prstGeom prst="rect">
            <a:avLst/>
          </a:prstGeom>
          <a:noFill/>
        </p:spPr>
        <p:txBody>
          <a:bodyPr wrap="none" rtlCol="0">
            <a:spAutoFit/>
          </a:bodyPr>
          <a:lstStyle/>
          <a:p>
            <a:r>
              <a:rPr lang="en-US" dirty="0"/>
              <a:t>http://</a:t>
            </a:r>
            <a:r>
              <a:rPr lang="en-US" dirty="0" err="1"/>
              <a:t>www.ncbi.nlm.nih.gov</a:t>
            </a:r>
            <a:r>
              <a:rPr lang="en-US" dirty="0"/>
              <a:t>/Structure/</a:t>
            </a:r>
            <a:r>
              <a:rPr lang="en-US" dirty="0" err="1"/>
              <a:t>cdd</a:t>
            </a:r>
            <a:r>
              <a:rPr lang="en-US" dirty="0"/>
              <a:t>/</a:t>
            </a:r>
            <a:r>
              <a:rPr lang="en-US" dirty="0" err="1"/>
              <a:t>wrpsb.cgi</a:t>
            </a:r>
            <a:endParaRPr lang="en-US" dirty="0"/>
          </a:p>
        </p:txBody>
      </p:sp>
      <p:pic>
        <p:nvPicPr>
          <p:cNvPr id="5" name="Picture 4"/>
          <p:cNvPicPr>
            <a:picLocks noChangeAspect="1"/>
          </p:cNvPicPr>
          <p:nvPr/>
        </p:nvPicPr>
        <p:blipFill>
          <a:blip r:embed="rId2"/>
          <a:stretch>
            <a:fillRect/>
          </a:stretch>
        </p:blipFill>
        <p:spPr>
          <a:xfrm>
            <a:off x="0" y="1547240"/>
            <a:ext cx="9144000" cy="5174235"/>
          </a:xfrm>
          <a:prstGeom prst="rect">
            <a:avLst/>
          </a:prstGeom>
        </p:spPr>
      </p:pic>
      <p:sp>
        <p:nvSpPr>
          <p:cNvPr id="6" name="TextBox 5"/>
          <p:cNvSpPr txBox="1"/>
          <p:nvPr/>
        </p:nvSpPr>
        <p:spPr>
          <a:xfrm>
            <a:off x="632954" y="459999"/>
            <a:ext cx="5920246" cy="923330"/>
          </a:xfrm>
          <a:prstGeom prst="rect">
            <a:avLst/>
          </a:prstGeom>
          <a:noFill/>
        </p:spPr>
        <p:txBody>
          <a:bodyPr wrap="square" rtlCol="0">
            <a:spAutoFit/>
          </a:bodyPr>
          <a:lstStyle/>
          <a:p>
            <a:r>
              <a:rPr lang="en-US" dirty="0" smtClean="0"/>
              <a:t>NCBI’s Conserved Domain Database (CDD): equivalent to </a:t>
            </a:r>
            <a:r>
              <a:rPr lang="en-US" dirty="0" err="1" smtClean="0"/>
              <a:t>InterPro</a:t>
            </a:r>
            <a:r>
              <a:rPr lang="en-US" dirty="0" smtClean="0"/>
              <a:t> of EBI, much faster, but integrate less member databases</a:t>
            </a:r>
            <a:endParaRPr lang="en-US" dirty="0"/>
          </a:p>
        </p:txBody>
      </p:sp>
    </p:spTree>
    <p:extLst>
      <p:ext uri="{BB962C8B-B14F-4D97-AF65-F5344CB8AC3E}">
        <p14:creationId xmlns:p14="http://schemas.microsoft.com/office/powerpoint/2010/main" val="3230094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89000"/>
            <a:ext cx="9144000" cy="5070505"/>
          </a:xfrm>
          <a:prstGeom prst="rect">
            <a:avLst/>
          </a:prstGeom>
        </p:spPr>
      </p:pic>
      <p:sp>
        <p:nvSpPr>
          <p:cNvPr id="3" name="Slide Number Placeholder 2"/>
          <p:cNvSpPr>
            <a:spLocks noGrp="1"/>
          </p:cNvSpPr>
          <p:nvPr>
            <p:ph type="sldNum" sz="quarter" idx="12"/>
          </p:nvPr>
        </p:nvSpPr>
        <p:spPr/>
        <p:txBody>
          <a:bodyPr/>
          <a:lstStyle/>
          <a:p>
            <a:fld id="{89E9DE91-9290-5144-8A94-CCB907EB7AC8}" type="slidenum">
              <a:rPr lang="en-US" smtClean="0"/>
              <a:pPr/>
              <a:t>22</a:t>
            </a:fld>
            <a:endParaRPr lang="en-US"/>
          </a:p>
        </p:txBody>
      </p:sp>
    </p:spTree>
    <p:extLst>
      <p:ext uri="{BB962C8B-B14F-4D97-AF65-F5344CB8AC3E}">
        <p14:creationId xmlns:p14="http://schemas.microsoft.com/office/powerpoint/2010/main" val="3833754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23</a:t>
            </a:fld>
            <a:endParaRPr lang="en-US"/>
          </a:p>
        </p:txBody>
      </p:sp>
      <p:sp>
        <p:nvSpPr>
          <p:cNvPr id="3" name="TextBox 2"/>
          <p:cNvSpPr txBox="1"/>
          <p:nvPr/>
        </p:nvSpPr>
        <p:spPr>
          <a:xfrm>
            <a:off x="1698625" y="2635250"/>
            <a:ext cx="6058920" cy="707886"/>
          </a:xfrm>
          <a:prstGeom prst="rect">
            <a:avLst/>
          </a:prstGeom>
          <a:noFill/>
        </p:spPr>
        <p:txBody>
          <a:bodyPr wrap="none" rtlCol="0">
            <a:spAutoFit/>
          </a:bodyPr>
          <a:lstStyle/>
          <a:p>
            <a:r>
              <a:rPr lang="en-US" sz="4000" dirty="0" smtClean="0"/>
              <a:t>Genome browser: ENSEMBL</a:t>
            </a:r>
            <a:endParaRPr lang="en-US" sz="4000" dirty="0"/>
          </a:p>
        </p:txBody>
      </p:sp>
    </p:spTree>
    <p:extLst>
      <p:ext uri="{BB962C8B-B14F-4D97-AF65-F5344CB8AC3E}">
        <p14:creationId xmlns:p14="http://schemas.microsoft.com/office/powerpoint/2010/main" val="2180250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a:srcRect/>
          <a:stretch>
            <a:fillRect/>
          </a:stretch>
        </p:blipFill>
        <p:spPr bwMode="auto">
          <a:xfrm>
            <a:off x="506557" y="1995059"/>
            <a:ext cx="7734917" cy="452231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89E9DE91-9290-5144-8A94-CCB907EB7AC8}" type="slidenum">
              <a:rPr lang="en-US" smtClean="0"/>
              <a:pPr/>
              <a:t>24</a:t>
            </a:fld>
            <a:endParaRPr lang="en-US"/>
          </a:p>
        </p:txBody>
      </p:sp>
      <p:sp>
        <p:nvSpPr>
          <p:cNvPr id="4" name="Rectangle 3"/>
          <p:cNvSpPr/>
          <p:nvPr/>
        </p:nvSpPr>
        <p:spPr>
          <a:xfrm>
            <a:off x="254000" y="517731"/>
            <a:ext cx="8432800" cy="1477328"/>
          </a:xfrm>
          <a:prstGeom prst="rect">
            <a:avLst/>
          </a:prstGeom>
        </p:spPr>
        <p:txBody>
          <a:bodyPr wrap="square">
            <a:spAutoFit/>
          </a:bodyPr>
          <a:lstStyle/>
          <a:p>
            <a:r>
              <a:rPr lang="en-US" altLang="zh-CN" b="1" i="1" dirty="0"/>
              <a:t>The </a:t>
            </a:r>
            <a:r>
              <a:rPr lang="en-US" altLang="zh-CN" b="1" i="1" dirty="0" err="1"/>
              <a:t>Ensembl</a:t>
            </a:r>
            <a:r>
              <a:rPr lang="en-US" altLang="zh-CN" b="1" i="1" dirty="0"/>
              <a:t> project aims to automatically </a:t>
            </a:r>
            <a:r>
              <a:rPr lang="en-US" altLang="zh-CN" b="1" i="1" dirty="0">
                <a:solidFill>
                  <a:srgbClr val="FF0000"/>
                </a:solidFill>
              </a:rPr>
              <a:t>annotate</a:t>
            </a:r>
            <a:r>
              <a:rPr lang="en-US" altLang="zh-CN" b="1" i="1" dirty="0"/>
              <a:t> genome sequences, </a:t>
            </a:r>
            <a:r>
              <a:rPr lang="en-US" altLang="zh-CN" b="1" i="1" dirty="0">
                <a:solidFill>
                  <a:srgbClr val="FF0000"/>
                </a:solidFill>
              </a:rPr>
              <a:t>integrate</a:t>
            </a:r>
            <a:r>
              <a:rPr lang="en-US" altLang="zh-CN" b="1" i="1" dirty="0"/>
              <a:t> these data with other biological information and to make the results freely available to geneticists, molecular biologists, </a:t>
            </a:r>
            <a:r>
              <a:rPr lang="en-US" altLang="zh-CN" b="1" i="1" dirty="0" err="1"/>
              <a:t>bioinformaticians</a:t>
            </a:r>
            <a:r>
              <a:rPr lang="en-US" altLang="zh-CN" b="1" i="1" dirty="0"/>
              <a:t> and the wider research community. </a:t>
            </a:r>
            <a:r>
              <a:rPr lang="en-US" altLang="zh-CN" b="1" i="1" dirty="0" err="1"/>
              <a:t>Ensembl</a:t>
            </a:r>
            <a:r>
              <a:rPr lang="en-US" altLang="zh-CN" b="1" i="1" dirty="0"/>
              <a:t> is jointly headed by </a:t>
            </a:r>
            <a:r>
              <a:rPr lang="en-US" altLang="zh-CN" b="1" i="1" dirty="0" err="1"/>
              <a:t>Dr</a:t>
            </a:r>
            <a:r>
              <a:rPr lang="en-US" altLang="zh-CN" b="1" i="1" dirty="0"/>
              <a:t> Stephen Searle at the </a:t>
            </a:r>
            <a:r>
              <a:rPr lang="en-US" altLang="zh-CN" b="1" i="1" dirty="0" err="1"/>
              <a:t>Wellcome</a:t>
            </a:r>
            <a:r>
              <a:rPr lang="en-US" altLang="zh-CN" b="1" i="1" dirty="0"/>
              <a:t> Trust </a:t>
            </a:r>
            <a:r>
              <a:rPr lang="en-US" altLang="zh-CN" b="1" i="1" dirty="0">
                <a:solidFill>
                  <a:srgbClr val="FF0000"/>
                </a:solidFill>
              </a:rPr>
              <a:t>Sanger Institute </a:t>
            </a:r>
            <a:r>
              <a:rPr lang="en-US" altLang="zh-CN" b="1" i="1" dirty="0"/>
              <a:t>and </a:t>
            </a:r>
            <a:r>
              <a:rPr lang="en-US" altLang="zh-CN" b="1" i="1" dirty="0" err="1"/>
              <a:t>Dr</a:t>
            </a:r>
            <a:r>
              <a:rPr lang="en-US" altLang="zh-CN" b="1" i="1" dirty="0"/>
              <a:t> Paul </a:t>
            </a:r>
            <a:r>
              <a:rPr lang="en-US" altLang="zh-CN" b="1" i="1" dirty="0" err="1"/>
              <a:t>Flicek</a:t>
            </a:r>
            <a:r>
              <a:rPr lang="en-US" altLang="zh-CN" b="1" i="1" dirty="0"/>
              <a:t> at the European Bioinformatics Institute (</a:t>
            </a:r>
            <a:r>
              <a:rPr lang="en-US" altLang="zh-CN" b="1" i="1" dirty="0">
                <a:solidFill>
                  <a:srgbClr val="FF0000"/>
                </a:solidFill>
              </a:rPr>
              <a:t>EBI</a:t>
            </a:r>
            <a:r>
              <a:rPr lang="en-US" altLang="zh-CN" b="1" i="1" dirty="0"/>
              <a:t>).</a:t>
            </a:r>
            <a:endParaRPr lang="zh-CN" altLang="en-US" dirty="0"/>
          </a:p>
        </p:txBody>
      </p:sp>
      <p:sp>
        <p:nvSpPr>
          <p:cNvPr id="5" name="Rectangle 4"/>
          <p:cNvSpPr/>
          <p:nvPr/>
        </p:nvSpPr>
        <p:spPr>
          <a:xfrm>
            <a:off x="3158406" y="166975"/>
            <a:ext cx="2623988" cy="369332"/>
          </a:xfrm>
          <a:prstGeom prst="rect">
            <a:avLst/>
          </a:prstGeom>
        </p:spPr>
        <p:txBody>
          <a:bodyPr wrap="none">
            <a:spAutoFit/>
          </a:bodyPr>
          <a:lstStyle/>
          <a:p>
            <a:r>
              <a:rPr lang="en-US" altLang="zh-CN" dirty="0">
                <a:solidFill>
                  <a:srgbClr val="FF0000"/>
                </a:solidFill>
              </a:rPr>
              <a:t>http://www.ensembl.org/</a:t>
            </a:r>
            <a:endParaRPr lang="zh-CN" altLang="en-US" dirty="0">
              <a:solidFill>
                <a:srgbClr val="FF0000"/>
              </a:solidFill>
            </a:endParaRPr>
          </a:p>
        </p:txBody>
      </p:sp>
    </p:spTree>
    <p:extLst>
      <p:ext uri="{BB962C8B-B14F-4D97-AF65-F5344CB8AC3E}">
        <p14:creationId xmlns:p14="http://schemas.microsoft.com/office/powerpoint/2010/main" val="16131475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3646" y="67181"/>
            <a:ext cx="8890354" cy="3139321"/>
          </a:xfrm>
          <a:prstGeom prst="rect">
            <a:avLst/>
          </a:prstGeom>
        </p:spPr>
        <p:txBody>
          <a:bodyPr wrap="square">
            <a:spAutoFit/>
          </a:bodyPr>
          <a:lstStyle/>
          <a:p>
            <a:r>
              <a:rPr lang="en-US" altLang="zh-CN" b="1" dirty="0" smtClean="0"/>
              <a:t>What do we need in genome browsers?</a:t>
            </a:r>
          </a:p>
          <a:p>
            <a:endParaRPr lang="en-US" altLang="zh-CN" sz="2000" dirty="0"/>
          </a:p>
          <a:p>
            <a:r>
              <a:rPr lang="en-US" altLang="zh-CN" sz="2000" dirty="0" smtClean="0"/>
              <a:t>To </a:t>
            </a:r>
            <a:r>
              <a:rPr lang="en-US" altLang="zh-CN" sz="2000" dirty="0"/>
              <a:t>make the bare DNA </a:t>
            </a:r>
            <a:r>
              <a:rPr lang="en-US" altLang="zh-CN" sz="2000" dirty="0">
                <a:solidFill>
                  <a:srgbClr val="FF0000"/>
                </a:solidFill>
              </a:rPr>
              <a:t>sequence</a:t>
            </a:r>
            <a:r>
              <a:rPr lang="en-US" altLang="zh-CN" sz="2000" dirty="0"/>
              <a:t>, its properties, and the associated </a:t>
            </a:r>
            <a:r>
              <a:rPr lang="en-US" altLang="zh-CN" sz="2000" dirty="0">
                <a:solidFill>
                  <a:srgbClr val="FF0000"/>
                </a:solidFill>
              </a:rPr>
              <a:t>annotations</a:t>
            </a:r>
            <a:r>
              <a:rPr lang="en-US" altLang="zh-CN" sz="2000" dirty="0"/>
              <a:t> </a:t>
            </a:r>
            <a:r>
              <a:rPr lang="en-US" altLang="zh-CN" sz="2000" dirty="0" smtClean="0"/>
              <a:t>more accessible through graphical interface. </a:t>
            </a:r>
          </a:p>
          <a:p>
            <a:endParaRPr lang="en-US" altLang="zh-CN" sz="2000" dirty="0"/>
          </a:p>
          <a:p>
            <a:r>
              <a:rPr lang="en-US" altLang="zh-CN" sz="2000" dirty="0" smtClean="0"/>
              <a:t>Genome browsers provide access to large amounts of sequence data via a </a:t>
            </a:r>
            <a:r>
              <a:rPr lang="en-US" altLang="zh-CN" sz="2000" dirty="0"/>
              <a:t>graphical user interface. They use a </a:t>
            </a:r>
            <a:r>
              <a:rPr lang="en-US" altLang="zh-CN" sz="2000" dirty="0">
                <a:solidFill>
                  <a:srgbClr val="FF0000"/>
                </a:solidFill>
              </a:rPr>
              <a:t>visual, high-level overview of complex </a:t>
            </a:r>
            <a:r>
              <a:rPr lang="en-US" altLang="zh-CN" sz="2000" dirty="0" smtClean="0">
                <a:solidFill>
                  <a:srgbClr val="FF0000"/>
                </a:solidFill>
              </a:rPr>
              <a:t>data </a:t>
            </a:r>
            <a:r>
              <a:rPr lang="en-US" altLang="zh-CN" sz="2000" dirty="0" smtClean="0"/>
              <a:t>in </a:t>
            </a:r>
            <a:r>
              <a:rPr lang="en-US" altLang="zh-CN" sz="2000" dirty="0"/>
              <a:t>a form that can be grasped at a glance and provide the means to </a:t>
            </a:r>
            <a:r>
              <a:rPr lang="en-US" altLang="zh-CN" sz="2000" dirty="0">
                <a:solidFill>
                  <a:srgbClr val="FF0000"/>
                </a:solidFill>
              </a:rPr>
              <a:t>explore the </a:t>
            </a:r>
            <a:r>
              <a:rPr lang="en-US" altLang="zh-CN" sz="2000" dirty="0" smtClean="0">
                <a:solidFill>
                  <a:srgbClr val="FF0000"/>
                </a:solidFill>
              </a:rPr>
              <a:t>data in </a:t>
            </a:r>
            <a:r>
              <a:rPr lang="en-US" altLang="zh-CN" sz="2000" dirty="0">
                <a:solidFill>
                  <a:srgbClr val="FF0000"/>
                </a:solidFill>
              </a:rPr>
              <a:t>increasing resolution </a:t>
            </a:r>
            <a:r>
              <a:rPr lang="en-US" altLang="zh-CN" sz="2000" dirty="0"/>
              <a:t>from </a:t>
            </a:r>
            <a:r>
              <a:rPr lang="en-US" altLang="zh-CN" sz="2000" dirty="0" err="1"/>
              <a:t>megabase</a:t>
            </a:r>
            <a:r>
              <a:rPr lang="en-US" altLang="zh-CN" sz="2000" dirty="0"/>
              <a:t> scales down to the level of </a:t>
            </a:r>
            <a:r>
              <a:rPr lang="en-US" altLang="zh-CN" sz="2000" dirty="0" smtClean="0"/>
              <a:t>individual elements </a:t>
            </a:r>
            <a:r>
              <a:rPr lang="en-US" altLang="zh-CN" sz="2000" dirty="0"/>
              <a:t>of the DNA sequence.</a:t>
            </a:r>
            <a:endParaRPr lang="zh-CN" altLang="en-US" sz="2000" dirty="0"/>
          </a:p>
        </p:txBody>
      </p:sp>
      <p:sp>
        <p:nvSpPr>
          <p:cNvPr id="2" name="Slide Number Placeholder 1"/>
          <p:cNvSpPr>
            <a:spLocks noGrp="1"/>
          </p:cNvSpPr>
          <p:nvPr>
            <p:ph type="sldNum" sz="quarter" idx="12"/>
          </p:nvPr>
        </p:nvSpPr>
        <p:spPr/>
        <p:txBody>
          <a:bodyPr/>
          <a:lstStyle/>
          <a:p>
            <a:fld id="{89E9DE91-9290-5144-8A94-CCB907EB7AC8}" type="slidenum">
              <a:rPr lang="en-US" smtClean="0"/>
              <a:pPr/>
              <a:t>25</a:t>
            </a:fld>
            <a:endParaRPr lang="en-US"/>
          </a:p>
        </p:txBody>
      </p:sp>
      <p:pic>
        <p:nvPicPr>
          <p:cNvPr id="3" name="Picture 2"/>
          <p:cNvPicPr>
            <a:picLocks noChangeAspect="1"/>
          </p:cNvPicPr>
          <p:nvPr/>
        </p:nvPicPr>
        <p:blipFill>
          <a:blip r:embed="rId2"/>
          <a:stretch>
            <a:fillRect/>
          </a:stretch>
        </p:blipFill>
        <p:spPr>
          <a:xfrm>
            <a:off x="2120901" y="3145117"/>
            <a:ext cx="6272386" cy="3543070"/>
          </a:xfrm>
          <a:prstGeom prst="rect">
            <a:avLst/>
          </a:prstGeom>
        </p:spPr>
      </p:pic>
    </p:spTree>
    <p:extLst>
      <p:ext uri="{BB962C8B-B14F-4D97-AF65-F5344CB8AC3E}">
        <p14:creationId xmlns:p14="http://schemas.microsoft.com/office/powerpoint/2010/main" val="11858127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26</a:t>
            </a:fld>
            <a:endParaRPr lang="en-US"/>
          </a:p>
        </p:txBody>
      </p:sp>
      <p:sp>
        <p:nvSpPr>
          <p:cNvPr id="3" name="Rectangle 2"/>
          <p:cNvSpPr/>
          <p:nvPr/>
        </p:nvSpPr>
        <p:spPr>
          <a:xfrm>
            <a:off x="984250" y="3120252"/>
            <a:ext cx="6858000" cy="369332"/>
          </a:xfrm>
          <a:prstGeom prst="rect">
            <a:avLst/>
          </a:prstGeom>
        </p:spPr>
        <p:txBody>
          <a:bodyPr wrap="square">
            <a:spAutoFit/>
          </a:bodyPr>
          <a:lstStyle/>
          <a:p>
            <a:r>
              <a:rPr lang="en-US" dirty="0"/>
              <a:t>http://</a:t>
            </a:r>
            <a:r>
              <a:rPr lang="en-US" dirty="0" err="1"/>
              <a:t>useast.ensembl.org</a:t>
            </a:r>
            <a:r>
              <a:rPr lang="en-US" dirty="0"/>
              <a:t>/info/website/tutorials/</a:t>
            </a:r>
            <a:r>
              <a:rPr lang="en-US" dirty="0" err="1"/>
              <a:t>index.html</a:t>
            </a:r>
            <a:endParaRPr lang="en-US" dirty="0"/>
          </a:p>
        </p:txBody>
      </p:sp>
      <p:sp>
        <p:nvSpPr>
          <p:cNvPr id="4" name="TextBox 3"/>
          <p:cNvSpPr txBox="1"/>
          <p:nvPr/>
        </p:nvSpPr>
        <p:spPr>
          <a:xfrm>
            <a:off x="1651000" y="2397125"/>
            <a:ext cx="4185761" cy="369332"/>
          </a:xfrm>
          <a:prstGeom prst="rect">
            <a:avLst/>
          </a:prstGeom>
          <a:noFill/>
        </p:spPr>
        <p:txBody>
          <a:bodyPr wrap="none" rtlCol="0">
            <a:spAutoFit/>
          </a:bodyPr>
          <a:lstStyle/>
          <a:p>
            <a:r>
              <a:rPr lang="en-US" dirty="0" smtClean="0"/>
              <a:t>Short tutorial videos introducing ENSEMBL</a:t>
            </a:r>
            <a:endParaRPr lang="en-US" dirty="0"/>
          </a:p>
        </p:txBody>
      </p:sp>
    </p:spTree>
    <p:extLst>
      <p:ext uri="{BB962C8B-B14F-4D97-AF65-F5344CB8AC3E}">
        <p14:creationId xmlns:p14="http://schemas.microsoft.com/office/powerpoint/2010/main" val="3244416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89E9DE91-9290-5144-8A94-CCB907EB7AC8}" type="slidenum">
              <a:rPr lang="en-US" smtClean="0"/>
              <a:pPr/>
              <a:t>27</a:t>
            </a:fld>
            <a:endParaRPr lang="en-US"/>
          </a:p>
        </p:txBody>
      </p:sp>
      <p:sp>
        <p:nvSpPr>
          <p:cNvPr id="3" name="Rectangle 2"/>
          <p:cNvSpPr/>
          <p:nvPr/>
        </p:nvSpPr>
        <p:spPr>
          <a:xfrm>
            <a:off x="151198" y="5918374"/>
            <a:ext cx="7523177" cy="584776"/>
          </a:xfrm>
          <a:prstGeom prst="rect">
            <a:avLst/>
          </a:prstGeom>
        </p:spPr>
        <p:txBody>
          <a:bodyPr wrap="square">
            <a:spAutoFit/>
          </a:bodyPr>
          <a:lstStyle/>
          <a:p>
            <a:r>
              <a:rPr lang="en-US" sz="1600" dirty="0">
                <a:hlinkClick r:id="rId3"/>
              </a:rPr>
              <a:t>http://useast.ensembl.org/info/website/tutorials/</a:t>
            </a:r>
            <a:r>
              <a:rPr lang="en-US" sz="1600" dirty="0" smtClean="0">
                <a:hlinkClick r:id="rId3"/>
              </a:rPr>
              <a:t>index.html</a:t>
            </a:r>
            <a:endParaRPr lang="en-US" sz="1600" dirty="0" smtClean="0"/>
          </a:p>
          <a:p>
            <a:endParaRPr lang="en-US" sz="1600" dirty="0"/>
          </a:p>
        </p:txBody>
      </p:sp>
    </p:spTree>
    <p:extLst>
      <p:ext uri="{BB962C8B-B14F-4D97-AF65-F5344CB8AC3E}">
        <p14:creationId xmlns:p14="http://schemas.microsoft.com/office/powerpoint/2010/main" val="38263008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054100"/>
            <a:ext cx="9144000" cy="4734416"/>
          </a:xfrm>
          <a:prstGeom prst="rect">
            <a:avLst/>
          </a:prstGeom>
        </p:spPr>
      </p:pic>
      <p:sp>
        <p:nvSpPr>
          <p:cNvPr id="2" name="Slide Number Placeholder 1"/>
          <p:cNvSpPr>
            <a:spLocks noGrp="1"/>
          </p:cNvSpPr>
          <p:nvPr>
            <p:ph type="sldNum" sz="quarter" idx="12"/>
          </p:nvPr>
        </p:nvSpPr>
        <p:spPr/>
        <p:txBody>
          <a:bodyPr/>
          <a:lstStyle/>
          <a:p>
            <a:fld id="{89E9DE91-9290-5144-8A94-CCB907EB7AC8}" type="slidenum">
              <a:rPr lang="en-US" smtClean="0"/>
              <a:pPr/>
              <a:t>28</a:t>
            </a:fld>
            <a:endParaRPr lang="en-US"/>
          </a:p>
        </p:txBody>
      </p:sp>
      <p:pic>
        <p:nvPicPr>
          <p:cNvPr id="4" name="Picture 3"/>
          <p:cNvPicPr>
            <a:picLocks noChangeAspect="1"/>
          </p:cNvPicPr>
          <p:nvPr/>
        </p:nvPicPr>
        <p:blipFill>
          <a:blip r:embed="rId3"/>
          <a:stretch>
            <a:fillRect/>
          </a:stretch>
        </p:blipFill>
        <p:spPr>
          <a:xfrm>
            <a:off x="6084962" y="4341795"/>
            <a:ext cx="2659716" cy="1457953"/>
          </a:xfrm>
          <a:prstGeom prst="rect">
            <a:avLst/>
          </a:prstGeom>
        </p:spPr>
      </p:pic>
      <p:sp>
        <p:nvSpPr>
          <p:cNvPr id="5" name="Rectangle 4"/>
          <p:cNvSpPr/>
          <p:nvPr/>
        </p:nvSpPr>
        <p:spPr>
          <a:xfrm>
            <a:off x="2259461" y="4991802"/>
            <a:ext cx="3344414" cy="46745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920750" y="285750"/>
            <a:ext cx="7054185" cy="369332"/>
          </a:xfrm>
          <a:prstGeom prst="rect">
            <a:avLst/>
          </a:prstGeom>
          <a:noFill/>
        </p:spPr>
        <p:txBody>
          <a:bodyPr wrap="none" rtlCol="0">
            <a:spAutoFit/>
          </a:bodyPr>
          <a:lstStyle/>
          <a:p>
            <a:r>
              <a:rPr lang="en-US" dirty="0"/>
              <a:t>http://</a:t>
            </a:r>
            <a:r>
              <a:rPr lang="en-US" dirty="0" err="1"/>
              <a:t>www.ncbi.nlm.nih.gov</a:t>
            </a:r>
            <a:r>
              <a:rPr lang="en-US" dirty="0"/>
              <a:t>/projects/genome/assembly/</a:t>
            </a:r>
            <a:r>
              <a:rPr lang="en-US" dirty="0" err="1"/>
              <a:t>grc</a:t>
            </a:r>
            <a:r>
              <a:rPr lang="en-US" dirty="0"/>
              <a:t>/</a:t>
            </a:r>
            <a:r>
              <a:rPr lang="en-US" dirty="0" err="1"/>
              <a:t>data.shtml</a:t>
            </a:r>
            <a:endParaRPr lang="en-US" dirty="0"/>
          </a:p>
        </p:txBody>
      </p:sp>
    </p:spTree>
    <p:extLst>
      <p:ext uri="{BB962C8B-B14F-4D97-AF65-F5344CB8AC3E}">
        <p14:creationId xmlns:p14="http://schemas.microsoft.com/office/powerpoint/2010/main" val="2231458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29</a:t>
            </a:fld>
            <a:endParaRPr lang="en-US"/>
          </a:p>
        </p:txBody>
      </p:sp>
      <p:pic>
        <p:nvPicPr>
          <p:cNvPr id="3" name="Picture 2"/>
          <p:cNvPicPr>
            <a:picLocks noChangeAspect="1"/>
          </p:cNvPicPr>
          <p:nvPr/>
        </p:nvPicPr>
        <p:blipFill>
          <a:blip r:embed="rId2"/>
          <a:stretch>
            <a:fillRect/>
          </a:stretch>
        </p:blipFill>
        <p:spPr>
          <a:xfrm>
            <a:off x="0" y="995950"/>
            <a:ext cx="9144000" cy="5390418"/>
          </a:xfrm>
          <a:prstGeom prst="rect">
            <a:avLst/>
          </a:prstGeom>
        </p:spPr>
      </p:pic>
      <p:pic>
        <p:nvPicPr>
          <p:cNvPr id="4" name="Picture 3"/>
          <p:cNvPicPr>
            <a:picLocks noChangeAspect="1"/>
          </p:cNvPicPr>
          <p:nvPr/>
        </p:nvPicPr>
        <p:blipFill>
          <a:blip r:embed="rId3"/>
          <a:stretch>
            <a:fillRect/>
          </a:stretch>
        </p:blipFill>
        <p:spPr>
          <a:xfrm>
            <a:off x="2890550" y="83915"/>
            <a:ext cx="4179695" cy="823135"/>
          </a:xfrm>
          <a:prstGeom prst="rect">
            <a:avLst/>
          </a:prstGeom>
        </p:spPr>
      </p:pic>
      <p:sp>
        <p:nvSpPr>
          <p:cNvPr id="5" name="Rectangle 4"/>
          <p:cNvSpPr/>
          <p:nvPr/>
        </p:nvSpPr>
        <p:spPr>
          <a:xfrm>
            <a:off x="4948797" y="1195309"/>
            <a:ext cx="3166990" cy="307777"/>
          </a:xfrm>
          <a:prstGeom prst="rect">
            <a:avLst/>
          </a:prstGeom>
        </p:spPr>
        <p:txBody>
          <a:bodyPr wrap="none">
            <a:spAutoFit/>
          </a:bodyPr>
          <a:lstStyle/>
          <a:p>
            <a:r>
              <a:rPr lang="en-US" sz="1400" i="1" dirty="0">
                <a:solidFill>
                  <a:srgbClr val="FF0000"/>
                </a:solidFill>
              </a:rPr>
              <a:t>Nature 491, 56-65 ( 01 November 2012 )</a:t>
            </a:r>
          </a:p>
        </p:txBody>
      </p:sp>
    </p:spTree>
    <p:extLst>
      <p:ext uri="{BB962C8B-B14F-4D97-AF65-F5344CB8AC3E}">
        <p14:creationId xmlns:p14="http://schemas.microsoft.com/office/powerpoint/2010/main" val="234624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Intro to genome annotation</a:t>
            </a:r>
          </a:p>
          <a:p>
            <a:endParaRPr lang="en-US" dirty="0"/>
          </a:p>
          <a:p>
            <a:r>
              <a:rPr lang="en-US" dirty="0" smtClean="0"/>
              <a:t>Protein family/domain databases</a:t>
            </a:r>
          </a:p>
          <a:p>
            <a:pPr lvl="1"/>
            <a:r>
              <a:rPr lang="en-US" dirty="0" err="1" smtClean="0"/>
              <a:t>InterPro</a:t>
            </a:r>
            <a:r>
              <a:rPr lang="en-US" dirty="0" smtClean="0"/>
              <a:t>, </a:t>
            </a:r>
            <a:r>
              <a:rPr lang="en-US" dirty="0" err="1" smtClean="0"/>
              <a:t>Pfam</a:t>
            </a:r>
            <a:r>
              <a:rPr lang="en-US" dirty="0" smtClean="0"/>
              <a:t>, Superfamily etc.</a:t>
            </a:r>
          </a:p>
          <a:p>
            <a:pPr lvl="1"/>
            <a:endParaRPr lang="en-US" dirty="0"/>
          </a:p>
          <a:p>
            <a:r>
              <a:rPr lang="en-US" dirty="0" smtClean="0"/>
              <a:t>Genome browser</a:t>
            </a:r>
          </a:p>
          <a:p>
            <a:pPr lvl="1"/>
            <a:r>
              <a:rPr lang="en-US" dirty="0" err="1" smtClean="0"/>
              <a:t>Ensembl</a:t>
            </a:r>
            <a:endParaRPr lang="en-US" dirty="0" smtClean="0"/>
          </a:p>
          <a:p>
            <a:pPr lvl="1"/>
            <a:endParaRPr lang="en-US" dirty="0" smtClean="0"/>
          </a:p>
          <a:p>
            <a:r>
              <a:rPr lang="en-US" dirty="0" smtClean="0"/>
              <a:t>Hands on Practice</a:t>
            </a:r>
            <a:endParaRPr lang="en-US" dirty="0"/>
          </a:p>
        </p:txBody>
      </p:sp>
      <p:sp>
        <p:nvSpPr>
          <p:cNvPr id="5" name="Slide Number Placeholder 4"/>
          <p:cNvSpPr>
            <a:spLocks noGrp="1"/>
          </p:cNvSpPr>
          <p:nvPr>
            <p:ph type="sldNum" sz="quarter" idx="12"/>
          </p:nvPr>
        </p:nvSpPr>
        <p:spPr/>
        <p:txBody>
          <a:bodyPr/>
          <a:lstStyle/>
          <a:p>
            <a:fld id="{DD31DB1C-803E-408A-9477-FEF6582628D9}" type="slidenum">
              <a:rPr lang="zh-CN" altLang="en-US" smtClean="0"/>
              <a:pPr/>
              <a:t>3</a:t>
            </a:fld>
            <a:endParaRPr lang="zh-CN" altLang="en-US"/>
          </a:p>
        </p:txBody>
      </p:sp>
    </p:spTree>
    <p:extLst>
      <p:ext uri="{BB962C8B-B14F-4D97-AF65-F5344CB8AC3E}">
        <p14:creationId xmlns:p14="http://schemas.microsoft.com/office/powerpoint/2010/main" val="233384128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30</a:t>
            </a:fld>
            <a:endParaRPr lang="en-US"/>
          </a:p>
        </p:txBody>
      </p:sp>
      <p:pic>
        <p:nvPicPr>
          <p:cNvPr id="3" name="Picture 2"/>
          <p:cNvPicPr>
            <a:picLocks noChangeAspect="1"/>
          </p:cNvPicPr>
          <p:nvPr/>
        </p:nvPicPr>
        <p:blipFill>
          <a:blip r:embed="rId2"/>
          <a:stretch>
            <a:fillRect/>
          </a:stretch>
        </p:blipFill>
        <p:spPr>
          <a:xfrm>
            <a:off x="755750" y="2652343"/>
            <a:ext cx="7425057" cy="3995301"/>
          </a:xfrm>
          <a:prstGeom prst="rect">
            <a:avLst/>
          </a:prstGeom>
        </p:spPr>
      </p:pic>
      <p:pic>
        <p:nvPicPr>
          <p:cNvPr id="4" name="Picture 3"/>
          <p:cNvPicPr>
            <a:picLocks noChangeAspect="1"/>
          </p:cNvPicPr>
          <p:nvPr/>
        </p:nvPicPr>
        <p:blipFill>
          <a:blip r:embed="rId3"/>
          <a:stretch>
            <a:fillRect/>
          </a:stretch>
        </p:blipFill>
        <p:spPr>
          <a:xfrm>
            <a:off x="1332302" y="0"/>
            <a:ext cx="6606977" cy="2584980"/>
          </a:xfrm>
          <a:prstGeom prst="rect">
            <a:avLst/>
          </a:prstGeom>
        </p:spPr>
      </p:pic>
      <p:sp>
        <p:nvSpPr>
          <p:cNvPr id="5" name="Rectangle 4"/>
          <p:cNvSpPr/>
          <p:nvPr/>
        </p:nvSpPr>
        <p:spPr>
          <a:xfrm>
            <a:off x="2952742" y="1764050"/>
            <a:ext cx="2357311" cy="276999"/>
          </a:xfrm>
          <a:prstGeom prst="rect">
            <a:avLst/>
          </a:prstGeom>
        </p:spPr>
        <p:txBody>
          <a:bodyPr wrap="none">
            <a:spAutoFit/>
          </a:bodyPr>
          <a:lstStyle/>
          <a:p>
            <a:r>
              <a:rPr lang="en-US" sz="1200" i="1" dirty="0">
                <a:solidFill>
                  <a:srgbClr val="FF0000"/>
                </a:solidFill>
              </a:rPr>
              <a:t>Nature 458, 719-724(9 April 2009)</a:t>
            </a:r>
          </a:p>
        </p:txBody>
      </p:sp>
      <p:sp>
        <p:nvSpPr>
          <p:cNvPr id="6" name="Rectangle 5"/>
          <p:cNvSpPr/>
          <p:nvPr/>
        </p:nvSpPr>
        <p:spPr>
          <a:xfrm>
            <a:off x="5823224" y="2652343"/>
            <a:ext cx="2528991" cy="276999"/>
          </a:xfrm>
          <a:prstGeom prst="rect">
            <a:avLst/>
          </a:prstGeom>
        </p:spPr>
        <p:txBody>
          <a:bodyPr wrap="square">
            <a:spAutoFit/>
          </a:bodyPr>
          <a:lstStyle/>
          <a:p>
            <a:r>
              <a:rPr lang="en-US" sz="1200" i="1" dirty="0" err="1" smtClean="0">
                <a:solidFill>
                  <a:srgbClr val="FF0000"/>
                </a:solidFill>
              </a:rPr>
              <a:t>NATURE</a:t>
            </a:r>
            <a:r>
              <a:rPr lang="en-US" sz="1200" b="1" i="1" dirty="0" err="1">
                <a:solidFill>
                  <a:srgbClr val="FF0000"/>
                </a:solidFill>
              </a:rPr>
              <a:t>|</a:t>
            </a:r>
            <a:r>
              <a:rPr lang="en-US" sz="1200" i="1" dirty="0" err="1">
                <a:solidFill>
                  <a:srgbClr val="FF0000"/>
                </a:solidFill>
              </a:rPr>
              <a:t>Vol</a:t>
            </a:r>
            <a:r>
              <a:rPr lang="en-US" sz="1200" i="1" dirty="0">
                <a:solidFill>
                  <a:srgbClr val="FF0000"/>
                </a:solidFill>
              </a:rPr>
              <a:t> 464</a:t>
            </a:r>
            <a:r>
              <a:rPr lang="en-US" sz="1200" b="1" i="1" dirty="0">
                <a:solidFill>
                  <a:srgbClr val="FF0000"/>
                </a:solidFill>
              </a:rPr>
              <a:t>|</a:t>
            </a:r>
            <a:r>
              <a:rPr lang="en-US" sz="1200" i="1" dirty="0">
                <a:solidFill>
                  <a:srgbClr val="FF0000"/>
                </a:solidFill>
              </a:rPr>
              <a:t>15 April 2010</a:t>
            </a:r>
          </a:p>
        </p:txBody>
      </p:sp>
    </p:spTree>
    <p:extLst>
      <p:ext uri="{BB962C8B-B14F-4D97-AF65-F5344CB8AC3E}">
        <p14:creationId xmlns:p14="http://schemas.microsoft.com/office/powerpoint/2010/main" val="2216244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199" y="1570147"/>
            <a:ext cx="8617117" cy="3693319"/>
          </a:xfrm>
          <a:prstGeom prst="rect">
            <a:avLst/>
          </a:prstGeom>
        </p:spPr>
        <p:txBody>
          <a:bodyPr wrap="square">
            <a:spAutoFit/>
          </a:bodyPr>
          <a:lstStyle/>
          <a:p>
            <a:r>
              <a:rPr lang="en-US" altLang="zh-CN" dirty="0"/>
              <a:t>While a user may start browsing for </a:t>
            </a:r>
            <a:r>
              <a:rPr lang="en-US" altLang="zh-CN" dirty="0">
                <a:solidFill>
                  <a:srgbClr val="FF0000"/>
                </a:solidFill>
              </a:rPr>
              <a:t>a </a:t>
            </a:r>
            <a:r>
              <a:rPr lang="en-US" altLang="zh-CN" dirty="0" smtClean="0">
                <a:solidFill>
                  <a:srgbClr val="FF0000"/>
                </a:solidFill>
              </a:rPr>
              <a:t>particular gene</a:t>
            </a:r>
            <a:r>
              <a:rPr lang="en-US" altLang="zh-CN" dirty="0"/>
              <a:t>, the user interface will display the area of the genome containing the gene</a:t>
            </a:r>
            <a:r>
              <a:rPr lang="en-US" altLang="zh-CN" dirty="0" smtClean="0"/>
              <a:t>, along </a:t>
            </a:r>
            <a:r>
              <a:rPr lang="en-US" altLang="zh-CN" dirty="0"/>
              <a:t>with a broader context of other information available in the region of </a:t>
            </a:r>
            <a:r>
              <a:rPr lang="en-US" altLang="zh-CN" dirty="0" smtClean="0"/>
              <a:t>the chromosome </a:t>
            </a:r>
            <a:r>
              <a:rPr lang="en-US" altLang="zh-CN" dirty="0"/>
              <a:t>occupied by the gene. </a:t>
            </a:r>
            <a:endParaRPr lang="en-US" altLang="zh-CN" dirty="0" smtClean="0"/>
          </a:p>
          <a:p>
            <a:endParaRPr lang="en-US" altLang="zh-CN" dirty="0"/>
          </a:p>
          <a:p>
            <a:r>
              <a:rPr lang="en-US" altLang="zh-CN" dirty="0" smtClean="0"/>
              <a:t>This </a:t>
            </a:r>
            <a:r>
              <a:rPr lang="en-US" altLang="zh-CN" dirty="0"/>
              <a:t>information is shown in “</a:t>
            </a:r>
            <a:r>
              <a:rPr lang="en-US" altLang="zh-CN" dirty="0">
                <a:solidFill>
                  <a:srgbClr val="FF0000"/>
                </a:solidFill>
              </a:rPr>
              <a:t>tracks</a:t>
            </a:r>
            <a:r>
              <a:rPr lang="en-US" altLang="zh-CN" dirty="0"/>
              <a:t>,” </a:t>
            </a:r>
            <a:r>
              <a:rPr lang="en-US" altLang="zh-CN" dirty="0" smtClean="0"/>
              <a:t>with each </a:t>
            </a:r>
            <a:r>
              <a:rPr lang="en-US" altLang="zh-CN" dirty="0"/>
              <a:t>track </a:t>
            </a:r>
            <a:r>
              <a:rPr lang="en-US" altLang="zh-CN" dirty="0">
                <a:solidFill>
                  <a:srgbClr val="FF0000"/>
                </a:solidFill>
              </a:rPr>
              <a:t>showing either the genomic sequence from a particular species or a </a:t>
            </a:r>
            <a:r>
              <a:rPr lang="en-US" altLang="zh-CN" dirty="0" smtClean="0">
                <a:solidFill>
                  <a:srgbClr val="FF0000"/>
                </a:solidFill>
              </a:rPr>
              <a:t>particular kind </a:t>
            </a:r>
            <a:r>
              <a:rPr lang="en-US" altLang="zh-CN" dirty="0">
                <a:solidFill>
                  <a:srgbClr val="FF0000"/>
                </a:solidFill>
              </a:rPr>
              <a:t>of annotation on the gene</a:t>
            </a:r>
            <a:r>
              <a:rPr lang="en-US" altLang="zh-CN" dirty="0"/>
              <a:t>. The tracks are aligned so that the </a:t>
            </a:r>
            <a:r>
              <a:rPr lang="en-US" altLang="zh-CN" dirty="0" smtClean="0"/>
              <a:t>information about </a:t>
            </a:r>
            <a:r>
              <a:rPr lang="en-US" altLang="zh-CN" dirty="0"/>
              <a:t>a particular base in the sequence is lined up and can be viewed easily. </a:t>
            </a:r>
            <a:endParaRPr lang="en-US" altLang="zh-CN" dirty="0" smtClean="0"/>
          </a:p>
          <a:p>
            <a:endParaRPr lang="en-US" altLang="zh-CN" dirty="0"/>
          </a:p>
          <a:p>
            <a:r>
              <a:rPr lang="en-US" altLang="zh-CN" dirty="0" smtClean="0"/>
              <a:t>In modern browsers</a:t>
            </a:r>
            <a:r>
              <a:rPr lang="en-US" altLang="zh-CN" dirty="0"/>
              <a:t>, the abundance of </a:t>
            </a:r>
            <a:r>
              <a:rPr lang="en-US" altLang="zh-CN" dirty="0">
                <a:solidFill>
                  <a:srgbClr val="FF0000"/>
                </a:solidFill>
              </a:rPr>
              <a:t>contextual information linked to a genomic </a:t>
            </a:r>
            <a:r>
              <a:rPr lang="en-US" altLang="zh-CN" dirty="0" smtClean="0">
                <a:solidFill>
                  <a:srgbClr val="FF0000"/>
                </a:solidFill>
              </a:rPr>
              <a:t>region </a:t>
            </a:r>
            <a:r>
              <a:rPr lang="en-US" altLang="zh-CN" dirty="0" smtClean="0"/>
              <a:t>not </a:t>
            </a:r>
            <a:r>
              <a:rPr lang="en-US" altLang="zh-CN" dirty="0"/>
              <a:t>only helps to satisfy the most directed search, but also makes available a </a:t>
            </a:r>
            <a:r>
              <a:rPr lang="en-US" altLang="zh-CN" dirty="0" smtClean="0"/>
              <a:t>depth of </a:t>
            </a:r>
            <a:r>
              <a:rPr lang="en-US" altLang="zh-CN" dirty="0"/>
              <a:t>content that facilitates </a:t>
            </a:r>
            <a:r>
              <a:rPr lang="en-US" altLang="zh-CN" dirty="0">
                <a:solidFill>
                  <a:srgbClr val="FF0000"/>
                </a:solidFill>
              </a:rPr>
              <a:t>integration of knowledge about genes, gene expression</a:t>
            </a:r>
            <a:r>
              <a:rPr lang="en-US" altLang="zh-CN" dirty="0" smtClean="0">
                <a:solidFill>
                  <a:srgbClr val="FF0000"/>
                </a:solidFill>
              </a:rPr>
              <a:t>, regulatory </a:t>
            </a:r>
            <a:r>
              <a:rPr lang="en-US" altLang="zh-CN" dirty="0">
                <a:solidFill>
                  <a:srgbClr val="FF0000"/>
                </a:solidFill>
              </a:rPr>
              <a:t>sequences, sequence conservation between species, and many </a:t>
            </a:r>
            <a:r>
              <a:rPr lang="en-US" altLang="zh-CN" dirty="0" smtClean="0">
                <a:solidFill>
                  <a:srgbClr val="FF0000"/>
                </a:solidFill>
              </a:rPr>
              <a:t>other classes </a:t>
            </a:r>
            <a:r>
              <a:rPr lang="en-US" altLang="zh-CN" dirty="0">
                <a:solidFill>
                  <a:srgbClr val="FF0000"/>
                </a:solidFill>
              </a:rPr>
              <a:t>of data</a:t>
            </a:r>
            <a:r>
              <a:rPr lang="en-US" altLang="zh-CN" dirty="0"/>
              <a:t>.</a:t>
            </a:r>
            <a:endParaRPr lang="zh-CN" altLang="en-US" dirty="0"/>
          </a:p>
        </p:txBody>
      </p:sp>
      <p:sp>
        <p:nvSpPr>
          <p:cNvPr id="3" name="Slide Number Placeholder 2"/>
          <p:cNvSpPr>
            <a:spLocks noGrp="1"/>
          </p:cNvSpPr>
          <p:nvPr>
            <p:ph type="sldNum" sz="quarter" idx="12"/>
          </p:nvPr>
        </p:nvSpPr>
        <p:spPr/>
        <p:txBody>
          <a:bodyPr/>
          <a:lstStyle/>
          <a:p>
            <a:fld id="{89E9DE91-9290-5144-8A94-CCB907EB7AC8}" type="slidenum">
              <a:rPr lang="en-US" smtClean="0"/>
              <a:pPr/>
              <a:t>31</a:t>
            </a:fld>
            <a:endParaRPr lang="en-US"/>
          </a:p>
        </p:txBody>
      </p:sp>
    </p:spTree>
    <p:extLst>
      <p:ext uri="{BB962C8B-B14F-4D97-AF65-F5344CB8AC3E}">
        <p14:creationId xmlns:p14="http://schemas.microsoft.com/office/powerpoint/2010/main" val="216536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124" y="2830167"/>
            <a:ext cx="8297676" cy="2031325"/>
          </a:xfrm>
          <a:prstGeom prst="rect">
            <a:avLst/>
          </a:prstGeom>
        </p:spPr>
        <p:txBody>
          <a:bodyPr wrap="square">
            <a:spAutoFit/>
          </a:bodyPr>
          <a:lstStyle/>
          <a:p>
            <a:r>
              <a:rPr lang="en-US" altLang="zh-CN" dirty="0"/>
              <a:t>Each uses a centralized model, where the web site provides access to a large </a:t>
            </a:r>
            <a:r>
              <a:rPr lang="en-US" altLang="zh-CN" dirty="0" smtClean="0"/>
              <a:t>public database </a:t>
            </a:r>
            <a:r>
              <a:rPr lang="en-US" altLang="zh-CN" dirty="0"/>
              <a:t>of genome data for many species and also integrates specialized tools, </a:t>
            </a:r>
            <a:r>
              <a:rPr lang="en-US" altLang="zh-CN" dirty="0" smtClean="0"/>
              <a:t>such as </a:t>
            </a:r>
            <a:r>
              <a:rPr lang="en-US" altLang="zh-CN" dirty="0"/>
              <a:t>BLAST at NCBI and </a:t>
            </a:r>
            <a:r>
              <a:rPr lang="en-US" altLang="zh-CN" dirty="0" err="1"/>
              <a:t>Ensembl</a:t>
            </a:r>
            <a:r>
              <a:rPr lang="en-US" altLang="zh-CN" dirty="0"/>
              <a:t> and BLAT at UCSC. </a:t>
            </a:r>
            <a:endParaRPr lang="en-US" altLang="zh-CN" dirty="0" smtClean="0"/>
          </a:p>
          <a:p>
            <a:endParaRPr lang="en-US" altLang="zh-CN" dirty="0"/>
          </a:p>
          <a:p>
            <a:r>
              <a:rPr lang="en-US" altLang="zh-CN" dirty="0" smtClean="0"/>
              <a:t>The </a:t>
            </a:r>
            <a:r>
              <a:rPr lang="en-US" altLang="zh-CN" dirty="0"/>
              <a:t>public browsers </a:t>
            </a:r>
            <a:r>
              <a:rPr lang="en-US" altLang="zh-CN" dirty="0" smtClean="0"/>
              <a:t>provide a valuable </a:t>
            </a:r>
            <a:r>
              <a:rPr lang="en-US" altLang="zh-CN" dirty="0"/>
              <a:t>service to the research community by providing </a:t>
            </a:r>
            <a:r>
              <a:rPr lang="en-US" altLang="zh-CN" dirty="0">
                <a:solidFill>
                  <a:srgbClr val="FF0000"/>
                </a:solidFill>
              </a:rPr>
              <a:t>tools</a:t>
            </a:r>
            <a:r>
              <a:rPr lang="en-US" altLang="zh-CN" dirty="0"/>
              <a:t> for free access </a:t>
            </a:r>
            <a:r>
              <a:rPr lang="en-US" altLang="zh-CN" dirty="0" smtClean="0"/>
              <a:t>to whole </a:t>
            </a:r>
            <a:r>
              <a:rPr lang="en-US" altLang="zh-CN" dirty="0"/>
              <a:t>genome data and by supporting the complex and robust </a:t>
            </a:r>
            <a:r>
              <a:rPr lang="en-US" altLang="zh-CN" dirty="0">
                <a:solidFill>
                  <a:srgbClr val="FF0000"/>
                </a:solidFill>
              </a:rPr>
              <a:t>informatics </a:t>
            </a:r>
            <a:r>
              <a:rPr lang="en-US" altLang="zh-CN" dirty="0" smtClean="0">
                <a:solidFill>
                  <a:srgbClr val="FF0000"/>
                </a:solidFill>
              </a:rPr>
              <a:t>infrastructure </a:t>
            </a:r>
            <a:r>
              <a:rPr lang="en-US" altLang="zh-CN" dirty="0" smtClean="0"/>
              <a:t>required </a:t>
            </a:r>
            <a:r>
              <a:rPr lang="en-US" altLang="zh-CN" dirty="0"/>
              <a:t>to make the data accessible</a:t>
            </a:r>
            <a:endParaRPr lang="zh-CN" altLang="en-US" dirty="0"/>
          </a:p>
        </p:txBody>
      </p:sp>
      <p:sp>
        <p:nvSpPr>
          <p:cNvPr id="3" name="Slide Number Placeholder 2"/>
          <p:cNvSpPr>
            <a:spLocks noGrp="1"/>
          </p:cNvSpPr>
          <p:nvPr>
            <p:ph type="sldNum" sz="quarter" idx="12"/>
          </p:nvPr>
        </p:nvSpPr>
        <p:spPr/>
        <p:txBody>
          <a:bodyPr/>
          <a:lstStyle/>
          <a:p>
            <a:fld id="{89E9DE91-9290-5144-8A94-CCB907EB7AC8}" type="slidenum">
              <a:rPr lang="en-US" smtClean="0"/>
              <a:pPr/>
              <a:t>32</a:t>
            </a:fld>
            <a:endParaRPr lang="en-US"/>
          </a:p>
        </p:txBody>
      </p:sp>
      <p:sp>
        <p:nvSpPr>
          <p:cNvPr id="4" name="Rectangle 3"/>
          <p:cNvSpPr/>
          <p:nvPr/>
        </p:nvSpPr>
        <p:spPr>
          <a:xfrm>
            <a:off x="1522456" y="826816"/>
            <a:ext cx="6401239" cy="1477328"/>
          </a:xfrm>
          <a:prstGeom prst="rect">
            <a:avLst/>
          </a:prstGeom>
        </p:spPr>
        <p:txBody>
          <a:bodyPr wrap="square">
            <a:spAutoFit/>
          </a:bodyPr>
          <a:lstStyle/>
          <a:p>
            <a:r>
              <a:rPr lang="en-US" dirty="0"/>
              <a:t>• </a:t>
            </a:r>
            <a:r>
              <a:rPr lang="en-US" dirty="0" err="1" smtClean="0"/>
              <a:t>Ensembl</a:t>
            </a:r>
            <a:r>
              <a:rPr lang="en-US" dirty="0" smtClean="0"/>
              <a:t> </a:t>
            </a:r>
            <a:r>
              <a:rPr lang="en-US" dirty="0"/>
              <a:t>Genome </a:t>
            </a:r>
            <a:r>
              <a:rPr lang="en-US" dirty="0" smtClean="0"/>
              <a:t>Browsers: http</a:t>
            </a:r>
            <a:r>
              <a:rPr lang="en-US" dirty="0"/>
              <a:t>://</a:t>
            </a:r>
            <a:r>
              <a:rPr lang="en-US" dirty="0" err="1"/>
              <a:t>www.ensemblgenomes.org</a:t>
            </a:r>
            <a:endParaRPr lang="en-US" dirty="0"/>
          </a:p>
          <a:p>
            <a:endParaRPr lang="en-US" dirty="0"/>
          </a:p>
          <a:p>
            <a:r>
              <a:rPr lang="en-US" dirty="0"/>
              <a:t>• NCBI Map </a:t>
            </a:r>
            <a:r>
              <a:rPr lang="en-US" dirty="0" smtClean="0"/>
              <a:t>Viewer: http</a:t>
            </a:r>
            <a:r>
              <a:rPr lang="en-US" dirty="0"/>
              <a:t>://</a:t>
            </a:r>
            <a:r>
              <a:rPr lang="en-US" dirty="0" err="1"/>
              <a:t>www.ncbi.nlm.nih.gov</a:t>
            </a:r>
            <a:r>
              <a:rPr lang="en-US" dirty="0"/>
              <a:t>/</a:t>
            </a:r>
            <a:r>
              <a:rPr lang="en-US" dirty="0" err="1"/>
              <a:t>mapview</a:t>
            </a:r>
            <a:r>
              <a:rPr lang="en-US" dirty="0"/>
              <a:t>/</a:t>
            </a:r>
          </a:p>
          <a:p>
            <a:endParaRPr lang="en-US" dirty="0"/>
          </a:p>
          <a:p>
            <a:r>
              <a:rPr lang="en-US" dirty="0"/>
              <a:t>• UCSC Genome </a:t>
            </a:r>
            <a:r>
              <a:rPr lang="en-US" dirty="0" smtClean="0"/>
              <a:t>Browser: http</a:t>
            </a:r>
            <a:r>
              <a:rPr lang="en-US" dirty="0"/>
              <a:t>://</a:t>
            </a:r>
            <a:r>
              <a:rPr lang="en-US" dirty="0" err="1"/>
              <a:t>genome.ucsc.edu</a:t>
            </a:r>
            <a:endParaRPr lang="en-US" dirty="0"/>
          </a:p>
        </p:txBody>
      </p:sp>
    </p:spTree>
    <p:extLst>
      <p:ext uri="{BB962C8B-B14F-4D97-AF65-F5344CB8AC3E}">
        <p14:creationId xmlns:p14="http://schemas.microsoft.com/office/powerpoint/2010/main" val="1426751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Hands on exercise 2: </a:t>
            </a:r>
            <a:r>
              <a:rPr lang="en-US" dirty="0" err="1" smtClean="0"/>
              <a:t>Ensembl</a:t>
            </a:r>
            <a:r>
              <a:rPr lang="en-US" dirty="0" smtClean="0"/>
              <a:t> gene </a:t>
            </a:r>
            <a:r>
              <a:rPr lang="en-US" dirty="0"/>
              <a:t>search </a:t>
            </a:r>
          </a:p>
        </p:txBody>
      </p:sp>
      <p:sp>
        <p:nvSpPr>
          <p:cNvPr id="6" name="Subtitle 5"/>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89E9DE91-9290-5144-8A94-CCB907EB7AC8}" type="slidenum">
              <a:rPr lang="en-US" smtClean="0"/>
              <a:pPr/>
              <a:t>33</a:t>
            </a:fld>
            <a:endParaRPr lang="en-US"/>
          </a:p>
        </p:txBody>
      </p:sp>
    </p:spTree>
    <p:extLst>
      <p:ext uri="{BB962C8B-B14F-4D97-AF65-F5344CB8AC3E}">
        <p14:creationId xmlns:p14="http://schemas.microsoft.com/office/powerpoint/2010/main" val="185058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E9DE91-9290-5144-8A94-CCB907EB7AC8}" type="slidenum">
              <a:rPr lang="en-US" smtClean="0"/>
              <a:pPr/>
              <a:t>34</a:t>
            </a:fld>
            <a:endParaRPr lang="en-US"/>
          </a:p>
        </p:txBody>
      </p:sp>
      <p:pic>
        <p:nvPicPr>
          <p:cNvPr id="5" name="Content Placeholder 4"/>
          <p:cNvPicPr>
            <a:picLocks noGrp="1" noChangeAspect="1"/>
          </p:cNvPicPr>
          <p:nvPr>
            <p:ph idx="4294967295"/>
          </p:nvPr>
        </p:nvPicPr>
        <p:blipFill>
          <a:blip r:embed="rId2"/>
          <a:srcRect t="5411" b="5411"/>
          <a:stretch>
            <a:fillRect/>
          </a:stretch>
        </p:blipFill>
        <p:spPr>
          <a:xfrm>
            <a:off x="457200" y="1250950"/>
            <a:ext cx="8229600" cy="4525963"/>
          </a:xfrm>
        </p:spPr>
      </p:pic>
      <p:cxnSp>
        <p:nvCxnSpPr>
          <p:cNvPr id="7" name="Straight Arrow Connector 6"/>
          <p:cNvCxnSpPr/>
          <p:nvPr/>
        </p:nvCxnSpPr>
        <p:spPr>
          <a:xfrm flipH="1">
            <a:off x="1190625" y="924957"/>
            <a:ext cx="3238500" cy="232941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429125" y="555625"/>
            <a:ext cx="2721568" cy="369332"/>
          </a:xfrm>
          <a:prstGeom prst="rect">
            <a:avLst/>
          </a:prstGeom>
          <a:noFill/>
        </p:spPr>
        <p:txBody>
          <a:bodyPr wrap="none" rtlCol="0">
            <a:spAutoFit/>
          </a:bodyPr>
          <a:lstStyle/>
          <a:p>
            <a:r>
              <a:rPr lang="en-US" dirty="0" smtClean="0"/>
              <a:t>Click to link to human page</a:t>
            </a:r>
            <a:endParaRPr lang="en-US" dirty="0"/>
          </a:p>
        </p:txBody>
      </p:sp>
      <p:sp>
        <p:nvSpPr>
          <p:cNvPr id="9" name="Rectangle 8"/>
          <p:cNvSpPr/>
          <p:nvPr/>
        </p:nvSpPr>
        <p:spPr>
          <a:xfrm>
            <a:off x="457200" y="255627"/>
            <a:ext cx="2625200" cy="369332"/>
          </a:xfrm>
          <a:prstGeom prst="rect">
            <a:avLst/>
          </a:prstGeom>
        </p:spPr>
        <p:txBody>
          <a:bodyPr wrap="none">
            <a:spAutoFit/>
          </a:bodyPr>
          <a:lstStyle/>
          <a:p>
            <a:r>
              <a:rPr lang="en-US" dirty="0"/>
              <a:t>http://</a:t>
            </a:r>
            <a:r>
              <a:rPr lang="en-US" dirty="0" err="1"/>
              <a:t>www.ensembl.org</a:t>
            </a:r>
            <a:r>
              <a:rPr lang="en-US" dirty="0"/>
              <a:t>/</a:t>
            </a:r>
          </a:p>
        </p:txBody>
      </p:sp>
    </p:spTree>
    <p:extLst>
      <p:ext uri="{BB962C8B-B14F-4D97-AF65-F5344CB8AC3E}">
        <p14:creationId xmlns:p14="http://schemas.microsoft.com/office/powerpoint/2010/main" val="1798188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969187"/>
            <a:ext cx="9144000" cy="5387163"/>
          </a:xfrm>
          <a:prstGeom prst="rect">
            <a:avLst/>
          </a:prstGeom>
        </p:spPr>
      </p:pic>
      <p:sp>
        <p:nvSpPr>
          <p:cNvPr id="2" name="Slide Number Placeholder 1"/>
          <p:cNvSpPr>
            <a:spLocks noGrp="1"/>
          </p:cNvSpPr>
          <p:nvPr>
            <p:ph type="sldNum" sz="quarter" idx="12"/>
          </p:nvPr>
        </p:nvSpPr>
        <p:spPr/>
        <p:txBody>
          <a:bodyPr/>
          <a:lstStyle/>
          <a:p>
            <a:fld id="{89E9DE91-9290-5144-8A94-CCB907EB7AC8}" type="slidenum">
              <a:rPr lang="en-US" smtClean="0"/>
              <a:pPr/>
              <a:t>35</a:t>
            </a:fld>
            <a:endParaRPr lang="en-US"/>
          </a:p>
        </p:txBody>
      </p:sp>
      <p:sp>
        <p:nvSpPr>
          <p:cNvPr id="5" name="Rectangle 4"/>
          <p:cNvSpPr/>
          <p:nvPr/>
        </p:nvSpPr>
        <p:spPr>
          <a:xfrm>
            <a:off x="1473080" y="2101468"/>
            <a:ext cx="2391912" cy="46745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2245742" y="587375"/>
            <a:ext cx="1619250" cy="174204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864992" y="275709"/>
            <a:ext cx="4207327" cy="369332"/>
          </a:xfrm>
          <a:prstGeom prst="rect">
            <a:avLst/>
          </a:prstGeom>
          <a:noFill/>
        </p:spPr>
        <p:txBody>
          <a:bodyPr wrap="none" rtlCol="0">
            <a:spAutoFit/>
          </a:bodyPr>
          <a:lstStyle/>
          <a:p>
            <a:r>
              <a:rPr lang="en-US" dirty="0" smtClean="0"/>
              <a:t>Put “liver cancer” in the search box and Go</a:t>
            </a:r>
            <a:endParaRPr lang="en-US" dirty="0"/>
          </a:p>
        </p:txBody>
      </p:sp>
    </p:spTree>
    <p:extLst>
      <p:ext uri="{BB962C8B-B14F-4D97-AF65-F5344CB8AC3E}">
        <p14:creationId xmlns:p14="http://schemas.microsoft.com/office/powerpoint/2010/main" val="673047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748096"/>
            <a:ext cx="9144000" cy="5973379"/>
          </a:xfrm>
          <a:prstGeom prst="rect">
            <a:avLst/>
          </a:prstGeom>
        </p:spPr>
      </p:pic>
      <p:sp>
        <p:nvSpPr>
          <p:cNvPr id="2" name="Slide Number Placeholder 1"/>
          <p:cNvSpPr>
            <a:spLocks noGrp="1"/>
          </p:cNvSpPr>
          <p:nvPr>
            <p:ph type="sldNum" sz="quarter" idx="12"/>
          </p:nvPr>
        </p:nvSpPr>
        <p:spPr/>
        <p:txBody>
          <a:bodyPr/>
          <a:lstStyle/>
          <a:p>
            <a:fld id="{89E9DE91-9290-5144-8A94-CCB907EB7AC8}" type="slidenum">
              <a:rPr lang="en-US" smtClean="0"/>
              <a:pPr/>
              <a:t>36</a:t>
            </a:fld>
            <a:endParaRPr lang="en-US"/>
          </a:p>
        </p:txBody>
      </p:sp>
      <p:sp>
        <p:nvSpPr>
          <p:cNvPr id="4" name="Rectangle 3"/>
          <p:cNvSpPr/>
          <p:nvPr/>
        </p:nvSpPr>
        <p:spPr>
          <a:xfrm>
            <a:off x="1" y="2043830"/>
            <a:ext cx="2190750" cy="236942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69875" y="174625"/>
            <a:ext cx="6226885" cy="369332"/>
          </a:xfrm>
          <a:prstGeom prst="rect">
            <a:avLst/>
          </a:prstGeom>
          <a:noFill/>
        </p:spPr>
        <p:txBody>
          <a:bodyPr wrap="none" rtlCol="0">
            <a:spAutoFit/>
          </a:bodyPr>
          <a:lstStyle/>
          <a:p>
            <a:r>
              <a:rPr lang="en-US" dirty="0" smtClean="0"/>
              <a:t>This keyword search gives everything that contains “liver cancer”</a:t>
            </a:r>
            <a:endParaRPr lang="en-US" dirty="0"/>
          </a:p>
        </p:txBody>
      </p:sp>
      <p:cxnSp>
        <p:nvCxnSpPr>
          <p:cNvPr id="11" name="Straight Arrow Connector 10"/>
          <p:cNvCxnSpPr/>
          <p:nvPr/>
        </p:nvCxnSpPr>
        <p:spPr>
          <a:xfrm flipH="1">
            <a:off x="1143000" y="5000625"/>
            <a:ext cx="5353760" cy="5873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553200" y="4677459"/>
            <a:ext cx="2112786" cy="646331"/>
          </a:xfrm>
          <a:prstGeom prst="rect">
            <a:avLst/>
          </a:prstGeom>
          <a:noFill/>
        </p:spPr>
        <p:txBody>
          <a:bodyPr wrap="square" rtlCol="0">
            <a:spAutoFit/>
          </a:bodyPr>
          <a:lstStyle/>
          <a:p>
            <a:r>
              <a:rPr lang="en-US" dirty="0" smtClean="0"/>
              <a:t>Click on Table to have a table view</a:t>
            </a:r>
            <a:endParaRPr lang="en-US" dirty="0"/>
          </a:p>
        </p:txBody>
      </p:sp>
    </p:spTree>
    <p:extLst>
      <p:ext uri="{BB962C8B-B14F-4D97-AF65-F5344CB8AC3E}">
        <p14:creationId xmlns:p14="http://schemas.microsoft.com/office/powerpoint/2010/main" val="2199349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37</a:t>
            </a:fld>
            <a:endParaRPr lang="en-US"/>
          </a:p>
        </p:txBody>
      </p:sp>
      <p:pic>
        <p:nvPicPr>
          <p:cNvPr id="3" name="Picture 2"/>
          <p:cNvPicPr>
            <a:picLocks noChangeAspect="1"/>
          </p:cNvPicPr>
          <p:nvPr/>
        </p:nvPicPr>
        <p:blipFill>
          <a:blip r:embed="rId2"/>
          <a:stretch>
            <a:fillRect/>
          </a:stretch>
        </p:blipFill>
        <p:spPr>
          <a:xfrm>
            <a:off x="0" y="1752600"/>
            <a:ext cx="9144000" cy="3344162"/>
          </a:xfrm>
          <a:prstGeom prst="rect">
            <a:avLst/>
          </a:prstGeom>
        </p:spPr>
      </p:pic>
      <p:sp>
        <p:nvSpPr>
          <p:cNvPr id="4" name="Rectangle 3"/>
          <p:cNvSpPr/>
          <p:nvPr/>
        </p:nvSpPr>
        <p:spPr>
          <a:xfrm>
            <a:off x="4965701" y="1943100"/>
            <a:ext cx="990600" cy="259715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a:off x="222250" y="2286000"/>
            <a:ext cx="5048250" cy="5080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428625" y="2794000"/>
            <a:ext cx="4841875" cy="1746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635500" y="857250"/>
            <a:ext cx="3724096" cy="369332"/>
          </a:xfrm>
          <a:prstGeom prst="rect">
            <a:avLst/>
          </a:prstGeom>
          <a:noFill/>
        </p:spPr>
        <p:txBody>
          <a:bodyPr wrap="none" rtlCol="0">
            <a:spAutoFit/>
          </a:bodyPr>
          <a:lstStyle/>
          <a:p>
            <a:r>
              <a:rPr lang="en-US" dirty="0" smtClean="0"/>
              <a:t>This col tells the category of the entry</a:t>
            </a:r>
            <a:endParaRPr lang="en-US" dirty="0"/>
          </a:p>
        </p:txBody>
      </p:sp>
      <p:cxnSp>
        <p:nvCxnSpPr>
          <p:cNvPr id="12" name="Straight Arrow Connector 11"/>
          <p:cNvCxnSpPr>
            <a:stCxn id="4" idx="0"/>
          </p:cNvCxnSpPr>
          <p:nvPr/>
        </p:nvCxnSpPr>
        <p:spPr>
          <a:xfrm flipV="1">
            <a:off x="5461001" y="1226582"/>
            <a:ext cx="158749" cy="71651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1206500" y="2794001"/>
            <a:ext cx="2873375" cy="301624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124324" y="5487084"/>
            <a:ext cx="3336925" cy="646331"/>
          </a:xfrm>
          <a:prstGeom prst="rect">
            <a:avLst/>
          </a:prstGeom>
          <a:noFill/>
        </p:spPr>
        <p:txBody>
          <a:bodyPr wrap="square" rtlCol="0">
            <a:spAutoFit/>
          </a:bodyPr>
          <a:lstStyle/>
          <a:p>
            <a:r>
              <a:rPr lang="en-US" dirty="0" smtClean="0"/>
              <a:t>Click on the numbers to only show gene entries</a:t>
            </a:r>
            <a:endParaRPr lang="en-US" dirty="0"/>
          </a:p>
        </p:txBody>
      </p:sp>
    </p:spTree>
    <p:extLst>
      <p:ext uri="{BB962C8B-B14F-4D97-AF65-F5344CB8AC3E}">
        <p14:creationId xmlns:p14="http://schemas.microsoft.com/office/powerpoint/2010/main" val="2734974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1600200"/>
            <a:ext cx="9144000" cy="3643192"/>
          </a:xfrm>
          <a:prstGeom prst="rect">
            <a:avLst/>
          </a:prstGeom>
        </p:spPr>
      </p:pic>
      <p:sp>
        <p:nvSpPr>
          <p:cNvPr id="2" name="Slide Number Placeholder 1"/>
          <p:cNvSpPr>
            <a:spLocks noGrp="1"/>
          </p:cNvSpPr>
          <p:nvPr>
            <p:ph type="sldNum" sz="quarter" idx="12"/>
          </p:nvPr>
        </p:nvSpPr>
        <p:spPr/>
        <p:txBody>
          <a:bodyPr/>
          <a:lstStyle/>
          <a:p>
            <a:fld id="{89E9DE91-9290-5144-8A94-CCB907EB7AC8}" type="slidenum">
              <a:rPr lang="en-US" smtClean="0"/>
              <a:pPr/>
              <a:t>38</a:t>
            </a:fld>
            <a:endParaRPr lang="en-US"/>
          </a:p>
        </p:txBody>
      </p:sp>
      <p:sp>
        <p:nvSpPr>
          <p:cNvPr id="4" name="TextBox 3"/>
          <p:cNvSpPr txBox="1"/>
          <p:nvPr/>
        </p:nvSpPr>
        <p:spPr>
          <a:xfrm>
            <a:off x="777875" y="666750"/>
            <a:ext cx="2300630" cy="369332"/>
          </a:xfrm>
          <a:prstGeom prst="rect">
            <a:avLst/>
          </a:prstGeom>
          <a:noFill/>
        </p:spPr>
        <p:txBody>
          <a:bodyPr wrap="none" rtlCol="0">
            <a:spAutoFit/>
          </a:bodyPr>
          <a:lstStyle/>
          <a:p>
            <a:r>
              <a:rPr lang="en-US" dirty="0" smtClean="0"/>
              <a:t>This is the list of genes</a:t>
            </a:r>
            <a:endParaRPr lang="en-US" dirty="0"/>
          </a:p>
        </p:txBody>
      </p:sp>
      <p:cxnSp>
        <p:nvCxnSpPr>
          <p:cNvPr id="5" name="Straight Arrow Connector 4"/>
          <p:cNvCxnSpPr>
            <a:stCxn id="6" idx="2"/>
          </p:cNvCxnSpPr>
          <p:nvPr/>
        </p:nvCxnSpPr>
        <p:spPr>
          <a:xfrm flipH="1">
            <a:off x="5318125" y="1076414"/>
            <a:ext cx="857250" cy="65396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825875" y="153084"/>
            <a:ext cx="4699000" cy="923330"/>
          </a:xfrm>
          <a:prstGeom prst="rect">
            <a:avLst/>
          </a:prstGeom>
          <a:noFill/>
        </p:spPr>
        <p:txBody>
          <a:bodyPr wrap="square" rtlCol="0">
            <a:spAutoFit/>
          </a:bodyPr>
          <a:lstStyle/>
          <a:p>
            <a:r>
              <a:rPr lang="en-US" dirty="0" smtClean="0"/>
              <a:t>Click here to show the list and select Location and Score to show chromosome location info and score respectively</a:t>
            </a:r>
            <a:endParaRPr lang="en-US" dirty="0"/>
          </a:p>
        </p:txBody>
      </p:sp>
      <p:sp>
        <p:nvSpPr>
          <p:cNvPr id="14" name="TextBox 13"/>
          <p:cNvSpPr txBox="1"/>
          <p:nvPr/>
        </p:nvSpPr>
        <p:spPr>
          <a:xfrm>
            <a:off x="4813299" y="5378270"/>
            <a:ext cx="3873501" cy="1200329"/>
          </a:xfrm>
          <a:prstGeom prst="rect">
            <a:avLst/>
          </a:prstGeom>
          <a:noFill/>
        </p:spPr>
        <p:txBody>
          <a:bodyPr wrap="square" rtlCol="0">
            <a:spAutoFit/>
          </a:bodyPr>
          <a:lstStyle/>
          <a:p>
            <a:r>
              <a:rPr lang="en-US" dirty="0" smtClean="0"/>
              <a:t>Score is calculated based on the query: how much the annotation description is similar to the searching keyword (liver cancer)</a:t>
            </a:r>
            <a:endParaRPr lang="en-US" dirty="0"/>
          </a:p>
        </p:txBody>
      </p:sp>
      <p:sp>
        <p:nvSpPr>
          <p:cNvPr id="15" name="TextBox 14"/>
          <p:cNvSpPr txBox="1"/>
          <p:nvPr/>
        </p:nvSpPr>
        <p:spPr>
          <a:xfrm>
            <a:off x="365125" y="5619750"/>
            <a:ext cx="4143375" cy="646331"/>
          </a:xfrm>
          <a:prstGeom prst="rect">
            <a:avLst/>
          </a:prstGeom>
          <a:noFill/>
        </p:spPr>
        <p:txBody>
          <a:bodyPr wrap="square" rtlCol="0">
            <a:spAutoFit/>
          </a:bodyPr>
          <a:lstStyle/>
          <a:p>
            <a:r>
              <a:rPr lang="en-US" dirty="0" smtClean="0"/>
              <a:t>The first two entries in this page are </a:t>
            </a:r>
            <a:r>
              <a:rPr lang="en-US" dirty="0" err="1" smtClean="0"/>
              <a:t>ncRNA</a:t>
            </a:r>
            <a:r>
              <a:rPr lang="en-US" dirty="0" smtClean="0"/>
              <a:t> genes. Let’s try the 2</a:t>
            </a:r>
            <a:r>
              <a:rPr lang="en-US" baseline="30000" dirty="0" smtClean="0"/>
              <a:t>nd</a:t>
            </a:r>
            <a:r>
              <a:rPr lang="en-US" dirty="0" smtClean="0"/>
              <a:t> one</a:t>
            </a:r>
            <a:endParaRPr lang="en-US" dirty="0"/>
          </a:p>
        </p:txBody>
      </p:sp>
      <p:cxnSp>
        <p:nvCxnSpPr>
          <p:cNvPr id="16" name="Straight Arrow Connector 15"/>
          <p:cNvCxnSpPr/>
          <p:nvPr/>
        </p:nvCxnSpPr>
        <p:spPr>
          <a:xfrm flipV="1">
            <a:off x="1412875" y="2349500"/>
            <a:ext cx="365125" cy="33813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060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39</a:t>
            </a:fld>
            <a:endParaRPr lang="en-US"/>
          </a:p>
        </p:txBody>
      </p:sp>
      <p:pic>
        <p:nvPicPr>
          <p:cNvPr id="3" name="Picture 2"/>
          <p:cNvPicPr>
            <a:picLocks noChangeAspect="1"/>
          </p:cNvPicPr>
          <p:nvPr/>
        </p:nvPicPr>
        <p:blipFill>
          <a:blip r:embed="rId2"/>
          <a:stretch>
            <a:fillRect/>
          </a:stretch>
        </p:blipFill>
        <p:spPr>
          <a:xfrm>
            <a:off x="0" y="1226091"/>
            <a:ext cx="9144000" cy="5130259"/>
          </a:xfrm>
          <a:prstGeom prst="rect">
            <a:avLst/>
          </a:prstGeom>
        </p:spPr>
      </p:pic>
      <p:sp>
        <p:nvSpPr>
          <p:cNvPr id="4" name="TextBox 3"/>
          <p:cNvSpPr txBox="1"/>
          <p:nvPr/>
        </p:nvSpPr>
        <p:spPr>
          <a:xfrm>
            <a:off x="142875" y="116959"/>
            <a:ext cx="5256104" cy="369332"/>
          </a:xfrm>
          <a:prstGeom prst="rect">
            <a:avLst/>
          </a:prstGeom>
          <a:noFill/>
        </p:spPr>
        <p:txBody>
          <a:bodyPr wrap="none" rtlCol="0">
            <a:spAutoFit/>
          </a:bodyPr>
          <a:lstStyle/>
          <a:p>
            <a:r>
              <a:rPr lang="en-US" dirty="0" smtClean="0"/>
              <a:t>Now it’s showing the Gene; there are also other tabs</a:t>
            </a:r>
            <a:endParaRPr lang="en-US" dirty="0"/>
          </a:p>
        </p:txBody>
      </p:sp>
      <p:cxnSp>
        <p:nvCxnSpPr>
          <p:cNvPr id="5" name="Straight Arrow Connector 4"/>
          <p:cNvCxnSpPr/>
          <p:nvPr/>
        </p:nvCxnSpPr>
        <p:spPr>
          <a:xfrm>
            <a:off x="2413000" y="308988"/>
            <a:ext cx="127000" cy="9171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3587750" y="422453"/>
            <a:ext cx="857250" cy="8036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1555750" y="486291"/>
            <a:ext cx="2746375" cy="739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143523" y="1412875"/>
            <a:ext cx="2510911" cy="369332"/>
          </a:xfrm>
          <a:prstGeom prst="rect">
            <a:avLst/>
          </a:prstGeom>
          <a:noFill/>
        </p:spPr>
        <p:txBody>
          <a:bodyPr wrap="none" rtlCol="0">
            <a:spAutoFit/>
          </a:bodyPr>
          <a:lstStyle/>
          <a:p>
            <a:r>
              <a:rPr lang="en-US" dirty="0" smtClean="0"/>
              <a:t>This is ENSEMBL Gene ID</a:t>
            </a:r>
            <a:endParaRPr lang="en-US" dirty="0"/>
          </a:p>
        </p:txBody>
      </p:sp>
      <p:cxnSp>
        <p:nvCxnSpPr>
          <p:cNvPr id="12" name="Straight Arrow Connector 11"/>
          <p:cNvCxnSpPr>
            <a:stCxn id="11" idx="1"/>
          </p:cNvCxnSpPr>
          <p:nvPr/>
        </p:nvCxnSpPr>
        <p:spPr>
          <a:xfrm flipH="1">
            <a:off x="3032125" y="1597541"/>
            <a:ext cx="111139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6" idx="1"/>
          </p:cNvCxnSpPr>
          <p:nvPr/>
        </p:nvCxnSpPr>
        <p:spPr>
          <a:xfrm flipH="1" flipV="1">
            <a:off x="2571750" y="3111500"/>
            <a:ext cx="3660923" cy="1148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232673" y="3041650"/>
            <a:ext cx="2959051" cy="369332"/>
          </a:xfrm>
          <a:prstGeom prst="rect">
            <a:avLst/>
          </a:prstGeom>
          <a:noFill/>
        </p:spPr>
        <p:txBody>
          <a:bodyPr wrap="none" rtlCol="0">
            <a:spAutoFit/>
          </a:bodyPr>
          <a:lstStyle/>
          <a:p>
            <a:r>
              <a:rPr lang="en-US" dirty="0" smtClean="0"/>
              <a:t>This is ENSEMBL Transcript ID</a:t>
            </a:r>
            <a:endParaRPr lang="en-US" dirty="0"/>
          </a:p>
        </p:txBody>
      </p:sp>
      <p:sp>
        <p:nvSpPr>
          <p:cNvPr id="19" name="TextBox 18"/>
          <p:cNvSpPr txBox="1"/>
          <p:nvPr/>
        </p:nvSpPr>
        <p:spPr>
          <a:xfrm>
            <a:off x="6232673" y="3563381"/>
            <a:ext cx="2609702" cy="646331"/>
          </a:xfrm>
          <a:prstGeom prst="rect">
            <a:avLst/>
          </a:prstGeom>
          <a:noFill/>
        </p:spPr>
        <p:txBody>
          <a:bodyPr wrap="square" rtlCol="0">
            <a:spAutoFit/>
          </a:bodyPr>
          <a:lstStyle/>
          <a:p>
            <a:r>
              <a:rPr lang="en-US" dirty="0" smtClean="0"/>
              <a:t>This is is a </a:t>
            </a:r>
            <a:r>
              <a:rPr lang="en-US" dirty="0" smtClean="0">
                <a:solidFill>
                  <a:srgbClr val="FF0000"/>
                </a:solidFill>
              </a:rPr>
              <a:t>l</a:t>
            </a:r>
            <a:r>
              <a:rPr lang="en-US" dirty="0" smtClean="0"/>
              <a:t>ong </a:t>
            </a:r>
            <a:r>
              <a:rPr lang="en-US" dirty="0" err="1" smtClean="0">
                <a:solidFill>
                  <a:srgbClr val="FF0000"/>
                </a:solidFill>
              </a:rPr>
              <a:t>i</a:t>
            </a:r>
            <a:r>
              <a:rPr lang="en-US" dirty="0" err="1" smtClean="0"/>
              <a:t>ntergenic</a:t>
            </a:r>
            <a:r>
              <a:rPr lang="en-US" dirty="0" smtClean="0"/>
              <a:t> </a:t>
            </a:r>
            <a:r>
              <a:rPr lang="en-US" dirty="0" smtClean="0">
                <a:solidFill>
                  <a:srgbClr val="FF0000"/>
                </a:solidFill>
              </a:rPr>
              <a:t>n</a:t>
            </a:r>
            <a:r>
              <a:rPr lang="en-US" dirty="0" smtClean="0"/>
              <a:t>on-</a:t>
            </a:r>
            <a:r>
              <a:rPr lang="en-US" dirty="0" smtClean="0">
                <a:solidFill>
                  <a:srgbClr val="FF0000"/>
                </a:solidFill>
              </a:rPr>
              <a:t>c</a:t>
            </a:r>
            <a:r>
              <a:rPr lang="en-US" dirty="0" smtClean="0"/>
              <a:t>oding </a:t>
            </a:r>
            <a:r>
              <a:rPr lang="en-US" dirty="0" smtClean="0">
                <a:solidFill>
                  <a:srgbClr val="FF0000"/>
                </a:solidFill>
              </a:rPr>
              <a:t>RNA</a:t>
            </a:r>
            <a:r>
              <a:rPr lang="en-US" dirty="0" smtClean="0"/>
              <a:t> gene</a:t>
            </a:r>
            <a:endParaRPr lang="en-US" dirty="0"/>
          </a:p>
        </p:txBody>
      </p:sp>
      <p:cxnSp>
        <p:nvCxnSpPr>
          <p:cNvPr id="20" name="Straight Arrow Connector 19"/>
          <p:cNvCxnSpPr/>
          <p:nvPr/>
        </p:nvCxnSpPr>
        <p:spPr>
          <a:xfrm flipH="1" flipV="1">
            <a:off x="4143523" y="3111500"/>
            <a:ext cx="2241550" cy="8413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553200" y="2297668"/>
            <a:ext cx="1320118" cy="369332"/>
          </a:xfrm>
          <a:prstGeom prst="rect">
            <a:avLst/>
          </a:prstGeom>
          <a:noFill/>
        </p:spPr>
        <p:txBody>
          <a:bodyPr wrap="none" rtlCol="0">
            <a:spAutoFit/>
          </a:bodyPr>
          <a:lstStyle/>
          <a:p>
            <a:r>
              <a:rPr lang="en-US" dirty="0" smtClean="0"/>
              <a:t>Link to NCBI</a:t>
            </a:r>
            <a:endParaRPr lang="en-US" dirty="0"/>
          </a:p>
        </p:txBody>
      </p:sp>
      <p:cxnSp>
        <p:nvCxnSpPr>
          <p:cNvPr id="25" name="Straight Arrow Connector 24"/>
          <p:cNvCxnSpPr>
            <a:stCxn id="23" idx="1"/>
          </p:cNvCxnSpPr>
          <p:nvPr/>
        </p:nvCxnSpPr>
        <p:spPr>
          <a:xfrm flipH="1">
            <a:off x="5032375" y="2482334"/>
            <a:ext cx="1520825" cy="5593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42875" y="5641795"/>
            <a:ext cx="1657450" cy="1200329"/>
          </a:xfrm>
          <a:prstGeom prst="rect">
            <a:avLst/>
          </a:prstGeom>
          <a:noFill/>
        </p:spPr>
        <p:txBody>
          <a:bodyPr wrap="square" rtlCol="0">
            <a:spAutoFit/>
          </a:bodyPr>
          <a:lstStyle/>
          <a:p>
            <a:r>
              <a:rPr lang="en-US" dirty="0" smtClean="0"/>
              <a:t>Here is the graphical representation of the gene</a:t>
            </a:r>
            <a:endParaRPr lang="en-US" dirty="0"/>
          </a:p>
        </p:txBody>
      </p:sp>
      <p:cxnSp>
        <p:nvCxnSpPr>
          <p:cNvPr id="30" name="Straight Arrow Connector 29"/>
          <p:cNvCxnSpPr/>
          <p:nvPr/>
        </p:nvCxnSpPr>
        <p:spPr>
          <a:xfrm flipV="1">
            <a:off x="1190625" y="5794375"/>
            <a:ext cx="4826000" cy="4445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0" y="1476375"/>
            <a:ext cx="1412875" cy="273333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flipH="1">
            <a:off x="1190626" y="574853"/>
            <a:ext cx="5362574" cy="190748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252125" y="281445"/>
            <a:ext cx="2891875" cy="369332"/>
          </a:xfrm>
          <a:prstGeom prst="rect">
            <a:avLst/>
          </a:prstGeom>
          <a:noFill/>
        </p:spPr>
        <p:txBody>
          <a:bodyPr wrap="none" rtlCol="0">
            <a:spAutoFit/>
          </a:bodyPr>
          <a:lstStyle/>
          <a:p>
            <a:r>
              <a:rPr lang="en-US" dirty="0" smtClean="0"/>
              <a:t>Many things can be explored</a:t>
            </a:r>
            <a:endParaRPr lang="en-US" dirty="0"/>
          </a:p>
        </p:txBody>
      </p:sp>
    </p:spTree>
    <p:extLst>
      <p:ext uri="{BB962C8B-B14F-4D97-AF65-F5344CB8AC3E}">
        <p14:creationId xmlns:p14="http://schemas.microsoft.com/office/powerpoint/2010/main" val="1236069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Genome annotation</a:t>
            </a:r>
            <a:endParaRPr lang="en-US" dirty="0"/>
          </a:p>
        </p:txBody>
      </p:sp>
      <p:sp>
        <p:nvSpPr>
          <p:cNvPr id="3" name="Content Placeholder 2"/>
          <p:cNvSpPr>
            <a:spLocks noGrp="1"/>
          </p:cNvSpPr>
          <p:nvPr>
            <p:ph idx="1"/>
          </p:nvPr>
        </p:nvSpPr>
        <p:spPr>
          <a:xfrm>
            <a:off x="457200" y="1409700"/>
            <a:ext cx="8229600" cy="4525963"/>
          </a:xfrm>
        </p:spPr>
        <p:txBody>
          <a:bodyPr/>
          <a:lstStyle/>
          <a:p>
            <a:r>
              <a:rPr lang="en-US" dirty="0" smtClean="0"/>
              <a:t>Predict genes (where are the genes?)</a:t>
            </a:r>
          </a:p>
          <a:p>
            <a:pPr lvl="1"/>
            <a:r>
              <a:rPr lang="en-US" sz="2000" dirty="0" smtClean="0"/>
              <a:t>protein coding </a:t>
            </a:r>
          </a:p>
          <a:p>
            <a:pPr lvl="1"/>
            <a:r>
              <a:rPr lang="en-US" sz="2000" dirty="0" smtClean="0"/>
              <a:t>RNA coding</a:t>
            </a:r>
          </a:p>
          <a:p>
            <a:endParaRPr lang="en-US" dirty="0"/>
          </a:p>
          <a:p>
            <a:r>
              <a:rPr lang="en-US" dirty="0" smtClean="0"/>
              <a:t>Function annotation (What are these genes?)</a:t>
            </a:r>
          </a:p>
          <a:p>
            <a:pPr lvl="1"/>
            <a:r>
              <a:rPr lang="en-US" sz="2000" dirty="0" smtClean="0"/>
              <a:t>Search against </a:t>
            </a:r>
            <a:r>
              <a:rPr lang="en-US" sz="2000" dirty="0" err="1" smtClean="0"/>
              <a:t>UniProt</a:t>
            </a:r>
            <a:r>
              <a:rPr lang="en-US" sz="2000" dirty="0" smtClean="0"/>
              <a:t> or NCBI-nr (</a:t>
            </a:r>
            <a:r>
              <a:rPr lang="en-US" sz="2000" dirty="0" err="1" smtClean="0"/>
              <a:t>GenPept</a:t>
            </a:r>
            <a:r>
              <a:rPr lang="en-US" sz="2000" dirty="0" smtClean="0"/>
              <a:t>)</a:t>
            </a:r>
          </a:p>
          <a:p>
            <a:pPr lvl="1"/>
            <a:r>
              <a:rPr lang="en-US" sz="2000" dirty="0" smtClean="0"/>
              <a:t>Search against protein family/domain databases</a:t>
            </a:r>
          </a:p>
          <a:p>
            <a:pPr lvl="1"/>
            <a:r>
              <a:rPr lang="en-US" sz="2000" dirty="0" smtClean="0"/>
              <a:t>Search against Pathway databases</a:t>
            </a:r>
            <a:endParaRPr lang="en-US" sz="2000" dirty="0"/>
          </a:p>
        </p:txBody>
      </p:sp>
      <p:sp>
        <p:nvSpPr>
          <p:cNvPr id="4" name="TextBox 3"/>
          <p:cNvSpPr txBox="1"/>
          <p:nvPr/>
        </p:nvSpPr>
        <p:spPr>
          <a:xfrm>
            <a:off x="6737193" y="3968632"/>
            <a:ext cx="2236510" cy="923330"/>
          </a:xfrm>
          <a:prstGeom prst="rect">
            <a:avLst/>
          </a:prstGeom>
          <a:noFill/>
        </p:spPr>
        <p:txBody>
          <a:bodyPr wrap="none" rtlCol="0">
            <a:spAutoFit/>
          </a:bodyPr>
          <a:lstStyle/>
          <a:p>
            <a:r>
              <a:rPr lang="en-US" dirty="0" smtClean="0"/>
              <a:t>Function vocabularies</a:t>
            </a:r>
          </a:p>
          <a:p>
            <a:r>
              <a:rPr lang="en-US" dirty="0" smtClean="0"/>
              <a:t>defined in</a:t>
            </a:r>
          </a:p>
          <a:p>
            <a:r>
              <a:rPr lang="en-US" dirty="0" smtClean="0"/>
              <a:t>Gene Ontology</a:t>
            </a:r>
            <a:endParaRPr lang="en-US" dirty="0"/>
          </a:p>
        </p:txBody>
      </p:sp>
      <p:sp>
        <p:nvSpPr>
          <p:cNvPr id="5" name="Right Brace 4"/>
          <p:cNvSpPr/>
          <p:nvPr/>
        </p:nvSpPr>
        <p:spPr>
          <a:xfrm>
            <a:off x="6404320" y="3919010"/>
            <a:ext cx="392699" cy="106207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89E9DE91-9290-5144-8A94-CCB907EB7AC8}" type="slidenum">
              <a:rPr lang="en-US" smtClean="0"/>
              <a:pPr/>
              <a:t>4</a:t>
            </a:fld>
            <a:endParaRPr lang="en-US"/>
          </a:p>
        </p:txBody>
      </p:sp>
      <p:sp>
        <p:nvSpPr>
          <p:cNvPr id="7" name="Rectangle 6"/>
          <p:cNvSpPr/>
          <p:nvPr/>
        </p:nvSpPr>
        <p:spPr>
          <a:xfrm>
            <a:off x="234950" y="5353001"/>
            <a:ext cx="8909050" cy="1200329"/>
          </a:xfrm>
          <a:prstGeom prst="rect">
            <a:avLst/>
          </a:prstGeom>
        </p:spPr>
        <p:txBody>
          <a:bodyPr wrap="square">
            <a:spAutoFit/>
          </a:bodyPr>
          <a:lstStyle/>
          <a:p>
            <a:r>
              <a:rPr lang="en-US" dirty="0"/>
              <a:t>Proteins can be classified into groups according to sequence or structural similarity. These groups often contain well </a:t>
            </a:r>
            <a:r>
              <a:rPr lang="en-US" dirty="0" smtClean="0"/>
              <a:t>characterized </a:t>
            </a:r>
            <a:r>
              <a:rPr lang="en-US" dirty="0"/>
              <a:t>proteins whose function is known. Thus, when a novel protein is identified, its functional properties can be proposed based on the group to which it is predicted to belong. </a:t>
            </a:r>
          </a:p>
        </p:txBody>
      </p:sp>
    </p:spTree>
    <p:extLst>
      <p:ext uri="{BB962C8B-B14F-4D97-AF65-F5344CB8AC3E}">
        <p14:creationId xmlns:p14="http://schemas.microsoft.com/office/powerpoint/2010/main" val="1212230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40</a:t>
            </a:fld>
            <a:endParaRPr lang="en-US"/>
          </a:p>
        </p:txBody>
      </p:sp>
      <p:sp>
        <p:nvSpPr>
          <p:cNvPr id="3" name="TextBox 2"/>
          <p:cNvSpPr txBox="1"/>
          <p:nvPr/>
        </p:nvSpPr>
        <p:spPr>
          <a:xfrm>
            <a:off x="1714500" y="301625"/>
            <a:ext cx="5791820" cy="369332"/>
          </a:xfrm>
          <a:prstGeom prst="rect">
            <a:avLst/>
          </a:prstGeom>
          <a:noFill/>
        </p:spPr>
        <p:txBody>
          <a:bodyPr wrap="none" rtlCol="0">
            <a:spAutoFit/>
          </a:bodyPr>
          <a:lstStyle/>
          <a:p>
            <a:r>
              <a:rPr lang="en-US" dirty="0" smtClean="0"/>
              <a:t>Let’s try a protein-coding gene: LAT1, also known as SLC7A5</a:t>
            </a:r>
            <a:endParaRPr lang="en-US" dirty="0"/>
          </a:p>
        </p:txBody>
      </p:sp>
      <p:pic>
        <p:nvPicPr>
          <p:cNvPr id="4" name="Picture 3"/>
          <p:cNvPicPr>
            <a:picLocks noChangeAspect="1"/>
          </p:cNvPicPr>
          <p:nvPr/>
        </p:nvPicPr>
        <p:blipFill>
          <a:blip r:embed="rId2"/>
          <a:stretch>
            <a:fillRect/>
          </a:stretch>
        </p:blipFill>
        <p:spPr>
          <a:xfrm>
            <a:off x="0" y="889000"/>
            <a:ext cx="9144000" cy="5057744"/>
          </a:xfrm>
          <a:prstGeom prst="rect">
            <a:avLst/>
          </a:prstGeom>
        </p:spPr>
      </p:pic>
      <p:cxnSp>
        <p:nvCxnSpPr>
          <p:cNvPr id="5" name="Straight Arrow Connector 4"/>
          <p:cNvCxnSpPr/>
          <p:nvPr/>
        </p:nvCxnSpPr>
        <p:spPr>
          <a:xfrm flipH="1">
            <a:off x="2270126" y="670957"/>
            <a:ext cx="4698999" cy="169441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4690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41</a:t>
            </a:fld>
            <a:endParaRPr lang="en-US"/>
          </a:p>
        </p:txBody>
      </p:sp>
      <p:pic>
        <p:nvPicPr>
          <p:cNvPr id="3" name="Picture 2"/>
          <p:cNvPicPr>
            <a:picLocks noChangeAspect="1"/>
          </p:cNvPicPr>
          <p:nvPr/>
        </p:nvPicPr>
        <p:blipFill>
          <a:blip r:embed="rId2"/>
          <a:stretch>
            <a:fillRect/>
          </a:stretch>
        </p:blipFill>
        <p:spPr>
          <a:xfrm>
            <a:off x="0" y="1270000"/>
            <a:ext cx="9144000" cy="4311570"/>
          </a:xfrm>
          <a:prstGeom prst="rect">
            <a:avLst/>
          </a:prstGeom>
        </p:spPr>
      </p:pic>
      <p:cxnSp>
        <p:nvCxnSpPr>
          <p:cNvPr id="4" name="Straight Arrow Connector 3"/>
          <p:cNvCxnSpPr/>
          <p:nvPr/>
        </p:nvCxnSpPr>
        <p:spPr>
          <a:xfrm>
            <a:off x="3540125" y="670957"/>
            <a:ext cx="1" cy="213891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397250" y="428625"/>
            <a:ext cx="1099880" cy="369332"/>
          </a:xfrm>
          <a:prstGeom prst="rect">
            <a:avLst/>
          </a:prstGeom>
          <a:noFill/>
        </p:spPr>
        <p:txBody>
          <a:bodyPr wrap="none" rtlCol="0">
            <a:spAutoFit/>
          </a:bodyPr>
          <a:lstStyle/>
          <a:p>
            <a:r>
              <a:rPr lang="en-US" dirty="0" smtClean="0"/>
              <a:t>Click here</a:t>
            </a:r>
            <a:endParaRPr lang="en-US" dirty="0"/>
          </a:p>
        </p:txBody>
      </p:sp>
    </p:spTree>
    <p:extLst>
      <p:ext uri="{BB962C8B-B14F-4D97-AF65-F5344CB8AC3E}">
        <p14:creationId xmlns:p14="http://schemas.microsoft.com/office/powerpoint/2010/main" val="36253599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42</a:t>
            </a:fld>
            <a:endParaRPr lang="en-US"/>
          </a:p>
        </p:txBody>
      </p:sp>
      <p:pic>
        <p:nvPicPr>
          <p:cNvPr id="3" name="Picture 2"/>
          <p:cNvPicPr>
            <a:picLocks noChangeAspect="1"/>
          </p:cNvPicPr>
          <p:nvPr/>
        </p:nvPicPr>
        <p:blipFill>
          <a:blip r:embed="rId2"/>
          <a:stretch>
            <a:fillRect/>
          </a:stretch>
        </p:blipFill>
        <p:spPr>
          <a:xfrm>
            <a:off x="0" y="539750"/>
            <a:ext cx="9144000" cy="2790291"/>
          </a:xfrm>
          <a:prstGeom prst="rect">
            <a:avLst/>
          </a:prstGeom>
        </p:spPr>
      </p:pic>
      <p:pic>
        <p:nvPicPr>
          <p:cNvPr id="4" name="Picture 3"/>
          <p:cNvPicPr>
            <a:picLocks noChangeAspect="1"/>
          </p:cNvPicPr>
          <p:nvPr/>
        </p:nvPicPr>
        <p:blipFill>
          <a:blip r:embed="rId3"/>
          <a:stretch>
            <a:fillRect/>
          </a:stretch>
        </p:blipFill>
        <p:spPr>
          <a:xfrm>
            <a:off x="396874" y="3504666"/>
            <a:ext cx="7921625" cy="3062617"/>
          </a:xfrm>
          <a:prstGeom prst="rect">
            <a:avLst/>
          </a:prstGeom>
        </p:spPr>
      </p:pic>
      <p:cxnSp>
        <p:nvCxnSpPr>
          <p:cNvPr id="5" name="Straight Arrow Connector 4"/>
          <p:cNvCxnSpPr/>
          <p:nvPr/>
        </p:nvCxnSpPr>
        <p:spPr>
          <a:xfrm>
            <a:off x="1841500" y="3048000"/>
            <a:ext cx="476250" cy="16668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841500" y="3193000"/>
            <a:ext cx="2146742" cy="369332"/>
          </a:xfrm>
          <a:prstGeom prst="rect">
            <a:avLst/>
          </a:prstGeom>
          <a:noFill/>
        </p:spPr>
        <p:txBody>
          <a:bodyPr wrap="none" rtlCol="0">
            <a:spAutoFit/>
          </a:bodyPr>
          <a:lstStyle/>
          <a:p>
            <a:r>
              <a:rPr lang="en-US" dirty="0" smtClean="0">
                <a:solidFill>
                  <a:srgbClr val="FF0000"/>
                </a:solidFill>
              </a:rPr>
              <a:t>The three transcripts</a:t>
            </a:r>
            <a:endParaRPr lang="en-US" dirty="0">
              <a:solidFill>
                <a:srgbClr val="FF0000"/>
              </a:solidFill>
            </a:endParaRPr>
          </a:p>
        </p:txBody>
      </p:sp>
      <p:cxnSp>
        <p:nvCxnSpPr>
          <p:cNvPr id="10" name="Straight Arrow Connector 9"/>
          <p:cNvCxnSpPr/>
          <p:nvPr/>
        </p:nvCxnSpPr>
        <p:spPr>
          <a:xfrm flipH="1">
            <a:off x="4841875" y="341312"/>
            <a:ext cx="920750" cy="10239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677800" y="122792"/>
            <a:ext cx="2818500" cy="369332"/>
          </a:xfrm>
          <a:prstGeom prst="rect">
            <a:avLst/>
          </a:prstGeom>
          <a:noFill/>
        </p:spPr>
        <p:txBody>
          <a:bodyPr wrap="none" rtlCol="0">
            <a:spAutoFit/>
          </a:bodyPr>
          <a:lstStyle/>
          <a:p>
            <a:r>
              <a:rPr lang="en-US" dirty="0" smtClean="0"/>
              <a:t>Different names of the gene</a:t>
            </a:r>
            <a:endParaRPr lang="en-US" dirty="0"/>
          </a:p>
        </p:txBody>
      </p:sp>
      <p:cxnSp>
        <p:nvCxnSpPr>
          <p:cNvPr id="15" name="Straight Arrow Connector 14"/>
          <p:cNvCxnSpPr/>
          <p:nvPr/>
        </p:nvCxnSpPr>
        <p:spPr>
          <a:xfrm flipH="1">
            <a:off x="603251" y="293687"/>
            <a:ext cx="619124" cy="11763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174750" y="95250"/>
            <a:ext cx="3178386" cy="369332"/>
          </a:xfrm>
          <a:prstGeom prst="rect">
            <a:avLst/>
          </a:prstGeom>
          <a:noFill/>
        </p:spPr>
        <p:txBody>
          <a:bodyPr wrap="none" rtlCol="0">
            <a:spAutoFit/>
          </a:bodyPr>
          <a:lstStyle/>
          <a:p>
            <a:r>
              <a:rPr lang="en-US" dirty="0" smtClean="0"/>
              <a:t>Click to view the sequence page</a:t>
            </a:r>
            <a:endParaRPr lang="en-US" dirty="0"/>
          </a:p>
        </p:txBody>
      </p:sp>
    </p:spTree>
    <p:extLst>
      <p:ext uri="{BB962C8B-B14F-4D97-AF65-F5344CB8AC3E}">
        <p14:creationId xmlns:p14="http://schemas.microsoft.com/office/powerpoint/2010/main" val="218647640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43</a:t>
            </a:fld>
            <a:endParaRPr lang="en-US"/>
          </a:p>
        </p:txBody>
      </p:sp>
      <p:pic>
        <p:nvPicPr>
          <p:cNvPr id="3" name="Picture 2"/>
          <p:cNvPicPr>
            <a:picLocks noChangeAspect="1"/>
          </p:cNvPicPr>
          <p:nvPr/>
        </p:nvPicPr>
        <p:blipFill>
          <a:blip r:embed="rId2"/>
          <a:stretch>
            <a:fillRect/>
          </a:stretch>
        </p:blipFill>
        <p:spPr>
          <a:xfrm>
            <a:off x="0" y="317500"/>
            <a:ext cx="9144000" cy="6214753"/>
          </a:xfrm>
          <a:prstGeom prst="rect">
            <a:avLst/>
          </a:prstGeom>
        </p:spPr>
      </p:pic>
      <p:cxnSp>
        <p:nvCxnSpPr>
          <p:cNvPr id="4" name="Straight Arrow Connector 3"/>
          <p:cNvCxnSpPr/>
          <p:nvPr/>
        </p:nvCxnSpPr>
        <p:spPr>
          <a:xfrm flipH="1" flipV="1">
            <a:off x="3940175" y="3276600"/>
            <a:ext cx="1870075" cy="3429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302250" y="3619499"/>
            <a:ext cx="3651249" cy="646331"/>
          </a:xfrm>
          <a:prstGeom prst="rect">
            <a:avLst/>
          </a:prstGeom>
          <a:noFill/>
        </p:spPr>
        <p:txBody>
          <a:bodyPr wrap="square" rtlCol="0">
            <a:spAutoFit/>
          </a:bodyPr>
          <a:lstStyle/>
          <a:p>
            <a:r>
              <a:rPr lang="en-US" dirty="0" smtClean="0"/>
              <a:t>Click to open a help page to explain what these highlights mean</a:t>
            </a:r>
            <a:endParaRPr lang="en-US" dirty="0"/>
          </a:p>
        </p:txBody>
      </p:sp>
      <p:cxnSp>
        <p:nvCxnSpPr>
          <p:cNvPr id="7" name="Straight Arrow Connector 6"/>
          <p:cNvCxnSpPr>
            <a:stCxn id="9" idx="1"/>
          </p:cNvCxnSpPr>
          <p:nvPr/>
        </p:nvCxnSpPr>
        <p:spPr>
          <a:xfrm flipH="1">
            <a:off x="711202" y="279916"/>
            <a:ext cx="4591048" cy="12123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302250" y="95250"/>
            <a:ext cx="2634668" cy="369332"/>
          </a:xfrm>
          <a:prstGeom prst="rect">
            <a:avLst/>
          </a:prstGeom>
          <a:noFill/>
        </p:spPr>
        <p:txBody>
          <a:bodyPr wrap="none" rtlCol="0">
            <a:spAutoFit/>
          </a:bodyPr>
          <a:lstStyle/>
          <a:p>
            <a:r>
              <a:rPr lang="en-US" dirty="0" smtClean="0"/>
              <a:t>Now check the expression</a:t>
            </a:r>
            <a:endParaRPr lang="en-US" dirty="0"/>
          </a:p>
        </p:txBody>
      </p:sp>
    </p:spTree>
    <p:extLst>
      <p:ext uri="{BB962C8B-B14F-4D97-AF65-F5344CB8AC3E}">
        <p14:creationId xmlns:p14="http://schemas.microsoft.com/office/powerpoint/2010/main" val="2483810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44</a:t>
            </a:fld>
            <a:endParaRPr lang="en-US"/>
          </a:p>
        </p:txBody>
      </p:sp>
      <p:pic>
        <p:nvPicPr>
          <p:cNvPr id="3" name="Picture 2"/>
          <p:cNvPicPr>
            <a:picLocks noChangeAspect="1"/>
          </p:cNvPicPr>
          <p:nvPr/>
        </p:nvPicPr>
        <p:blipFill>
          <a:blip r:embed="rId2"/>
          <a:stretch>
            <a:fillRect/>
          </a:stretch>
        </p:blipFill>
        <p:spPr>
          <a:xfrm>
            <a:off x="0" y="1536700"/>
            <a:ext cx="9144000" cy="3778094"/>
          </a:xfrm>
          <a:prstGeom prst="rect">
            <a:avLst/>
          </a:prstGeom>
        </p:spPr>
      </p:pic>
      <p:cxnSp>
        <p:nvCxnSpPr>
          <p:cNvPr id="4" name="Straight Arrow Connector 3"/>
          <p:cNvCxnSpPr/>
          <p:nvPr/>
        </p:nvCxnSpPr>
        <p:spPr>
          <a:xfrm>
            <a:off x="5810250" y="5175250"/>
            <a:ext cx="1" cy="10636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635125" y="6238875"/>
            <a:ext cx="6468425" cy="369332"/>
          </a:xfrm>
          <a:prstGeom prst="rect">
            <a:avLst/>
          </a:prstGeom>
          <a:noFill/>
        </p:spPr>
        <p:txBody>
          <a:bodyPr wrap="none" rtlCol="0">
            <a:spAutoFit/>
          </a:bodyPr>
          <a:lstStyle/>
          <a:p>
            <a:r>
              <a:rPr lang="en-US" dirty="0" smtClean="0"/>
              <a:t>A long list, go further down to find liver and click “View in location”</a:t>
            </a:r>
            <a:endParaRPr lang="en-US" dirty="0"/>
          </a:p>
        </p:txBody>
      </p:sp>
    </p:spTree>
    <p:extLst>
      <p:ext uri="{BB962C8B-B14F-4D97-AF65-F5344CB8AC3E}">
        <p14:creationId xmlns:p14="http://schemas.microsoft.com/office/powerpoint/2010/main" val="67457238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45</a:t>
            </a:fld>
            <a:endParaRPr lang="en-US"/>
          </a:p>
        </p:txBody>
      </p:sp>
      <p:pic>
        <p:nvPicPr>
          <p:cNvPr id="3" name="Picture 2"/>
          <p:cNvPicPr>
            <a:picLocks noChangeAspect="1"/>
          </p:cNvPicPr>
          <p:nvPr/>
        </p:nvPicPr>
        <p:blipFill>
          <a:blip r:embed="rId2"/>
          <a:stretch>
            <a:fillRect/>
          </a:stretch>
        </p:blipFill>
        <p:spPr>
          <a:xfrm>
            <a:off x="0" y="1028700"/>
            <a:ext cx="9144000" cy="4792612"/>
          </a:xfrm>
          <a:prstGeom prst="rect">
            <a:avLst/>
          </a:prstGeom>
        </p:spPr>
      </p:pic>
      <p:cxnSp>
        <p:nvCxnSpPr>
          <p:cNvPr id="4" name="Straight Arrow Connector 3"/>
          <p:cNvCxnSpPr/>
          <p:nvPr/>
        </p:nvCxnSpPr>
        <p:spPr>
          <a:xfrm>
            <a:off x="8477250" y="646331"/>
            <a:ext cx="444501" cy="103641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746750" y="0"/>
            <a:ext cx="3528473" cy="646331"/>
          </a:xfrm>
          <a:prstGeom prst="rect">
            <a:avLst/>
          </a:prstGeom>
          <a:noFill/>
        </p:spPr>
        <p:txBody>
          <a:bodyPr wrap="square" rtlCol="0">
            <a:spAutoFit/>
          </a:bodyPr>
          <a:lstStyle/>
          <a:p>
            <a:r>
              <a:rPr lang="en-US" dirty="0" smtClean="0"/>
              <a:t>This is where the gene is located in the whole chromosome view</a:t>
            </a:r>
            <a:endParaRPr lang="en-US" dirty="0"/>
          </a:p>
        </p:txBody>
      </p:sp>
      <p:cxnSp>
        <p:nvCxnSpPr>
          <p:cNvPr id="8" name="Straight Arrow Connector 7"/>
          <p:cNvCxnSpPr/>
          <p:nvPr/>
        </p:nvCxnSpPr>
        <p:spPr>
          <a:xfrm flipH="1">
            <a:off x="1946276" y="428625"/>
            <a:ext cx="498474" cy="17723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222500" y="75168"/>
            <a:ext cx="1672453" cy="369332"/>
          </a:xfrm>
          <a:prstGeom prst="rect">
            <a:avLst/>
          </a:prstGeom>
          <a:noFill/>
        </p:spPr>
        <p:txBody>
          <a:bodyPr wrap="none" rtlCol="0">
            <a:spAutoFit/>
          </a:bodyPr>
          <a:lstStyle/>
          <a:p>
            <a:r>
              <a:rPr lang="en-US" dirty="0" smtClean="0"/>
              <a:t>Zoomed in view</a:t>
            </a:r>
            <a:endParaRPr lang="en-US" dirty="0"/>
          </a:p>
        </p:txBody>
      </p:sp>
      <p:sp>
        <p:nvSpPr>
          <p:cNvPr id="11" name="TextBox 10"/>
          <p:cNvSpPr txBox="1"/>
          <p:nvPr/>
        </p:nvSpPr>
        <p:spPr>
          <a:xfrm>
            <a:off x="0" y="4164567"/>
            <a:ext cx="1158875" cy="923330"/>
          </a:xfrm>
          <a:prstGeom prst="rect">
            <a:avLst/>
          </a:prstGeom>
          <a:noFill/>
        </p:spPr>
        <p:txBody>
          <a:bodyPr wrap="square" rtlCol="0">
            <a:spAutoFit/>
          </a:bodyPr>
          <a:lstStyle/>
          <a:p>
            <a:r>
              <a:rPr lang="en-US" dirty="0" smtClean="0"/>
              <a:t>Further zoomed in view</a:t>
            </a:r>
            <a:endParaRPr lang="en-US" dirty="0"/>
          </a:p>
        </p:txBody>
      </p:sp>
      <p:cxnSp>
        <p:nvCxnSpPr>
          <p:cNvPr id="12" name="Straight Arrow Connector 11"/>
          <p:cNvCxnSpPr/>
          <p:nvPr/>
        </p:nvCxnSpPr>
        <p:spPr>
          <a:xfrm>
            <a:off x="666750" y="4857750"/>
            <a:ext cx="60325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593850" y="5232400"/>
            <a:ext cx="0" cy="14890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625600" y="6171684"/>
            <a:ext cx="1910612" cy="369332"/>
          </a:xfrm>
          <a:prstGeom prst="rect">
            <a:avLst/>
          </a:prstGeom>
          <a:noFill/>
        </p:spPr>
        <p:txBody>
          <a:bodyPr wrap="none" rtlCol="0">
            <a:spAutoFit/>
          </a:bodyPr>
          <a:lstStyle/>
          <a:p>
            <a:r>
              <a:rPr lang="en-US" dirty="0" smtClean="0"/>
              <a:t>A long page below</a:t>
            </a:r>
            <a:endParaRPr lang="en-US" dirty="0"/>
          </a:p>
        </p:txBody>
      </p:sp>
      <p:sp>
        <p:nvSpPr>
          <p:cNvPr id="17" name="TextBox 16"/>
          <p:cNvSpPr txBox="1"/>
          <p:nvPr/>
        </p:nvSpPr>
        <p:spPr>
          <a:xfrm>
            <a:off x="3937000" y="6111875"/>
            <a:ext cx="4641399" cy="369332"/>
          </a:xfrm>
          <a:prstGeom prst="rect">
            <a:avLst/>
          </a:prstGeom>
          <a:noFill/>
        </p:spPr>
        <p:txBody>
          <a:bodyPr wrap="none" rtlCol="0">
            <a:spAutoFit/>
          </a:bodyPr>
          <a:lstStyle/>
          <a:p>
            <a:r>
              <a:rPr lang="en-US" dirty="0" smtClean="0"/>
              <a:t>The RNA-</a:t>
            </a:r>
            <a:r>
              <a:rPr lang="en-US" dirty="0" err="1" smtClean="0"/>
              <a:t>seq</a:t>
            </a:r>
            <a:r>
              <a:rPr lang="en-US" dirty="0" smtClean="0"/>
              <a:t> read stack corresponding to exons</a:t>
            </a:r>
            <a:endParaRPr lang="en-US" dirty="0"/>
          </a:p>
        </p:txBody>
      </p:sp>
      <p:cxnSp>
        <p:nvCxnSpPr>
          <p:cNvPr id="18" name="Straight Arrow Connector 17"/>
          <p:cNvCxnSpPr/>
          <p:nvPr/>
        </p:nvCxnSpPr>
        <p:spPr>
          <a:xfrm flipH="1" flipV="1">
            <a:off x="2714626" y="5556250"/>
            <a:ext cx="2127249" cy="6154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03198" y="79375"/>
            <a:ext cx="1876427" cy="646331"/>
          </a:xfrm>
          <a:prstGeom prst="rect">
            <a:avLst/>
          </a:prstGeom>
          <a:noFill/>
        </p:spPr>
        <p:txBody>
          <a:bodyPr wrap="square" rtlCol="0">
            <a:spAutoFit/>
          </a:bodyPr>
          <a:lstStyle/>
          <a:p>
            <a:r>
              <a:rPr lang="en-US" dirty="0" smtClean="0"/>
              <a:t>Links to other genome browsers</a:t>
            </a:r>
            <a:endParaRPr lang="en-US" dirty="0"/>
          </a:p>
        </p:txBody>
      </p:sp>
      <p:cxnSp>
        <p:nvCxnSpPr>
          <p:cNvPr id="22" name="Straight Arrow Connector 21"/>
          <p:cNvCxnSpPr/>
          <p:nvPr/>
        </p:nvCxnSpPr>
        <p:spPr>
          <a:xfrm flipH="1">
            <a:off x="542926" y="725706"/>
            <a:ext cx="361949" cy="184321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025540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46</a:t>
            </a:fld>
            <a:endParaRPr lang="en-US"/>
          </a:p>
        </p:txBody>
      </p:sp>
      <p:pic>
        <p:nvPicPr>
          <p:cNvPr id="4" name="Picture 3"/>
          <p:cNvPicPr>
            <a:picLocks noChangeAspect="1"/>
          </p:cNvPicPr>
          <p:nvPr/>
        </p:nvPicPr>
        <p:blipFill>
          <a:blip r:embed="rId2"/>
          <a:stretch>
            <a:fillRect/>
          </a:stretch>
        </p:blipFill>
        <p:spPr>
          <a:xfrm>
            <a:off x="0" y="1050925"/>
            <a:ext cx="9144000" cy="5482845"/>
          </a:xfrm>
          <a:prstGeom prst="rect">
            <a:avLst/>
          </a:prstGeom>
        </p:spPr>
      </p:pic>
      <p:sp>
        <p:nvSpPr>
          <p:cNvPr id="5" name="TextBox 4"/>
          <p:cNvSpPr txBox="1"/>
          <p:nvPr/>
        </p:nvSpPr>
        <p:spPr>
          <a:xfrm>
            <a:off x="904875" y="142875"/>
            <a:ext cx="4298059" cy="369332"/>
          </a:xfrm>
          <a:prstGeom prst="rect">
            <a:avLst/>
          </a:prstGeom>
          <a:noFill/>
        </p:spPr>
        <p:txBody>
          <a:bodyPr wrap="none" rtlCol="0">
            <a:spAutoFit/>
          </a:bodyPr>
          <a:lstStyle/>
          <a:p>
            <a:r>
              <a:rPr lang="en-US" dirty="0" smtClean="0"/>
              <a:t>This is the same region in the UCSC browser</a:t>
            </a:r>
            <a:endParaRPr lang="en-US" dirty="0"/>
          </a:p>
        </p:txBody>
      </p:sp>
      <p:sp>
        <p:nvSpPr>
          <p:cNvPr id="6" name="TextBox 5"/>
          <p:cNvSpPr txBox="1"/>
          <p:nvPr/>
        </p:nvSpPr>
        <p:spPr>
          <a:xfrm>
            <a:off x="904875" y="513834"/>
            <a:ext cx="7165656" cy="369332"/>
          </a:xfrm>
          <a:prstGeom prst="rect">
            <a:avLst/>
          </a:prstGeom>
          <a:noFill/>
        </p:spPr>
        <p:txBody>
          <a:bodyPr wrap="none" rtlCol="0">
            <a:spAutoFit/>
          </a:bodyPr>
          <a:lstStyle/>
          <a:p>
            <a:r>
              <a:rPr lang="en-US" dirty="0" smtClean="0"/>
              <a:t>PS: much faster and easier to use/understand than ENSEMBL (richer info?)</a:t>
            </a:r>
            <a:endParaRPr lang="en-US" dirty="0"/>
          </a:p>
        </p:txBody>
      </p:sp>
    </p:spTree>
    <p:extLst>
      <p:ext uri="{BB962C8B-B14F-4D97-AF65-F5344CB8AC3E}">
        <p14:creationId xmlns:p14="http://schemas.microsoft.com/office/powerpoint/2010/main" val="2547603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47</a:t>
            </a:fld>
            <a:endParaRPr lang="en-US"/>
          </a:p>
        </p:txBody>
      </p:sp>
      <p:pic>
        <p:nvPicPr>
          <p:cNvPr id="3" name="Picture 2"/>
          <p:cNvPicPr>
            <a:picLocks noChangeAspect="1"/>
          </p:cNvPicPr>
          <p:nvPr/>
        </p:nvPicPr>
        <p:blipFill>
          <a:blip r:embed="rId2"/>
          <a:stretch>
            <a:fillRect/>
          </a:stretch>
        </p:blipFill>
        <p:spPr>
          <a:xfrm>
            <a:off x="0" y="1158875"/>
            <a:ext cx="9144000" cy="5316107"/>
          </a:xfrm>
          <a:prstGeom prst="rect">
            <a:avLst/>
          </a:prstGeom>
        </p:spPr>
      </p:pic>
      <p:sp>
        <p:nvSpPr>
          <p:cNvPr id="4" name="TextBox 3"/>
          <p:cNvSpPr txBox="1"/>
          <p:nvPr/>
        </p:nvSpPr>
        <p:spPr>
          <a:xfrm>
            <a:off x="1381125" y="238125"/>
            <a:ext cx="6588350" cy="369332"/>
          </a:xfrm>
          <a:prstGeom prst="rect">
            <a:avLst/>
          </a:prstGeom>
          <a:noFill/>
        </p:spPr>
        <p:txBody>
          <a:bodyPr wrap="none" rtlCol="0">
            <a:spAutoFit/>
          </a:bodyPr>
          <a:lstStyle/>
          <a:p>
            <a:r>
              <a:rPr lang="en-US" dirty="0" smtClean="0"/>
              <a:t>From the Gene tab click on Genome alignment will get you this page</a:t>
            </a:r>
            <a:endParaRPr lang="en-US" dirty="0"/>
          </a:p>
        </p:txBody>
      </p:sp>
      <p:cxnSp>
        <p:nvCxnSpPr>
          <p:cNvPr id="5" name="Straight Arrow Connector 4"/>
          <p:cNvCxnSpPr/>
          <p:nvPr/>
        </p:nvCxnSpPr>
        <p:spPr>
          <a:xfrm>
            <a:off x="2794000" y="607457"/>
            <a:ext cx="555625" cy="55141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1079500" y="607457"/>
            <a:ext cx="3825875" cy="228179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4406901" y="4661584"/>
            <a:ext cx="371474" cy="148204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238500" y="6013317"/>
            <a:ext cx="5448299" cy="646331"/>
          </a:xfrm>
          <a:prstGeom prst="rect">
            <a:avLst/>
          </a:prstGeom>
          <a:noFill/>
        </p:spPr>
        <p:txBody>
          <a:bodyPr wrap="square" rtlCol="0">
            <a:spAutoFit/>
          </a:bodyPr>
          <a:lstStyle/>
          <a:p>
            <a:r>
              <a:rPr lang="en-US" dirty="0" smtClean="0"/>
              <a:t>Select 7 primates EPO and hit Go to see the whole genome alignment of 7 primates at this gene region</a:t>
            </a:r>
            <a:endParaRPr lang="en-US" dirty="0"/>
          </a:p>
        </p:txBody>
      </p:sp>
    </p:spTree>
    <p:extLst>
      <p:ext uri="{BB962C8B-B14F-4D97-AF65-F5344CB8AC3E}">
        <p14:creationId xmlns:p14="http://schemas.microsoft.com/office/powerpoint/2010/main" val="1822141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48</a:t>
            </a:fld>
            <a:endParaRPr lang="en-US"/>
          </a:p>
        </p:txBody>
      </p:sp>
      <p:pic>
        <p:nvPicPr>
          <p:cNvPr id="3" name="Picture 2"/>
          <p:cNvPicPr>
            <a:picLocks noChangeAspect="1"/>
          </p:cNvPicPr>
          <p:nvPr/>
        </p:nvPicPr>
        <p:blipFill>
          <a:blip r:embed="rId2"/>
          <a:stretch>
            <a:fillRect/>
          </a:stretch>
        </p:blipFill>
        <p:spPr>
          <a:xfrm>
            <a:off x="0" y="508000"/>
            <a:ext cx="9144000" cy="5820369"/>
          </a:xfrm>
          <a:prstGeom prst="rect">
            <a:avLst/>
          </a:prstGeom>
        </p:spPr>
      </p:pic>
      <p:cxnSp>
        <p:nvCxnSpPr>
          <p:cNvPr id="4" name="Straight Arrow Connector 3"/>
          <p:cNvCxnSpPr>
            <a:stCxn id="7" idx="2"/>
          </p:cNvCxnSpPr>
          <p:nvPr/>
        </p:nvCxnSpPr>
        <p:spPr>
          <a:xfrm flipH="1">
            <a:off x="4270375" y="5608082"/>
            <a:ext cx="2011087" cy="24979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810250" y="5238750"/>
            <a:ext cx="942423" cy="369332"/>
          </a:xfrm>
          <a:prstGeom prst="rect">
            <a:avLst/>
          </a:prstGeom>
          <a:noFill/>
        </p:spPr>
        <p:txBody>
          <a:bodyPr wrap="none" rtlCol="0">
            <a:spAutoFit/>
          </a:bodyPr>
          <a:lstStyle/>
          <a:p>
            <a:r>
              <a:rPr lang="en-US" dirty="0" smtClean="0"/>
              <a:t>Hit here</a:t>
            </a:r>
            <a:endParaRPr lang="en-US" dirty="0"/>
          </a:p>
        </p:txBody>
      </p:sp>
    </p:spTree>
    <p:extLst>
      <p:ext uri="{BB962C8B-B14F-4D97-AF65-F5344CB8AC3E}">
        <p14:creationId xmlns:p14="http://schemas.microsoft.com/office/powerpoint/2010/main" val="3821205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49</a:t>
            </a:fld>
            <a:endParaRPr lang="en-US"/>
          </a:p>
        </p:txBody>
      </p:sp>
      <p:pic>
        <p:nvPicPr>
          <p:cNvPr id="3" name="Picture 2"/>
          <p:cNvPicPr>
            <a:picLocks noChangeAspect="1"/>
          </p:cNvPicPr>
          <p:nvPr/>
        </p:nvPicPr>
        <p:blipFill>
          <a:blip r:embed="rId2"/>
          <a:stretch>
            <a:fillRect/>
          </a:stretch>
        </p:blipFill>
        <p:spPr>
          <a:xfrm>
            <a:off x="0" y="1181100"/>
            <a:ext cx="9144000" cy="4486071"/>
          </a:xfrm>
          <a:prstGeom prst="rect">
            <a:avLst/>
          </a:prstGeom>
        </p:spPr>
      </p:pic>
      <p:sp>
        <p:nvSpPr>
          <p:cNvPr id="4" name="TextBox 3"/>
          <p:cNvSpPr txBox="1"/>
          <p:nvPr/>
        </p:nvSpPr>
        <p:spPr>
          <a:xfrm>
            <a:off x="587375" y="508000"/>
            <a:ext cx="5498095" cy="369332"/>
          </a:xfrm>
          <a:prstGeom prst="rect">
            <a:avLst/>
          </a:prstGeom>
          <a:noFill/>
        </p:spPr>
        <p:txBody>
          <a:bodyPr wrap="none" rtlCol="0">
            <a:spAutoFit/>
          </a:bodyPr>
          <a:lstStyle/>
          <a:p>
            <a:r>
              <a:rPr lang="en-US" dirty="0" smtClean="0"/>
              <a:t>See how conserved this gene is across different primates</a:t>
            </a:r>
            <a:endParaRPr lang="en-US" dirty="0"/>
          </a:p>
        </p:txBody>
      </p:sp>
      <p:sp>
        <p:nvSpPr>
          <p:cNvPr id="5" name="TextBox 4"/>
          <p:cNvSpPr txBox="1"/>
          <p:nvPr/>
        </p:nvSpPr>
        <p:spPr>
          <a:xfrm>
            <a:off x="1397000" y="6191250"/>
            <a:ext cx="4049418" cy="369332"/>
          </a:xfrm>
          <a:prstGeom prst="rect">
            <a:avLst/>
          </a:prstGeom>
          <a:noFill/>
        </p:spPr>
        <p:txBody>
          <a:bodyPr wrap="none" rtlCol="0">
            <a:spAutoFit/>
          </a:bodyPr>
          <a:lstStyle/>
          <a:p>
            <a:r>
              <a:rPr lang="en-US" dirty="0" smtClean="0"/>
              <a:t>Some exons are missing in early primates</a:t>
            </a:r>
            <a:endParaRPr lang="en-US" dirty="0"/>
          </a:p>
        </p:txBody>
      </p:sp>
      <p:cxnSp>
        <p:nvCxnSpPr>
          <p:cNvPr id="6" name="Straight Arrow Connector 5"/>
          <p:cNvCxnSpPr/>
          <p:nvPr/>
        </p:nvCxnSpPr>
        <p:spPr>
          <a:xfrm flipH="1" flipV="1">
            <a:off x="1397000" y="4699000"/>
            <a:ext cx="444500" cy="14922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993900" y="4699000"/>
            <a:ext cx="657225" cy="16446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5" idx="1"/>
          </p:cNvCxnSpPr>
          <p:nvPr/>
        </p:nvCxnSpPr>
        <p:spPr>
          <a:xfrm flipH="1" flipV="1">
            <a:off x="1222375" y="5461000"/>
            <a:ext cx="174625" cy="9149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2684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D402C8-C4A7-9F4B-B646-07EFE7B2CA34}" type="slidenum">
              <a:rPr lang="en-US" smtClean="0"/>
              <a:pPr/>
              <a:t>5</a:t>
            </a:fld>
            <a:endParaRPr lang="en-US"/>
          </a:p>
        </p:txBody>
      </p:sp>
      <p:pic>
        <p:nvPicPr>
          <p:cNvPr id="6" name="Picture 5"/>
          <p:cNvPicPr>
            <a:picLocks noChangeAspect="1"/>
          </p:cNvPicPr>
          <p:nvPr/>
        </p:nvPicPr>
        <p:blipFill>
          <a:blip r:embed="rId2"/>
          <a:stretch>
            <a:fillRect/>
          </a:stretch>
        </p:blipFill>
        <p:spPr>
          <a:xfrm>
            <a:off x="523669" y="199112"/>
            <a:ext cx="8163131" cy="6589194"/>
          </a:xfrm>
          <a:prstGeom prst="rect">
            <a:avLst/>
          </a:prstGeom>
        </p:spPr>
      </p:pic>
      <p:sp>
        <p:nvSpPr>
          <p:cNvPr id="5" name="TextBox 4"/>
          <p:cNvSpPr txBox="1"/>
          <p:nvPr/>
        </p:nvSpPr>
        <p:spPr>
          <a:xfrm>
            <a:off x="960912" y="5440942"/>
            <a:ext cx="485530" cy="307777"/>
          </a:xfrm>
          <a:prstGeom prst="rect">
            <a:avLst/>
          </a:prstGeom>
          <a:noFill/>
        </p:spPr>
        <p:txBody>
          <a:bodyPr wrap="none" rtlCol="0">
            <a:spAutoFit/>
          </a:bodyPr>
          <a:lstStyle/>
          <a:p>
            <a:pPr algn="r"/>
            <a:r>
              <a:rPr lang="en-US" sz="1400" dirty="0" smtClean="0"/>
              <a:t>PDB</a:t>
            </a:r>
          </a:p>
        </p:txBody>
      </p:sp>
      <p:sp>
        <p:nvSpPr>
          <p:cNvPr id="7" name="TextBox 6"/>
          <p:cNvSpPr txBox="1"/>
          <p:nvPr/>
        </p:nvSpPr>
        <p:spPr>
          <a:xfrm>
            <a:off x="864231" y="4768076"/>
            <a:ext cx="582211" cy="523220"/>
          </a:xfrm>
          <a:prstGeom prst="rect">
            <a:avLst/>
          </a:prstGeom>
          <a:noFill/>
        </p:spPr>
        <p:txBody>
          <a:bodyPr wrap="none" rtlCol="0">
            <a:spAutoFit/>
          </a:bodyPr>
          <a:lstStyle/>
          <a:p>
            <a:pPr algn="r"/>
            <a:r>
              <a:rPr lang="en-US" sz="1400" dirty="0" smtClean="0"/>
              <a:t>SCOP</a:t>
            </a:r>
          </a:p>
          <a:p>
            <a:pPr algn="r"/>
            <a:r>
              <a:rPr lang="en-US" sz="1400" dirty="0" smtClean="0"/>
              <a:t>CATH</a:t>
            </a:r>
            <a:endParaRPr lang="en-US" sz="1400" dirty="0"/>
          </a:p>
        </p:txBody>
      </p:sp>
      <p:sp>
        <p:nvSpPr>
          <p:cNvPr id="8" name="TextBox 7"/>
          <p:cNvSpPr txBox="1"/>
          <p:nvPr/>
        </p:nvSpPr>
        <p:spPr>
          <a:xfrm>
            <a:off x="547043" y="4198892"/>
            <a:ext cx="1097288" cy="523220"/>
          </a:xfrm>
          <a:prstGeom prst="rect">
            <a:avLst/>
          </a:prstGeom>
          <a:noFill/>
        </p:spPr>
        <p:txBody>
          <a:bodyPr wrap="none" rtlCol="0">
            <a:spAutoFit/>
          </a:bodyPr>
          <a:lstStyle/>
          <a:p>
            <a:pPr algn="r"/>
            <a:r>
              <a:rPr lang="en-US" sz="1400" dirty="0" smtClean="0"/>
              <a:t>Superfamily</a:t>
            </a:r>
          </a:p>
          <a:p>
            <a:pPr algn="r"/>
            <a:r>
              <a:rPr lang="en-US" sz="1400" dirty="0" smtClean="0"/>
              <a:t>Gene3D</a:t>
            </a:r>
            <a:endParaRPr lang="en-US" sz="1400" dirty="0"/>
          </a:p>
        </p:txBody>
      </p:sp>
    </p:spTree>
    <p:extLst>
      <p:ext uri="{BB962C8B-B14F-4D97-AF65-F5344CB8AC3E}">
        <p14:creationId xmlns:p14="http://schemas.microsoft.com/office/powerpoint/2010/main" val="42731741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50</a:t>
            </a:fld>
            <a:endParaRPr lang="en-US"/>
          </a:p>
        </p:txBody>
      </p:sp>
      <p:pic>
        <p:nvPicPr>
          <p:cNvPr id="1026" name="Picture 2"/>
          <p:cNvPicPr>
            <a:picLocks noChangeAspect="1" noChangeArrowheads="1"/>
          </p:cNvPicPr>
          <p:nvPr/>
        </p:nvPicPr>
        <p:blipFill>
          <a:blip r:embed="rId2"/>
          <a:srcRect/>
          <a:stretch>
            <a:fillRect/>
          </a:stretch>
        </p:blipFill>
        <p:spPr bwMode="auto">
          <a:xfrm>
            <a:off x="106876" y="1128156"/>
            <a:ext cx="8857700" cy="5001367"/>
          </a:xfrm>
          <a:prstGeom prst="rect">
            <a:avLst/>
          </a:prstGeom>
          <a:noFill/>
          <a:ln w="9525">
            <a:noFill/>
            <a:miter lim="800000"/>
            <a:headEnd/>
            <a:tailEnd/>
          </a:ln>
        </p:spPr>
      </p:pic>
      <p:sp>
        <p:nvSpPr>
          <p:cNvPr id="5" name="Rectangle 4"/>
          <p:cNvSpPr/>
          <p:nvPr/>
        </p:nvSpPr>
        <p:spPr>
          <a:xfrm>
            <a:off x="2395916" y="522514"/>
            <a:ext cx="2713372" cy="369332"/>
          </a:xfrm>
          <a:prstGeom prst="rect">
            <a:avLst/>
          </a:prstGeom>
        </p:spPr>
        <p:txBody>
          <a:bodyPr wrap="none">
            <a:spAutoFit/>
          </a:bodyPr>
          <a:lstStyle/>
          <a:p>
            <a:r>
              <a:rPr lang="en-US" dirty="0" smtClean="0"/>
              <a:t>http://plants.ensembl.org/</a:t>
            </a:r>
            <a:endParaRPr lang="en-US" dirty="0"/>
          </a:p>
        </p:txBody>
      </p:sp>
    </p:spTree>
    <p:extLst>
      <p:ext uri="{BB962C8B-B14F-4D97-AF65-F5344CB8AC3E}">
        <p14:creationId xmlns:p14="http://schemas.microsoft.com/office/powerpoint/2010/main" val="120745241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Next lecture: </a:t>
            </a:r>
            <a:r>
              <a:rPr lang="en-US" dirty="0" err="1" smtClean="0"/>
              <a:t>ExPASy</a:t>
            </a:r>
            <a:r>
              <a:rPr lang="en-US" dirty="0" smtClean="0"/>
              <a:t> and DTU tools</a:t>
            </a:r>
            <a:endParaRPr lang="en-US" dirty="0"/>
          </a:p>
        </p:txBody>
      </p:sp>
      <p:sp>
        <p:nvSpPr>
          <p:cNvPr id="6" name="Subtitle 5"/>
          <p:cNvSpPr>
            <a:spLocks noGrp="1"/>
          </p:cNvSpPr>
          <p:nvPr>
            <p:ph type="subTitle" idx="1"/>
          </p:nvPr>
        </p:nvSpPr>
        <p:spPr/>
        <p:txBody>
          <a:bodyPr/>
          <a:lstStyle/>
          <a:p>
            <a:endParaRPr lang="en-US" dirty="0"/>
          </a:p>
        </p:txBody>
      </p:sp>
      <p:sp>
        <p:nvSpPr>
          <p:cNvPr id="2" name="Slide Number Placeholder 1"/>
          <p:cNvSpPr>
            <a:spLocks noGrp="1"/>
          </p:cNvSpPr>
          <p:nvPr>
            <p:ph type="sldNum" sz="quarter" idx="12"/>
          </p:nvPr>
        </p:nvSpPr>
        <p:spPr/>
        <p:txBody>
          <a:bodyPr/>
          <a:lstStyle/>
          <a:p>
            <a:fld id="{89E9DE91-9290-5144-8A94-CCB907EB7AC8}" type="slidenum">
              <a:rPr lang="en-US" smtClean="0"/>
              <a:pPr/>
              <a:t>51</a:t>
            </a:fld>
            <a:endParaRPr lang="en-US"/>
          </a:p>
        </p:txBody>
      </p:sp>
    </p:spTree>
    <p:extLst>
      <p:ext uri="{BB962C8B-B14F-4D97-AF65-F5344CB8AC3E}">
        <p14:creationId xmlns:p14="http://schemas.microsoft.com/office/powerpoint/2010/main" val="17933546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234" y="1415582"/>
            <a:ext cx="8363769" cy="4247317"/>
          </a:xfrm>
          <a:prstGeom prst="rect">
            <a:avLst/>
          </a:prstGeom>
        </p:spPr>
        <p:txBody>
          <a:bodyPr wrap="square">
            <a:spAutoFit/>
          </a:bodyPr>
          <a:lstStyle/>
          <a:p>
            <a:pPr marL="342900" indent="-342900">
              <a:buFont typeface="+mj-lt"/>
              <a:buAutoNum type="arabicPeriod"/>
            </a:pPr>
            <a:r>
              <a:rPr lang="en-US" dirty="0"/>
              <a:t>CATH/Gene3D </a:t>
            </a:r>
            <a:r>
              <a:rPr lang="en-US" dirty="0" smtClean="0"/>
              <a:t>		University </a:t>
            </a:r>
            <a:r>
              <a:rPr lang="en-US" dirty="0"/>
              <a:t>College, London, UK</a:t>
            </a:r>
          </a:p>
          <a:p>
            <a:pPr marL="342900" indent="-342900">
              <a:buFont typeface="+mj-lt"/>
              <a:buAutoNum type="arabicPeriod"/>
            </a:pPr>
            <a:r>
              <a:rPr lang="en-US" dirty="0"/>
              <a:t>PANTHER </a:t>
            </a:r>
            <a:r>
              <a:rPr lang="en-US" dirty="0" smtClean="0"/>
              <a:t>			University </a:t>
            </a:r>
            <a:r>
              <a:rPr lang="en-US" dirty="0"/>
              <a:t>of Southern California, CA, USA</a:t>
            </a:r>
          </a:p>
          <a:p>
            <a:pPr marL="342900" indent="-342900">
              <a:buFont typeface="+mj-lt"/>
              <a:buAutoNum type="arabicPeriod"/>
            </a:pPr>
            <a:r>
              <a:rPr lang="en-US" dirty="0"/>
              <a:t>PIRSF </a:t>
            </a:r>
            <a:r>
              <a:rPr lang="en-US" dirty="0" smtClean="0"/>
              <a:t>				Protein </a:t>
            </a:r>
            <a:r>
              <a:rPr lang="en-US" dirty="0"/>
              <a:t>Information Resource, Georgetown </a:t>
            </a:r>
            <a:r>
              <a:rPr lang="en-US" dirty="0" smtClean="0"/>
              <a:t>University, </a:t>
            </a:r>
            <a:r>
              <a:rPr lang="en-US" dirty="0"/>
              <a:t>USA</a:t>
            </a:r>
          </a:p>
          <a:p>
            <a:pPr marL="342900" indent="-342900">
              <a:buFont typeface="+mj-lt"/>
              <a:buAutoNum type="arabicPeriod"/>
            </a:pPr>
            <a:r>
              <a:rPr lang="en-US" dirty="0" err="1">
                <a:solidFill>
                  <a:srgbClr val="FF0000"/>
                </a:solidFill>
              </a:rPr>
              <a:t>Pfam</a:t>
            </a:r>
            <a:r>
              <a:rPr lang="en-US" dirty="0">
                <a:solidFill>
                  <a:srgbClr val="FF0000"/>
                </a:solidFill>
              </a:rPr>
              <a:t> </a:t>
            </a:r>
            <a:r>
              <a:rPr lang="en-US" dirty="0" smtClean="0"/>
              <a:t>				</a:t>
            </a:r>
            <a:r>
              <a:rPr lang="en-US" dirty="0" err="1" smtClean="0"/>
              <a:t>Wellcome</a:t>
            </a:r>
            <a:r>
              <a:rPr lang="en-US" dirty="0" smtClean="0"/>
              <a:t> </a:t>
            </a:r>
            <a:r>
              <a:rPr lang="en-US" dirty="0"/>
              <a:t>Trust Sanger Institute, </a:t>
            </a:r>
            <a:r>
              <a:rPr lang="en-US" dirty="0" err="1"/>
              <a:t>Hinxton</a:t>
            </a:r>
            <a:r>
              <a:rPr lang="en-US" dirty="0"/>
              <a:t>, UK</a:t>
            </a:r>
          </a:p>
          <a:p>
            <a:pPr marL="342900" indent="-342900">
              <a:buFont typeface="+mj-lt"/>
              <a:buAutoNum type="arabicPeriod"/>
            </a:pPr>
            <a:r>
              <a:rPr lang="en-US" dirty="0"/>
              <a:t>PRINTS </a:t>
            </a:r>
            <a:r>
              <a:rPr lang="en-US" dirty="0" smtClean="0"/>
              <a:t>			University </a:t>
            </a:r>
            <a:r>
              <a:rPr lang="en-US" dirty="0"/>
              <a:t>of Manchester, UK</a:t>
            </a:r>
          </a:p>
          <a:p>
            <a:pPr marL="342900" indent="-342900">
              <a:buFont typeface="+mj-lt"/>
              <a:buAutoNum type="arabicPeriod"/>
            </a:pPr>
            <a:r>
              <a:rPr lang="en-US" dirty="0" err="1"/>
              <a:t>ProDom</a:t>
            </a:r>
            <a:r>
              <a:rPr lang="en-US" dirty="0"/>
              <a:t> </a:t>
            </a:r>
            <a:r>
              <a:rPr lang="en-US" dirty="0" smtClean="0"/>
              <a:t>			PRABI </a:t>
            </a:r>
            <a:r>
              <a:rPr lang="en-US" dirty="0"/>
              <a:t>Villeurbanne, France</a:t>
            </a:r>
          </a:p>
          <a:p>
            <a:pPr marL="342900" indent="-342900">
              <a:buFont typeface="+mj-lt"/>
              <a:buAutoNum type="arabicPeriod"/>
            </a:pPr>
            <a:r>
              <a:rPr lang="en-US" dirty="0">
                <a:solidFill>
                  <a:srgbClr val="FF0000"/>
                </a:solidFill>
              </a:rPr>
              <a:t>PROSITE</a:t>
            </a:r>
            <a:r>
              <a:rPr lang="en-US" dirty="0"/>
              <a:t> </a:t>
            </a:r>
            <a:r>
              <a:rPr lang="en-US" dirty="0" smtClean="0"/>
              <a:t>			Swiss </a:t>
            </a:r>
            <a:r>
              <a:rPr lang="en-US" dirty="0"/>
              <a:t>Institute of Bioinformatics (SIB), </a:t>
            </a:r>
            <a:r>
              <a:rPr lang="en-US" dirty="0" smtClean="0"/>
              <a:t>Geneva</a:t>
            </a:r>
            <a:r>
              <a:rPr lang="en-US" dirty="0"/>
              <a:t>, Switzerland</a:t>
            </a:r>
          </a:p>
          <a:p>
            <a:pPr marL="342900" indent="-342900">
              <a:buFont typeface="+mj-lt"/>
              <a:buAutoNum type="arabicPeriod"/>
            </a:pPr>
            <a:r>
              <a:rPr lang="en-US" dirty="0"/>
              <a:t>SMART </a:t>
            </a:r>
            <a:r>
              <a:rPr lang="en-US" dirty="0" smtClean="0"/>
              <a:t>			EMBL</a:t>
            </a:r>
            <a:r>
              <a:rPr lang="en-US" dirty="0"/>
              <a:t>, Heidelberg, Germany</a:t>
            </a:r>
          </a:p>
          <a:p>
            <a:pPr marL="342900" indent="-342900">
              <a:buFont typeface="+mj-lt"/>
              <a:buAutoNum type="arabicPeriod"/>
            </a:pPr>
            <a:r>
              <a:rPr lang="en-US" dirty="0" smtClean="0">
                <a:solidFill>
                  <a:srgbClr val="FF0000"/>
                </a:solidFill>
              </a:rPr>
              <a:t>SUPERFAMILY</a:t>
            </a:r>
            <a:r>
              <a:rPr lang="en-US" dirty="0" smtClean="0"/>
              <a:t>		University </a:t>
            </a:r>
            <a:r>
              <a:rPr lang="en-US" dirty="0"/>
              <a:t>of Bristol, UK</a:t>
            </a:r>
          </a:p>
          <a:p>
            <a:pPr marL="342900" indent="-342900">
              <a:buFont typeface="+mj-lt"/>
              <a:buAutoNum type="arabicPeriod"/>
            </a:pPr>
            <a:r>
              <a:rPr lang="en-US" dirty="0"/>
              <a:t>TIGRFAMs </a:t>
            </a:r>
            <a:r>
              <a:rPr lang="en-US" dirty="0" smtClean="0"/>
              <a:t>			J</a:t>
            </a:r>
            <a:r>
              <a:rPr lang="en-US" dirty="0"/>
              <a:t>. Craig Venter Institute, Rockville, MD, </a:t>
            </a:r>
            <a:r>
              <a:rPr lang="en-US" dirty="0" smtClean="0"/>
              <a:t>US</a:t>
            </a:r>
          </a:p>
          <a:p>
            <a:pPr marL="342900" indent="-342900">
              <a:buFont typeface="+mj-lt"/>
              <a:buAutoNum type="arabicPeriod"/>
            </a:pPr>
            <a:r>
              <a:rPr lang="en-US" dirty="0"/>
              <a:t>HAMAP </a:t>
            </a:r>
            <a:r>
              <a:rPr lang="en-US" dirty="0" smtClean="0"/>
              <a:t>			Swiss </a:t>
            </a:r>
            <a:r>
              <a:rPr lang="en-US" dirty="0"/>
              <a:t>Institute of Bioinformatics (SIB), Geneva, Switzerland</a:t>
            </a:r>
          </a:p>
          <a:p>
            <a:pPr marL="342900" indent="-342900">
              <a:buFont typeface="+mj-lt"/>
              <a:buAutoNum type="arabicPeriod"/>
            </a:pPr>
            <a:endParaRPr lang="en-US" dirty="0"/>
          </a:p>
          <a:p>
            <a:pPr marL="342900" indent="-342900">
              <a:buFont typeface="+mj-lt"/>
              <a:buAutoNum type="arabicPeriod"/>
            </a:pPr>
            <a:endParaRPr lang="en-US" dirty="0" smtClean="0"/>
          </a:p>
          <a:p>
            <a:r>
              <a:rPr lang="en-US" dirty="0" err="1" smtClean="0"/>
              <a:t>Pfam</a:t>
            </a:r>
            <a:r>
              <a:rPr lang="en-US" dirty="0" smtClean="0"/>
              <a:t>, SMART, TIGRFAM, </a:t>
            </a:r>
          </a:p>
          <a:p>
            <a:r>
              <a:rPr lang="en-US" dirty="0" smtClean="0">
                <a:solidFill>
                  <a:srgbClr val="FF0000"/>
                </a:solidFill>
              </a:rPr>
              <a:t>COG</a:t>
            </a:r>
            <a:r>
              <a:rPr lang="en-US" dirty="0" smtClean="0"/>
              <a:t>, KOG, PRK, CD, LOAD</a:t>
            </a:r>
            <a:endParaRPr lang="en-US" dirty="0"/>
          </a:p>
        </p:txBody>
      </p:sp>
      <p:sp>
        <p:nvSpPr>
          <p:cNvPr id="5" name="4-Point Star 4"/>
          <p:cNvSpPr/>
          <p:nvPr/>
        </p:nvSpPr>
        <p:spPr>
          <a:xfrm>
            <a:off x="266103" y="2290778"/>
            <a:ext cx="232327" cy="226311"/>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4-Point Star 5"/>
          <p:cNvSpPr/>
          <p:nvPr/>
        </p:nvSpPr>
        <p:spPr>
          <a:xfrm>
            <a:off x="255558" y="3401329"/>
            <a:ext cx="232327" cy="226311"/>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4-Point Star 6"/>
          <p:cNvSpPr/>
          <p:nvPr/>
        </p:nvSpPr>
        <p:spPr>
          <a:xfrm>
            <a:off x="255558" y="3945119"/>
            <a:ext cx="232327" cy="226311"/>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56234" y="1046250"/>
            <a:ext cx="2829044" cy="461665"/>
          </a:xfrm>
          <a:prstGeom prst="rect">
            <a:avLst/>
          </a:prstGeom>
          <a:noFill/>
        </p:spPr>
        <p:txBody>
          <a:bodyPr wrap="none" rtlCol="0">
            <a:spAutoFit/>
          </a:bodyPr>
          <a:lstStyle/>
          <a:p>
            <a:r>
              <a:rPr lang="en-US" sz="2400" u="sng" dirty="0" err="1" smtClean="0"/>
              <a:t>InterPro</a:t>
            </a:r>
            <a:r>
              <a:rPr lang="en-US" sz="2400" u="sng" dirty="0" smtClean="0"/>
              <a:t> components</a:t>
            </a:r>
            <a:endParaRPr lang="en-US" sz="2400" u="sng" dirty="0"/>
          </a:p>
        </p:txBody>
      </p:sp>
      <p:sp>
        <p:nvSpPr>
          <p:cNvPr id="8" name="TextBox 7"/>
          <p:cNvSpPr txBox="1"/>
          <p:nvPr/>
        </p:nvSpPr>
        <p:spPr>
          <a:xfrm>
            <a:off x="356234" y="4667108"/>
            <a:ext cx="2351285" cy="461665"/>
          </a:xfrm>
          <a:prstGeom prst="rect">
            <a:avLst/>
          </a:prstGeom>
          <a:noFill/>
        </p:spPr>
        <p:txBody>
          <a:bodyPr wrap="none" rtlCol="0">
            <a:spAutoFit/>
          </a:bodyPr>
          <a:lstStyle/>
          <a:p>
            <a:r>
              <a:rPr lang="en-US" sz="2400" u="sng" dirty="0" smtClean="0"/>
              <a:t>CDD components</a:t>
            </a:r>
            <a:endParaRPr lang="en-US" sz="2400" u="sng" dirty="0"/>
          </a:p>
        </p:txBody>
      </p:sp>
      <p:sp>
        <p:nvSpPr>
          <p:cNvPr id="3" name="Slide Number Placeholder 2"/>
          <p:cNvSpPr>
            <a:spLocks noGrp="1"/>
          </p:cNvSpPr>
          <p:nvPr>
            <p:ph type="sldNum" sz="quarter" idx="12"/>
          </p:nvPr>
        </p:nvSpPr>
        <p:spPr/>
        <p:txBody>
          <a:bodyPr/>
          <a:lstStyle/>
          <a:p>
            <a:fld id="{89E9DE91-9290-5144-8A94-CCB907EB7AC8}" type="slidenum">
              <a:rPr lang="en-US" smtClean="0"/>
              <a:pPr/>
              <a:t>6</a:t>
            </a:fld>
            <a:endParaRPr lang="en-US"/>
          </a:p>
        </p:txBody>
      </p:sp>
    </p:spTree>
    <p:extLst>
      <p:ext uri="{BB962C8B-B14F-4D97-AF65-F5344CB8AC3E}">
        <p14:creationId xmlns:p14="http://schemas.microsoft.com/office/powerpoint/2010/main" val="28333242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7</a:t>
            </a:fld>
            <a:endParaRPr lang="en-US"/>
          </a:p>
        </p:txBody>
      </p:sp>
      <p:pic>
        <p:nvPicPr>
          <p:cNvPr id="1026" name="Picture 2" descr="Flow of data between InterPro and UniProt databases"/>
          <p:cNvPicPr>
            <a:picLocks noChangeAspect="1" noChangeArrowheads="1"/>
          </p:cNvPicPr>
          <p:nvPr/>
        </p:nvPicPr>
        <p:blipFill>
          <a:blip r:embed="rId2"/>
          <a:srcRect/>
          <a:stretch>
            <a:fillRect/>
          </a:stretch>
        </p:blipFill>
        <p:spPr bwMode="auto">
          <a:xfrm>
            <a:off x="1484663" y="227013"/>
            <a:ext cx="6026746" cy="4538662"/>
          </a:xfrm>
          <a:prstGeom prst="rect">
            <a:avLst/>
          </a:prstGeom>
          <a:noFill/>
        </p:spPr>
      </p:pic>
      <p:pic>
        <p:nvPicPr>
          <p:cNvPr id="1027" name="Picture 3"/>
          <p:cNvPicPr>
            <a:picLocks noChangeAspect="1" noChangeArrowheads="1"/>
          </p:cNvPicPr>
          <p:nvPr/>
        </p:nvPicPr>
        <p:blipFill>
          <a:blip r:embed="rId3"/>
          <a:srcRect/>
          <a:stretch>
            <a:fillRect/>
          </a:stretch>
        </p:blipFill>
        <p:spPr bwMode="auto">
          <a:xfrm>
            <a:off x="466725" y="4908179"/>
            <a:ext cx="8220075" cy="1590675"/>
          </a:xfrm>
          <a:prstGeom prst="rect">
            <a:avLst/>
          </a:prstGeom>
          <a:noFill/>
          <a:ln w="9525">
            <a:noFill/>
            <a:miter lim="800000"/>
            <a:headEnd/>
            <a:tailEnd/>
          </a:ln>
        </p:spPr>
      </p:pic>
      <p:sp>
        <p:nvSpPr>
          <p:cNvPr id="5" name="TextBox 4"/>
          <p:cNvSpPr txBox="1"/>
          <p:nvPr/>
        </p:nvSpPr>
        <p:spPr>
          <a:xfrm>
            <a:off x="178130" y="3842345"/>
            <a:ext cx="2992582" cy="923330"/>
          </a:xfrm>
          <a:prstGeom prst="rect">
            <a:avLst/>
          </a:prstGeom>
          <a:noFill/>
        </p:spPr>
        <p:txBody>
          <a:bodyPr wrap="square" rtlCol="0">
            <a:spAutoFit/>
          </a:bodyPr>
          <a:lstStyle/>
          <a:p>
            <a:r>
              <a:rPr lang="en-US" dirty="0" smtClean="0"/>
              <a:t>Most </a:t>
            </a:r>
            <a:r>
              <a:rPr lang="en-US" dirty="0" err="1" smtClean="0"/>
              <a:t>UniProt</a:t>
            </a:r>
            <a:r>
              <a:rPr lang="en-US" dirty="0" smtClean="0"/>
              <a:t> proteins are annotated with at least one </a:t>
            </a:r>
            <a:r>
              <a:rPr lang="en-US" dirty="0" err="1" smtClean="0"/>
              <a:t>InterPro</a:t>
            </a:r>
            <a:r>
              <a:rPr lang="en-US" dirty="0" smtClean="0"/>
              <a:t> signature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734306"/>
            <a:ext cx="8265806" cy="3772495"/>
          </a:xfrm>
          <a:prstGeom prst="rect">
            <a:avLst/>
          </a:prstGeom>
        </p:spPr>
      </p:pic>
      <p:pic>
        <p:nvPicPr>
          <p:cNvPr id="3" name="Picture 2"/>
          <p:cNvPicPr>
            <a:picLocks noChangeAspect="1"/>
          </p:cNvPicPr>
          <p:nvPr/>
        </p:nvPicPr>
        <p:blipFill>
          <a:blip r:embed="rId3"/>
          <a:stretch>
            <a:fillRect/>
          </a:stretch>
        </p:blipFill>
        <p:spPr>
          <a:xfrm>
            <a:off x="6806879" y="2324683"/>
            <a:ext cx="2101630" cy="2959305"/>
          </a:xfrm>
          <a:prstGeom prst="rect">
            <a:avLst/>
          </a:prstGeom>
        </p:spPr>
      </p:pic>
      <p:sp>
        <p:nvSpPr>
          <p:cNvPr id="4" name="Slide Number Placeholder 3"/>
          <p:cNvSpPr>
            <a:spLocks noGrp="1"/>
          </p:cNvSpPr>
          <p:nvPr>
            <p:ph type="sldNum" sz="quarter" idx="12"/>
          </p:nvPr>
        </p:nvSpPr>
        <p:spPr/>
        <p:txBody>
          <a:bodyPr/>
          <a:lstStyle/>
          <a:p>
            <a:fld id="{89E9DE91-9290-5144-8A94-CCB907EB7AC8}" type="slidenum">
              <a:rPr lang="en-US" smtClean="0"/>
              <a:pPr/>
              <a:t>8</a:t>
            </a:fld>
            <a:endParaRPr lang="en-US"/>
          </a:p>
        </p:txBody>
      </p:sp>
    </p:spTree>
    <p:extLst>
      <p:ext uri="{BB962C8B-B14F-4D97-AF65-F5344CB8AC3E}">
        <p14:creationId xmlns:p14="http://schemas.microsoft.com/office/powerpoint/2010/main" val="1092476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E9DE91-9290-5144-8A94-CCB907EB7AC8}" type="slidenum">
              <a:rPr lang="en-US" smtClean="0"/>
              <a:pPr/>
              <a:t>9</a:t>
            </a:fld>
            <a:endParaRPr lang="en-US"/>
          </a:p>
        </p:txBody>
      </p:sp>
      <p:pic>
        <p:nvPicPr>
          <p:cNvPr id="3" name="Picture 2"/>
          <p:cNvPicPr>
            <a:picLocks noChangeAspect="1"/>
          </p:cNvPicPr>
          <p:nvPr/>
        </p:nvPicPr>
        <p:blipFill>
          <a:blip r:embed="rId2"/>
          <a:stretch>
            <a:fillRect/>
          </a:stretch>
        </p:blipFill>
        <p:spPr>
          <a:xfrm>
            <a:off x="647700" y="1783666"/>
            <a:ext cx="7327900" cy="4457700"/>
          </a:xfrm>
          <a:prstGeom prst="rect">
            <a:avLst/>
          </a:prstGeom>
        </p:spPr>
      </p:pic>
      <p:sp>
        <p:nvSpPr>
          <p:cNvPr id="4" name="Rectangle 3"/>
          <p:cNvSpPr/>
          <p:nvPr/>
        </p:nvSpPr>
        <p:spPr>
          <a:xfrm>
            <a:off x="349250" y="306338"/>
            <a:ext cx="7880350" cy="1477328"/>
          </a:xfrm>
          <a:prstGeom prst="rect">
            <a:avLst/>
          </a:prstGeom>
        </p:spPr>
        <p:txBody>
          <a:bodyPr wrap="square">
            <a:spAutoFit/>
          </a:bodyPr>
          <a:lstStyle/>
          <a:p>
            <a:r>
              <a:rPr lang="en-US" dirty="0"/>
              <a:t>Protein families are often arranged into hierarchies, with proteins that share a common ancestor subdivided into smaller, more closely related groups. The terms superfamily (describing a large group of distantly related proteins) and subfamily (describing a small group of closely related proteins) are sometimes used in this context</a:t>
            </a:r>
          </a:p>
        </p:txBody>
      </p:sp>
    </p:spTree>
    <p:extLst>
      <p:ext uri="{BB962C8B-B14F-4D97-AF65-F5344CB8AC3E}">
        <p14:creationId xmlns:p14="http://schemas.microsoft.com/office/powerpoint/2010/main" val="1175188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2545</TotalTime>
  <Words>2012</Words>
  <Application>Microsoft Macintosh PowerPoint</Application>
  <PresentationFormat>On-screen Show (4:3)</PresentationFormat>
  <Paragraphs>240</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EBI web resources II:  Ensembl and InterPro</vt:lpstr>
      <vt:lpstr>Homework 3</vt:lpstr>
      <vt:lpstr>Outline</vt:lpstr>
      <vt:lpstr>Genome annotation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Hands on exercise 1: search against protein family databases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Hands on exercise 2: Ensembl gene search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lecture: ExPASy and DTU tools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EBI web resources II:  Ensembl and InterPro</dc:title>
  <dc:creator>Yanbin</dc:creator>
  <cp:lastModifiedBy>Yanbin</cp:lastModifiedBy>
  <cp:revision>135</cp:revision>
  <dcterms:created xsi:type="dcterms:W3CDTF">2013-01-31T22:58:49Z</dcterms:created>
  <dcterms:modified xsi:type="dcterms:W3CDTF">2014-09-22T16:50:35Z</dcterms:modified>
</cp:coreProperties>
</file>