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7" r:id="rId2"/>
    <p:sldId id="256" r:id="rId3"/>
    <p:sldId id="258" r:id="rId4"/>
    <p:sldId id="282" r:id="rId5"/>
    <p:sldId id="308" r:id="rId6"/>
    <p:sldId id="309" r:id="rId7"/>
    <p:sldId id="310" r:id="rId8"/>
    <p:sldId id="311" r:id="rId9"/>
    <p:sldId id="259" r:id="rId10"/>
    <p:sldId id="273" r:id="rId11"/>
    <p:sldId id="274" r:id="rId12"/>
    <p:sldId id="275" r:id="rId13"/>
    <p:sldId id="312" r:id="rId14"/>
    <p:sldId id="276" r:id="rId15"/>
    <p:sldId id="270" r:id="rId16"/>
    <p:sldId id="313" r:id="rId17"/>
    <p:sldId id="264" r:id="rId18"/>
    <p:sldId id="277" r:id="rId19"/>
    <p:sldId id="278" r:id="rId20"/>
    <p:sldId id="314" r:id="rId21"/>
    <p:sldId id="315" r:id="rId22"/>
    <p:sldId id="280" r:id="rId23"/>
    <p:sldId id="281" r:id="rId24"/>
    <p:sldId id="316" r:id="rId25"/>
    <p:sldId id="335" r:id="rId26"/>
    <p:sldId id="283" r:id="rId27"/>
    <p:sldId id="317" r:id="rId28"/>
    <p:sldId id="318" r:id="rId29"/>
    <p:sldId id="319" r:id="rId30"/>
    <p:sldId id="320" r:id="rId31"/>
    <p:sldId id="321" r:id="rId32"/>
    <p:sldId id="323" r:id="rId33"/>
    <p:sldId id="322" r:id="rId34"/>
    <p:sldId id="287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59" r:id="rId43"/>
    <p:sldId id="261" r:id="rId44"/>
    <p:sldId id="324" r:id="rId45"/>
    <p:sldId id="292" r:id="rId46"/>
    <p:sldId id="332" r:id="rId47"/>
    <p:sldId id="333" r:id="rId48"/>
    <p:sldId id="334" r:id="rId49"/>
    <p:sldId id="304" r:id="rId50"/>
    <p:sldId id="305" r:id="rId51"/>
    <p:sldId id="306" r:id="rId52"/>
    <p:sldId id="307" r:id="rId53"/>
    <p:sldId id="360" r:id="rId54"/>
    <p:sldId id="336" r:id="rId55"/>
    <p:sldId id="337" r:id="rId56"/>
    <p:sldId id="338" r:id="rId57"/>
    <p:sldId id="339" r:id="rId58"/>
    <p:sldId id="340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5" r:id="rId72"/>
    <p:sldId id="354" r:id="rId73"/>
    <p:sldId id="357" r:id="rId74"/>
    <p:sldId id="356" r:id="rId75"/>
    <p:sldId id="361" r:id="rId76"/>
    <p:sldId id="297" r:id="rId77"/>
    <p:sldId id="298" r:id="rId78"/>
    <p:sldId id="358" r:id="rId79"/>
    <p:sldId id="299" r:id="rId80"/>
    <p:sldId id="300" r:id="rId81"/>
    <p:sldId id="301" r:id="rId82"/>
    <p:sldId id="302" r:id="rId83"/>
    <p:sldId id="272" r:id="rId8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713" autoAdjust="0"/>
  </p:normalViewPr>
  <p:slideViewPr>
    <p:cSldViewPr>
      <p:cViewPr>
        <p:scale>
          <a:sx n="80" d="100"/>
          <a:sy n="80" d="100"/>
        </p:scale>
        <p:origin x="-1976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B1857-002C-844E-B140-4C2080C531C4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4657-CDF2-1C4D-B578-04220BEF86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71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06C3C-C535-994D-98C6-8C127EDB23B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4998C-1E24-DF47-893B-FD1210288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58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48E6-242F-DF40-9EEB-9B2DED00BB05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88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F92-2B0C-9F41-B3FC-5900EBDEA54D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46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2BC2-C39F-E441-8A97-EF076F003CB0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1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04AF-C6CE-C244-9D04-F2359A84F16A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9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0D17-6B3F-4348-A53E-848A3808489B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59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519B-CAA8-AA41-A025-6F1ED287B4BA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58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3304-B25B-D04B-BA00-149D93A2ECFC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73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64E-A632-854B-BB7E-0BE0B2F8067B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0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7EBF-25DC-AF47-90B7-FC25E191E477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37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D010-43BA-ED4C-8E52-0FB706BC7C93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79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93B7-7350-CD41-888F-6DF3C6FD2C44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0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EDC47-A9A5-F644-8F27-08E0B3EBC96D}" type="datetime1">
              <a:rPr lang="en-US" altLang="zh-CN" smtClean="0"/>
              <a:pPr/>
              <a:t>9/30/14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C5A2D-C203-4C0C-A1C1-50ECC0F4A8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2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http://www.ebi.ac.uk/services/al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hyperlink" Target="http://www.ebi.ac.uk/services/al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hyperlink" Target="http://cys.bios.niu.edu/yyin/teach/PBB/cesa-pr.f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ys.bios.niu.edu/yyin/teach/PBB/purdue.cellwall.list.lignin.fa" TargetMode="External"/><Relationship Id="rId3" Type="http://schemas.openxmlformats.org/officeDocument/2006/relationships/hyperlink" Target="http://www.phylogeny.f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hyperlink" Target="http://cys.bios.niu.edu/yyin/teach/PBB/cesa-pr.f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hyperlink" Target="http://cys.bios.niu.edu/yyin/teach/PBB/cesa-pr.f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hyperlink" Target="http://cys.bios.niu.edu/yyin/teach/PBB/cesa-pr.f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hyperlink" Target="http://cys.bios.niu.edu/yyin/teach/PBB/cesa-pr.fa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spript.ibcp.fr/ESPript/ESPript/" TargetMode="External"/><Relationship Id="rId3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ebi.ac.uk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3" Type="http://schemas.openxmlformats.org/officeDocument/2006/relationships/hyperlink" Target="http://cys.bios.niu.edu/yyin/teach/PBB/cesa-pr.fa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cys.bios.niu.edu/yyin/teach/PBB/cesa-pr.f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Relationship Id="rId3" Type="http://schemas.openxmlformats.org/officeDocument/2006/relationships/hyperlink" Target="http://cys.bios.niu.edu/yyin/teach/PBB/cesa-pr.fa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EBI web resources III: 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Web-based tools in Europe (EBI,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ExPASy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, EMBOSS, DTU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Yanbin Yin</a:t>
            </a:r>
          </a:p>
          <a:p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337D9-E6CE-3C49-84C7-D19741C736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500"/>
            <a:ext cx="9144000" cy="418071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0" y="2060848"/>
            <a:ext cx="40679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7375" y="190500"/>
            <a:ext cx="30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be finished very quickly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59632" y="980728"/>
            <a:ext cx="792088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3688" y="692696"/>
            <a:ext cx="235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output (plain text)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67744" y="620688"/>
            <a:ext cx="2016224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75125" y="349250"/>
            <a:ext cx="363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Graphical presentation of the output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6875" y="3573016"/>
            <a:ext cx="70669" cy="2427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4000" y="6127750"/>
            <a:ext cx="37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EMBL format of the subject (hit)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39552" y="4077072"/>
            <a:ext cx="1512168" cy="18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1720" y="580526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3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228184" y="4293096"/>
            <a:ext cx="260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the alignment, look for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/ 	frame shift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\ 	frame shift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 	stop codon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6372200" cy="1346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5183599" cy="393305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411760" y="1052736"/>
            <a:ext cx="40324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128" y="1772816"/>
            <a:ext cx="305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at the raw output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1" y="60212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align the query protein to the subject genomic DNA, reading frames have to move 1 or 2 base ahead (1 base insertion or 2 base insertion)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3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00" y="0"/>
            <a:ext cx="847036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18864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BLAST gives shorter alignment because its alignment breaks where it sees frame shifts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7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3200"/>
            <a:ext cx="9144000" cy="390734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339752" y="404664"/>
            <a:ext cx="252028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21089" y="140439"/>
            <a:ext cx="450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back to the tool A-</a:t>
            </a:r>
            <a:r>
              <a:rPr lang="en-US" dirty="0"/>
              <a:t>Z page: </a:t>
            </a:r>
            <a:r>
              <a:rPr lang="en-US" dirty="0">
                <a:hlinkClick r:id="rId3"/>
              </a:rPr>
              <a:t>http://www.ebi.ac.uk/services/</a:t>
            </a:r>
            <a:r>
              <a:rPr lang="en-US" dirty="0" smtClean="0">
                <a:hlinkClick r:id="rId3"/>
              </a:rPr>
              <a:t>all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Ctrl+F</a:t>
            </a:r>
            <a:r>
              <a:rPr lang="en-US" dirty="0" smtClean="0"/>
              <a:t> and type </a:t>
            </a:r>
            <a:r>
              <a:rPr lang="en-US" dirty="0" err="1" smtClean="0"/>
              <a:t>ssearch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1" y="174625"/>
            <a:ext cx="368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SSEARCH is a command in the FASTA package implementing Smith-Waterman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857875"/>
            <a:ext cx="6776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Ssearch</a:t>
            </a:r>
            <a:r>
              <a:rPr lang="en-US" dirty="0" smtClean="0"/>
              <a:t> can only do protein-protein or nucleotide-nucleotide searches</a:t>
            </a:r>
          </a:p>
          <a:p>
            <a:r>
              <a:rPr lang="en-US" dirty="0" smtClean="0"/>
              <a:t>Slower but most accurate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700808"/>
            <a:ext cx="325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only do pr-pr or </a:t>
            </a:r>
            <a:r>
              <a:rPr lang="en-US" dirty="0" err="1" smtClean="0">
                <a:solidFill>
                  <a:srgbClr val="FF0000"/>
                </a:solidFill>
              </a:rPr>
              <a:t>nt-nt</a:t>
            </a:r>
            <a:r>
              <a:rPr lang="en-US" dirty="0" smtClean="0">
                <a:solidFill>
                  <a:srgbClr val="FF0000"/>
                </a:solidFill>
              </a:rPr>
              <a:t> search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8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DE91-9290-5144-8A94-CCB907EB7AC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114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Go back to the tool A-Z page: </a:t>
            </a:r>
            <a:r>
              <a:rPr lang="en-US" dirty="0">
                <a:hlinkClick r:id="rId3"/>
              </a:rPr>
              <a:t>http://www.ebi.ac.uk/services/</a:t>
            </a:r>
            <a:r>
              <a:rPr lang="en-US" dirty="0" smtClean="0">
                <a:hlinkClick r:id="rId3"/>
              </a:rPr>
              <a:t>all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Ctrl+F</a:t>
            </a:r>
            <a:r>
              <a:rPr lang="en-US" dirty="0"/>
              <a:t> and type </a:t>
            </a:r>
            <a:r>
              <a:rPr lang="en-US" dirty="0" smtClean="0"/>
              <a:t>emboss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27784" y="1340768"/>
            <a:ext cx="252028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5733256"/>
            <a:ext cx="572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EMBOSS: </a:t>
            </a:r>
            <a:r>
              <a:rPr lang="en-US" dirty="0"/>
              <a:t>European Molecular Biology Open Software </a:t>
            </a:r>
            <a:r>
              <a:rPr lang="en-US" dirty="0" smtClean="0"/>
              <a:t>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2343" y="6115362"/>
            <a:ext cx="3816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EMBOSS: The European Molecular Biology Open Software Suite (2000) </a:t>
            </a:r>
          </a:p>
          <a:p>
            <a:r>
              <a:rPr lang="en-US" sz="1000" dirty="0" err="1"/>
              <a:t>Rice,P</a:t>
            </a:r>
            <a:r>
              <a:rPr lang="en-US" sz="1000" dirty="0"/>
              <a:t>. </a:t>
            </a:r>
            <a:r>
              <a:rPr lang="en-US" sz="1000" dirty="0" err="1"/>
              <a:t>Longden,I</a:t>
            </a:r>
            <a:r>
              <a:rPr lang="en-US" sz="1000" dirty="0"/>
              <a:t>. and </a:t>
            </a:r>
            <a:r>
              <a:rPr lang="en-US" sz="1000" dirty="0" err="1"/>
              <a:t>Bleasby,A</a:t>
            </a:r>
            <a:r>
              <a:rPr lang="en-US" sz="1000" dirty="0"/>
              <a:t>. </a:t>
            </a:r>
          </a:p>
          <a:p>
            <a:r>
              <a:rPr lang="en-US" sz="1000" dirty="0"/>
              <a:t>Trends in Genetics 16, (6) pp276--277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056" y="378904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EMBOSS contain hundreds of computer programs for sequence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1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39541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83768" y="692696"/>
            <a:ext cx="301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Needleman-</a:t>
            </a:r>
            <a:r>
              <a:rPr lang="en-US" dirty="0" err="1" smtClean="0">
                <a:solidFill>
                  <a:srgbClr val="FF0000"/>
                </a:solidFill>
              </a:rPr>
              <a:t>wunsch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algorithm</a:t>
            </a:r>
          </a:p>
          <a:p>
            <a:r>
              <a:rPr lang="en-US" dirty="0">
                <a:solidFill>
                  <a:srgbClr val="FF0000"/>
                </a:solidFill>
              </a:rPr>
              <a:t>Smith-Waterman </a:t>
            </a:r>
            <a:r>
              <a:rPr lang="en-US" dirty="0" smtClean="0">
                <a:solidFill>
                  <a:srgbClr val="FF0000"/>
                </a:solidFill>
              </a:rPr>
              <a:t>algorithm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5536" y="908720"/>
            <a:ext cx="216024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95536" y="1268760"/>
            <a:ext cx="2304256" cy="3168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6250" y="5873750"/>
            <a:ext cx="551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 the bl2seq command of the BLAST package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105273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try needle first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55576" y="1412776"/>
            <a:ext cx="6192688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93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5753100" cy="351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365125"/>
            <a:ext cx="774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</a:t>
            </a:r>
            <a:r>
              <a:rPr lang="en-US" dirty="0" err="1" smtClean="0"/>
              <a:t>vs</a:t>
            </a:r>
            <a:r>
              <a:rPr lang="en-US" dirty="0" smtClean="0"/>
              <a:t> local alignment: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 a local alignment, you try to match your query with a substring (a portion) of your subject (reference)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 a global alignment you perform an end to end alignment with the </a:t>
            </a:r>
            <a:r>
              <a:rPr lang="en-US" dirty="0" smtClean="0"/>
              <a:t>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6300"/>
            <a:ext cx="9144000" cy="51011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88224" y="4365104"/>
            <a:ext cx="150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CslA</a:t>
            </a:r>
            <a:r>
              <a:rPr lang="en-US" dirty="0" smtClean="0">
                <a:solidFill>
                  <a:srgbClr val="FF0000"/>
                </a:solidFill>
              </a:rPr>
              <a:t>: 539 </a:t>
            </a:r>
            <a:r>
              <a:rPr lang="en-US" dirty="0" err="1" smtClean="0">
                <a:solidFill>
                  <a:srgbClr val="FF0000"/>
                </a:solidFill>
              </a:rPr>
              <a:t>aa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CesA</a:t>
            </a:r>
            <a:r>
              <a:rPr lang="en-US" dirty="0" smtClean="0">
                <a:solidFill>
                  <a:srgbClr val="FF0000"/>
                </a:solidFill>
              </a:rPr>
              <a:t>: 1089 </a:t>
            </a:r>
            <a:r>
              <a:rPr lang="en-US" dirty="0" err="1" smtClean="0">
                <a:solidFill>
                  <a:srgbClr val="FF0000"/>
                </a:solidFill>
              </a:rPr>
              <a:t>aa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7376" y="188640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://cys.bios.niu.edu/yyin/teach/PBB/cesa-</a:t>
            </a:r>
            <a:r>
              <a:rPr lang="en-US" dirty="0" smtClean="0">
                <a:hlinkClick r:id="rId3"/>
              </a:rPr>
              <a:t>pr.fa</a:t>
            </a:r>
            <a:endParaRPr lang="en-US" dirty="0" smtClean="0"/>
          </a:p>
          <a:p>
            <a:r>
              <a:rPr lang="en-US" dirty="0" smtClean="0"/>
              <a:t>Copy &amp; paste </a:t>
            </a:r>
            <a:r>
              <a:rPr lang="en-US" dirty="0" err="1" smtClean="0"/>
              <a:t>CesA</a:t>
            </a:r>
            <a:endParaRPr lang="en-US" dirty="0" smtClean="0"/>
          </a:p>
          <a:p>
            <a:r>
              <a:rPr lang="en-US" dirty="0" smtClean="0"/>
              <a:t>Copy &amp; paste </a:t>
            </a:r>
            <a:r>
              <a:rPr lang="en-US" dirty="0" err="1" smtClean="0"/>
              <a:t>CslA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59632" y="764704"/>
            <a:ext cx="2376264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79712" y="1124744"/>
            <a:ext cx="3024336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48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0"/>
            <a:ext cx="5220697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3083744" y="1052736"/>
            <a:ext cx="2952328" cy="800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2780928"/>
            <a:ext cx="1683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gap</a:t>
            </a:r>
          </a:p>
          <a:p>
            <a:r>
              <a:rPr lang="en-US" dirty="0" smtClean="0"/>
              <a:t>. Negative score</a:t>
            </a:r>
          </a:p>
          <a:p>
            <a:r>
              <a:rPr lang="en-US" dirty="0" smtClean="0"/>
              <a:t>: positive score</a:t>
            </a:r>
          </a:p>
          <a:p>
            <a:r>
              <a:rPr lang="en-US" dirty="0" smtClean="0"/>
              <a:t>| identical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750" y="4191000"/>
            <a:ext cx="254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different from what BLAST shows the alignment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20688"/>
            <a:ext cx="271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 database search, so no E-value is reported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56176" y="404664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This is needle output</a:t>
            </a:r>
          </a:p>
        </p:txBody>
      </p:sp>
    </p:spTree>
    <p:extLst>
      <p:ext uri="{BB962C8B-B14F-4D97-AF65-F5344CB8AC3E}">
        <p14:creationId xmlns:p14="http://schemas.microsoft.com/office/powerpoint/2010/main" val="299730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7300452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524744" y="1484784"/>
            <a:ext cx="295232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4048" y="836712"/>
            <a:ext cx="204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water output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47158" y="177281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best way to find the optimally aligned regions 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calculate the similarity between two sequences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0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 assignment 4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000" dirty="0"/>
              <a:t>Download </a:t>
            </a:r>
            <a:r>
              <a:rPr lang="en-US" altLang="zh-CN" sz="1900" dirty="0">
                <a:hlinkClick r:id="rId2"/>
              </a:rPr>
              <a:t>http://</a:t>
            </a:r>
            <a:r>
              <a:rPr lang="en-US" altLang="zh-CN" sz="1900" dirty="0" smtClean="0">
                <a:hlinkClick r:id="rId2"/>
              </a:rPr>
              <a:t>cys.bios.niu.edu/yyin/teach/PBB/purdue.cellwall.list.lignin.fa</a:t>
            </a:r>
            <a:r>
              <a:rPr lang="en-US" altLang="zh-CN" sz="1900" dirty="0" smtClean="0"/>
              <a:t> </a:t>
            </a:r>
            <a:r>
              <a:rPr lang="en-US" altLang="zh-CN" sz="2000" dirty="0" smtClean="0"/>
              <a:t>to your computer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/>
              <a:t>Select a C3H protein and a F5H protein from </a:t>
            </a:r>
            <a:r>
              <a:rPr lang="en-US" altLang="zh-CN" sz="2000" dirty="0"/>
              <a:t>the above file and </a:t>
            </a:r>
            <a:r>
              <a:rPr lang="en-US" altLang="zh-CN" sz="2000" dirty="0" smtClean="0"/>
              <a:t>calculate </a:t>
            </a:r>
            <a:r>
              <a:rPr lang="en-US" altLang="zh-CN" sz="2000" dirty="0"/>
              <a:t>the sequence identity between </a:t>
            </a:r>
            <a:r>
              <a:rPr lang="en-US" altLang="zh-CN" sz="2000" dirty="0" smtClean="0"/>
              <a:t>them using the Water server at EBI.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/>
              <a:t>Perform a multiple sequence alignment using MAFFT with all FASTA sequences in the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/>
              <a:t>Built a phylogeny with the alignment using the </a:t>
            </a:r>
            <a:r>
              <a:rPr lang="en-US" altLang="zh-CN" sz="2000" b="1" dirty="0" smtClean="0"/>
              <a:t>"</a:t>
            </a:r>
            <a:r>
              <a:rPr lang="en-US" altLang="zh-CN" sz="2000" b="1" dirty="0"/>
              <a:t>A la </a:t>
            </a:r>
            <a:r>
              <a:rPr lang="en-US" altLang="zh-CN" sz="2000" b="1" dirty="0" smtClean="0"/>
              <a:t>Carte" </a:t>
            </a:r>
            <a:r>
              <a:rPr lang="en-US" altLang="zh-CN" sz="2000" dirty="0"/>
              <a:t>mode at </a:t>
            </a:r>
            <a:r>
              <a:rPr lang="en-US" altLang="zh-CN" sz="2000" dirty="0">
                <a:hlinkClick r:id="rId3"/>
              </a:rPr>
              <a:t>http://www.phylogeny.fr</a:t>
            </a:r>
            <a:r>
              <a:rPr lang="en-US" altLang="zh-CN" sz="2000" dirty="0" smtClean="0">
                <a:hlinkClick r:id="rId3"/>
              </a:rPr>
              <a:t>/</a:t>
            </a:r>
            <a:endParaRPr lang="en-US" altLang="zh-CN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/>
              <a:t>Build another phylogeny starting from the unaligned sequences using the </a:t>
            </a:r>
            <a:r>
              <a:rPr lang="en-US" altLang="zh-CN" sz="2000" b="1" dirty="0"/>
              <a:t>“one-click”</a:t>
            </a:r>
            <a:r>
              <a:rPr lang="en-US" altLang="zh-CN" sz="2000" dirty="0" smtClean="0"/>
              <a:t> mode at </a:t>
            </a:r>
            <a:r>
              <a:rPr lang="en-US" altLang="zh-CN" sz="2000" dirty="0" smtClean="0">
                <a:hlinkClick r:id="rId3"/>
              </a:rPr>
              <a:t>http</a:t>
            </a:r>
            <a:r>
              <a:rPr lang="en-US" altLang="zh-CN" sz="2000" dirty="0">
                <a:hlinkClick r:id="rId3"/>
              </a:rPr>
              <a:t>://www.phylogeny.fr</a:t>
            </a:r>
            <a:r>
              <a:rPr lang="en-US" altLang="zh-CN" sz="2000" dirty="0" smtClean="0">
                <a:hlinkClick r:id="rId3"/>
              </a:rPr>
              <a:t>/</a:t>
            </a:r>
            <a:r>
              <a:rPr lang="en-US" altLang="zh-CN" sz="2000" dirty="0" smtClean="0"/>
              <a:t>; </a:t>
            </a:r>
            <a:r>
              <a:rPr lang="en-US" altLang="zh-CN" sz="2000" dirty="0" smtClean="0">
                <a:solidFill>
                  <a:srgbClr val="FF0000"/>
                </a:solidFill>
              </a:rPr>
              <a:t>if you encounter any error reports, try to figure out why and how to solve it</a:t>
            </a:r>
            <a:r>
              <a:rPr lang="en-US" altLang="zh-CN" sz="2000" dirty="0" smtClean="0"/>
              <a:t> (hint: skip the </a:t>
            </a:r>
            <a:r>
              <a:rPr lang="en-US" altLang="zh-CN" sz="2000" dirty="0" err="1" smtClean="0"/>
              <a:t>Gblocks</a:t>
            </a:r>
            <a:r>
              <a:rPr lang="en-US" altLang="zh-CN" sz="2000" dirty="0" smtClean="0"/>
              <a:t> step).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/>
              <a:t>Write a report (in </a:t>
            </a:r>
            <a:r>
              <a:rPr lang="en-US" altLang="zh-CN" sz="2000" dirty="0">
                <a:solidFill>
                  <a:srgbClr val="FF0000"/>
                </a:solidFill>
              </a:rPr>
              <a:t>word or </a:t>
            </a:r>
            <a:r>
              <a:rPr lang="en-US" altLang="zh-CN" sz="2000" dirty="0" err="1">
                <a:solidFill>
                  <a:srgbClr val="FF0000"/>
                </a:solidFill>
              </a:rPr>
              <a:t>ppt</a:t>
            </a:r>
            <a:r>
              <a:rPr lang="en-US" altLang="zh-CN" sz="2000" dirty="0"/>
              <a:t>) to include all the </a:t>
            </a:r>
            <a:r>
              <a:rPr lang="en-US" altLang="zh-CN" sz="2000" dirty="0" smtClean="0"/>
              <a:t>operations, screen </a:t>
            </a:r>
            <a:r>
              <a:rPr lang="en-US" altLang="zh-CN" sz="2000" dirty="0"/>
              <a:t>shots </a:t>
            </a:r>
            <a:r>
              <a:rPr lang="en-US" altLang="zh-CN" sz="2000" dirty="0" smtClean="0"/>
              <a:t>and the final phylogenies from step 3 and 4.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  </a:t>
            </a:r>
            <a:r>
              <a:rPr lang="en-US" altLang="zh-CN" sz="2000" dirty="0">
                <a:solidFill>
                  <a:srgbClr val="FF0000"/>
                </a:solidFill>
              </a:rPr>
              <a:t>Due on </a:t>
            </a:r>
            <a:r>
              <a:rPr lang="en-US" altLang="zh-CN" sz="2000" dirty="0" smtClean="0">
                <a:solidFill>
                  <a:srgbClr val="FF0000"/>
                </a:solidFill>
              </a:rPr>
              <a:t>10/13 </a:t>
            </a:r>
            <a:r>
              <a:rPr lang="en-US" altLang="zh-CN" sz="2000" dirty="0" smtClean="0"/>
              <a:t>(send </a:t>
            </a:r>
            <a:r>
              <a:rPr lang="en-US" altLang="zh-CN" sz="2000" dirty="0"/>
              <a:t>by </a:t>
            </a:r>
            <a:r>
              <a:rPr lang="en-US" altLang="zh-CN" sz="2000" dirty="0" smtClean="0"/>
              <a:t>email)</a:t>
            </a:r>
            <a:endParaRPr lang="zh-CN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92080" y="5517232"/>
            <a:ext cx="3302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 hour: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Tue, Thu and Fri 2-4pm, MO325A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email: </a:t>
            </a:r>
            <a:r>
              <a:rPr lang="en-US" dirty="0" err="1" smtClean="0">
                <a:solidFill>
                  <a:srgbClr val="FF0000"/>
                </a:solidFill>
              </a:rPr>
              <a:t>yyin@niu.edu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7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732783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2" y="3068960"/>
            <a:ext cx="198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try blast 2 </a:t>
            </a:r>
            <a:r>
              <a:rPr lang="en-US" dirty="0" err="1" smtClean="0"/>
              <a:t>seq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47864" y="3429000"/>
            <a:ext cx="3672408" cy="2664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294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1900"/>
            <a:ext cx="9144000" cy="43789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7376" y="188640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://cys.bios.niu.edu/yyin/teach/PBB/cesa-</a:t>
            </a:r>
            <a:r>
              <a:rPr lang="en-US" dirty="0" smtClean="0">
                <a:hlinkClick r:id="rId3"/>
              </a:rPr>
              <a:t>pr.fa</a:t>
            </a:r>
            <a:endParaRPr lang="en-US" dirty="0" smtClean="0"/>
          </a:p>
          <a:p>
            <a:r>
              <a:rPr lang="en-US" dirty="0" smtClean="0"/>
              <a:t>Copy &amp; paste </a:t>
            </a:r>
            <a:r>
              <a:rPr lang="en-US" dirty="0" err="1" smtClean="0"/>
              <a:t>CesA</a:t>
            </a:r>
            <a:endParaRPr lang="en-US" dirty="0" smtClean="0"/>
          </a:p>
          <a:p>
            <a:r>
              <a:rPr lang="en-US" dirty="0" smtClean="0"/>
              <a:t>Copy &amp; paste </a:t>
            </a:r>
            <a:r>
              <a:rPr lang="en-US" dirty="0" err="1" smtClean="0"/>
              <a:t>CslA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19672" y="764704"/>
            <a:ext cx="2016224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365375" y="1124744"/>
            <a:ext cx="2638673" cy="2748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375" y="222250"/>
            <a:ext cx="150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</a:t>
            </a:r>
            <a:r>
              <a:rPr lang="en-US" dirty="0" err="1" smtClean="0"/>
              <a:t>blastp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7544" y="548680"/>
            <a:ext cx="1152128" cy="986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68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8000"/>
            <a:ext cx="9144000" cy="58321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644008" y="476672"/>
            <a:ext cx="41428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Fragmented alignments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6632"/>
            <a:ext cx="220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blast2seq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16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sequence alignment tools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Foundation for many other further analyses: phylogeny, evolution, motif, protein family etc.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09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7"/>
            <a:ext cx="8943309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404664"/>
            <a:ext cx="3330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http://www.ebi.ac.uk/Tools/msa/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83968" y="188640"/>
            <a:ext cx="396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MSA page shows nine tools and we’re </a:t>
            </a:r>
            <a:r>
              <a:rPr lang="en-US" dirty="0" err="1" smtClean="0"/>
              <a:t>gonna</a:t>
            </a:r>
            <a:r>
              <a:rPr lang="en-US" dirty="0" smtClean="0"/>
              <a:t> try </a:t>
            </a:r>
            <a:r>
              <a:rPr lang="en-US" dirty="0" err="1" smtClean="0"/>
              <a:t>Clustal</a:t>
            </a:r>
            <a:r>
              <a:rPr lang="en-US" dirty="0" smtClean="0"/>
              <a:t> Omega, MAFFT and MUSCLE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9553" y="764704"/>
            <a:ext cx="5832647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83569" y="764704"/>
            <a:ext cx="6984775" cy="4608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48064" y="980728"/>
            <a:ext cx="1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4624"/>
            <a:ext cx="4392488" cy="1862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4392488" cy="989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13202"/>
            <a:ext cx="4614664" cy="2728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048551"/>
            <a:ext cx="4968552" cy="9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6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6025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98625" y="206375"/>
            <a:ext cx="353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always check the help page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59832" y="476672"/>
            <a:ext cx="136815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1880" y="3068960"/>
            <a:ext cx="546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</a:t>
            </a:r>
            <a:r>
              <a:rPr lang="en-US" dirty="0">
                <a:hlinkClick r:id="rId3"/>
              </a:rPr>
              <a:t>http://cys.bios.niu.edu/yyin/teach/PBB/cesa-</a:t>
            </a:r>
            <a:r>
              <a:rPr lang="en-US" dirty="0" smtClean="0">
                <a:hlinkClick r:id="rId3"/>
              </a:rPr>
              <a:t>pr.fa</a:t>
            </a:r>
            <a:r>
              <a:rPr lang="en-US" dirty="0" smtClean="0"/>
              <a:t> and copy paste all the 9 protein </a:t>
            </a:r>
            <a:r>
              <a:rPr lang="en-US" dirty="0" err="1" smtClean="0"/>
              <a:t>seq</a:t>
            </a:r>
            <a:r>
              <a:rPr lang="en-US" dirty="0" smtClean="0"/>
              <a:t> here</a:t>
            </a:r>
          </a:p>
          <a:p>
            <a:endParaRPr lang="en-US" dirty="0" smtClean="0"/>
          </a:p>
          <a:p>
            <a:r>
              <a:rPr lang="en-US" dirty="0" smtClean="0"/>
              <a:t>Then submit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1763688" y="3429001"/>
            <a:ext cx="1728192" cy="240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72250" y="260648"/>
            <a:ext cx="266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dirty="0" err="1" smtClean="0"/>
              <a:t>Clustal</a:t>
            </a:r>
            <a:r>
              <a:rPr lang="en-US" dirty="0" smtClean="0"/>
              <a:t> Omega page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5576" y="4221088"/>
            <a:ext cx="3528392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7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80850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5113" y="908720"/>
            <a:ext cx="344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called </a:t>
            </a:r>
            <a:r>
              <a:rPr lang="en-US" dirty="0" err="1" smtClean="0"/>
              <a:t>clustal</a:t>
            </a:r>
            <a:r>
              <a:rPr lang="en-US" dirty="0" smtClean="0"/>
              <a:t> format of MSA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236296" y="1268760"/>
            <a:ext cx="57606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043608" y="1196752"/>
            <a:ext cx="244827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1340768"/>
            <a:ext cx="12961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AA based on chemical properties, e.g. acidic AA in blue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43608" y="692696"/>
            <a:ext cx="2664296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903" y="3212976"/>
            <a:ext cx="1440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the evolutionary relatedness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27584" y="764704"/>
            <a:ext cx="1512168" cy="4536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" y="4746624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text format summary of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6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6400"/>
            <a:ext cx="5508104" cy="3626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352749" cy="3319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51" y="4365104"/>
            <a:ext cx="7812360" cy="19530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699792" y="2780928"/>
            <a:ext cx="22322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47664" y="3861048"/>
            <a:ext cx="136815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088" y="26064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Txt format to describe relatedness and can be visualized graphically as a tree graph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44371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Matrix tells how similar each pair of </a:t>
            </a:r>
            <a:r>
              <a:rPr lang="en-US" dirty="0" err="1" smtClean="0">
                <a:solidFill>
                  <a:srgbClr val="FF0000"/>
                </a:solidFill>
              </a:rPr>
              <a:t>seqs</a:t>
            </a:r>
            <a:r>
              <a:rPr lang="en-US" dirty="0" smtClean="0">
                <a:solidFill>
                  <a:srgbClr val="FF0000"/>
                </a:solidFill>
              </a:rPr>
              <a:t> 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3933056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can be copy paste to notepad and save as plain text file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627784" y="1052736"/>
            <a:ext cx="28083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95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0100"/>
            <a:ext cx="9144000" cy="27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Hands on exercises!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DB1C-803E-408A-9477-FEF6582628D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86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0" y="548575"/>
            <a:ext cx="9144000" cy="63100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444208" y="107340"/>
            <a:ext cx="197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MAFFT page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8625" y="107340"/>
            <a:ext cx="353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always check the help page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54375" y="476672"/>
            <a:ext cx="1173609" cy="221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1880" y="3068960"/>
            <a:ext cx="5460029" cy="6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</a:t>
            </a:r>
            <a:r>
              <a:rPr lang="en-US" dirty="0">
                <a:hlinkClick r:id="rId3"/>
              </a:rPr>
              <a:t>http://cys.bios.niu.edu/yyin/teach/PBB/cesa-</a:t>
            </a:r>
            <a:r>
              <a:rPr lang="en-US" dirty="0" smtClean="0">
                <a:hlinkClick r:id="rId3"/>
              </a:rPr>
              <a:t>pr.fa</a:t>
            </a:r>
            <a:r>
              <a:rPr lang="en-US" dirty="0" smtClean="0"/>
              <a:t> and copy paste all the 9 protein </a:t>
            </a:r>
            <a:r>
              <a:rPr lang="en-US" dirty="0" err="1" smtClean="0"/>
              <a:t>seq</a:t>
            </a:r>
            <a:r>
              <a:rPr lang="en-US" dirty="0" smtClean="0"/>
              <a:t> here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1763688" y="3392996"/>
            <a:ext cx="1728192" cy="3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71800" y="4725144"/>
            <a:ext cx="1728192" cy="3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58112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here to </a:t>
            </a:r>
            <a:r>
              <a:rPr lang="en-US" dirty="0" err="1" smtClean="0"/>
              <a:t>ClustalW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83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7846392" cy="6238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728826"/>
            <a:ext cx="19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IDs were truncated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2132856"/>
            <a:ext cx="322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the first M residue aligned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55776" y="2492896"/>
            <a:ext cx="417646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47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900"/>
            <a:ext cx="9144000" cy="6671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107340"/>
            <a:ext cx="210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MUSCLE page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2492896"/>
            <a:ext cx="5460029" cy="6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</a:t>
            </a:r>
            <a:r>
              <a:rPr lang="en-US" dirty="0">
                <a:hlinkClick r:id="rId3"/>
              </a:rPr>
              <a:t>http://cys.bios.niu.edu/yyin/teach/PBB/cesa-</a:t>
            </a:r>
            <a:r>
              <a:rPr lang="en-US" dirty="0" smtClean="0">
                <a:hlinkClick r:id="rId3"/>
              </a:rPr>
              <a:t>pr.fa</a:t>
            </a:r>
            <a:r>
              <a:rPr lang="en-US" dirty="0" smtClean="0"/>
              <a:t> and copy paste all the 9 protein </a:t>
            </a:r>
            <a:r>
              <a:rPr lang="en-US" dirty="0" err="1" smtClean="0"/>
              <a:t>seq</a:t>
            </a:r>
            <a:r>
              <a:rPr lang="en-US" dirty="0" smtClean="0"/>
              <a:t> here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1763688" y="2816932"/>
            <a:ext cx="1728192" cy="3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71800" y="4437112"/>
            <a:ext cx="1728192" cy="3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29309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here to </a:t>
            </a:r>
            <a:r>
              <a:rPr lang="en-US" dirty="0" err="1" smtClean="0"/>
              <a:t>ClustalW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59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33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900"/>
            <a:ext cx="9144000" cy="64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3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636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9752" y="5517232"/>
            <a:ext cx="3897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Molecular Systems Biology 7:</a:t>
            </a:r>
            <a:r>
              <a:rPr lang="en-US" i="1" dirty="0" smtClean="0"/>
              <a:t>539, 2011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187624" y="1285753"/>
            <a:ext cx="936104" cy="3367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80312" y="1379832"/>
            <a:ext cx="936104" cy="3273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9087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accuracy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1052736"/>
            <a:ext cx="74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908720"/>
            <a:ext cx="463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MAFFT &gt; </a:t>
            </a:r>
            <a:r>
              <a:rPr lang="en-US" dirty="0" err="1" smtClean="0">
                <a:solidFill>
                  <a:srgbClr val="FF0000"/>
                </a:solidFill>
              </a:rPr>
              <a:t>Clustal</a:t>
            </a:r>
            <a:r>
              <a:rPr lang="en-US" dirty="0" smtClean="0">
                <a:solidFill>
                  <a:srgbClr val="FF0000"/>
                </a:solidFill>
              </a:rPr>
              <a:t> Omega &gt; MUSCLE &gt;&gt; </a:t>
            </a:r>
            <a:r>
              <a:rPr lang="en-US" dirty="0" err="1" smtClean="0">
                <a:solidFill>
                  <a:srgbClr val="FF0000"/>
                </a:solidFill>
              </a:rPr>
              <a:t>ClustalW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9752" y="594928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mafft.cbrc.jp</a:t>
            </a:r>
            <a:r>
              <a:rPr lang="en-US" dirty="0"/>
              <a:t>/alignment/software/</a:t>
            </a:r>
            <a:r>
              <a:rPr lang="en-US" dirty="0" err="1"/>
              <a:t>about.html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88640"/>
            <a:ext cx="32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which MSA tool should I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0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7"/>
            <a:ext cx="8943309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404664"/>
            <a:ext cx="3330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http://www.ebi.ac.uk/Tools/msa/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83968" y="620688"/>
            <a:ext cx="396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Visualize alignment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48064" y="980728"/>
            <a:ext cx="0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89512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278384"/>
            <a:ext cx="353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always check the help page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76823" y="548681"/>
            <a:ext cx="136815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8871" y="2564905"/>
            <a:ext cx="54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http://cys.bios.niu.edu/yyin/teach/PBB/cesa-pr.fa.aln and copy paste the MSA built above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1180679" y="2888071"/>
            <a:ext cx="1728192" cy="36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89241" y="332657"/>
            <a:ext cx="197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dirty="0" err="1" smtClean="0"/>
              <a:t>Mview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60032" y="3717032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MView</a:t>
            </a:r>
            <a:r>
              <a:rPr lang="en-US" dirty="0" smtClean="0"/>
              <a:t> reformats the results of a sequence database search (BLAST, FASTA, etc) or a multiple alignment (MSF, PIR, CLUSTAL, etc) </a:t>
            </a:r>
            <a:r>
              <a:rPr lang="en-US" dirty="0" smtClean="0">
                <a:solidFill>
                  <a:srgbClr val="FF0000"/>
                </a:solidFill>
              </a:rPr>
              <a:t>adding optional HTML mark-up to control </a:t>
            </a:r>
            <a:r>
              <a:rPr lang="en-US" dirty="0" err="1" smtClean="0">
                <a:solidFill>
                  <a:srgbClr val="FF0000"/>
                </a:solidFill>
              </a:rPr>
              <a:t>colouring</a:t>
            </a:r>
            <a:r>
              <a:rPr lang="en-US" dirty="0" smtClean="0">
                <a:solidFill>
                  <a:srgbClr val="FF0000"/>
                </a:solidFill>
              </a:rPr>
              <a:t> and web page layou</a:t>
            </a:r>
            <a:r>
              <a:rPr lang="en-US" dirty="0" smtClean="0"/>
              <a:t>t. </a:t>
            </a:r>
            <a:r>
              <a:rPr lang="en-US" dirty="0" err="1" smtClean="0"/>
              <a:t>MView</a:t>
            </a:r>
            <a:r>
              <a:rPr lang="en-US" dirty="0" smtClean="0"/>
              <a:t> is not a multiple alignment program, nor is it a general purpose alignment editor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16996" cy="53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37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301208"/>
            <a:ext cx="4093493" cy="133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3731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Consensus letters explained at </a:t>
            </a:r>
          </a:p>
          <a:p>
            <a:r>
              <a:rPr lang="en-US" sz="1100" dirty="0" smtClean="0"/>
              <a:t>http://bio-mview.sourceforge.net/manual/manual.html#ref-output-formats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7451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MSA visualization tool: </a:t>
            </a:r>
            <a:r>
              <a:rPr lang="en-US" dirty="0" err="1" smtClean="0"/>
              <a:t>ESPript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http://espript.ibcp.fr/ESPript/ESPript/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581135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755576" y="1484784"/>
            <a:ext cx="1656184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573016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start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39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800" y="1916832"/>
            <a:ext cx="63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Copy http://cys.bios.niu.edu/yyin/teach/PBB/cesa-pr.fa.aln and paste to a txt file and save it on your desktop, and upload to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11960" y="2492896"/>
            <a:ext cx="4104456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14908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file is uploaded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9552" y="1484784"/>
            <a:ext cx="432048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Pairwise alignment (including database search)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</a:t>
            </a:fld>
            <a:endParaRPr lang="zh-CN" alt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68003" y="5013176"/>
            <a:ext cx="5400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6595" y="4581128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aster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7923" y="4581128"/>
            <a:ext cx="84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Slower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96595" y="5013176"/>
            <a:ext cx="144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Less matches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7923" y="5013176"/>
            <a:ext cx="157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More matches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16275" y="465313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39876" y="4653136"/>
            <a:ext cx="77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FASTA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2059" y="4653136"/>
            <a:ext cx="103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49411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15398" y="4653136"/>
            <a:ext cx="64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BWA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88483" y="4941168"/>
            <a:ext cx="84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64147" y="4941168"/>
            <a:ext cx="1184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PSI-BLAST</a:t>
            </a:r>
          </a:p>
          <a:p>
            <a:r>
              <a:rPr lang="en-US" dirty="0" smtClean="0"/>
              <a:t>PSI-Search</a:t>
            </a:r>
          </a:p>
          <a:p>
            <a:r>
              <a:rPr lang="en-US" dirty="0" smtClean="0"/>
              <a:t>HMMER3</a:t>
            </a:r>
          </a:p>
          <a:p>
            <a:r>
              <a:rPr lang="en-US" dirty="0" smtClean="0"/>
              <a:t>RPS-BLAST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4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40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271588"/>
            <a:ext cx="8658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 window popped out, view in PDF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67944" y="908720"/>
            <a:ext cx="2088232" cy="3240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41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23722" cy="396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just tried the very basic function. This web server has many more useful functions such as displaying secondary structures along with MSA. To learn more: http://espript.ibcp.fr/ESPript/ESPript/esp_tutorial.php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42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691680" y="2636912"/>
            <a:ext cx="68064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ExPASy</a:t>
            </a:r>
            <a:r>
              <a:rPr lang="en-US" sz="2800" dirty="0" smtClean="0">
                <a:solidFill>
                  <a:srgbClr val="FF0000"/>
                </a:solidFill>
              </a:rPr>
              <a:t>: Expert </a:t>
            </a:r>
            <a:r>
              <a:rPr lang="en-US" sz="2800" dirty="0">
                <a:solidFill>
                  <a:srgbClr val="FF0000"/>
                </a:solidFill>
              </a:rPr>
              <a:t>Protein Analysis System at </a:t>
            </a:r>
            <a:r>
              <a:rPr lang="en-US" sz="2800" dirty="0" smtClean="0">
                <a:solidFill>
                  <a:srgbClr val="FF0000"/>
                </a:solidFill>
              </a:rPr>
              <a:t>SIB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Collection of external/internal tools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9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43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251520" y="18864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expasy.org</a:t>
            </a:r>
            <a:r>
              <a:rPr lang="en-US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7892"/>
            <a:ext cx="9144000" cy="4969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4869160"/>
            <a:ext cx="43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on genomics, then sequence alignment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683568" y="3356992"/>
            <a:ext cx="2304256" cy="1696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5696" y="764704"/>
            <a:ext cx="669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website collect and classify web links to hundreds of </a:t>
            </a:r>
            <a:r>
              <a:rPr lang="en-US" dirty="0" err="1" smtClean="0"/>
              <a:t>bioinfo</a:t>
            </a:r>
            <a:r>
              <a:rPr lang="en-US" dirty="0" smtClean="0"/>
              <a:t>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7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44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04448" cy="6119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750" y="111125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page lists tools for sequence alignment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093296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We’re </a:t>
            </a:r>
            <a:r>
              <a:rPr lang="en-US" dirty="0" err="1" smtClean="0"/>
              <a:t>gonna</a:t>
            </a:r>
            <a:r>
              <a:rPr lang="en-US" dirty="0" smtClean="0"/>
              <a:t> try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79712" y="6381328"/>
            <a:ext cx="108012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63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892480" cy="504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45</a:t>
            </a:fld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251520" y="260648"/>
            <a:ext cx="369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http://weblogo.berkeley.edu/logo.cgi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1392" y="76470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Upload the file that we downloaded from http://cys.bios.niu.edu/yyin/teach/PBB/cesa-pr.fa.aln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11960" y="1412776"/>
            <a:ext cx="4104456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23728" y="5445224"/>
            <a:ext cx="172819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6453336"/>
            <a:ext cx="422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Toggle this to allow logo shown in multiline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12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429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63150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03648" y="2204864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5616" y="1412776"/>
            <a:ext cx="100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increase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47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613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also copy paste a segment of the alignment to </a:t>
            </a:r>
            <a:r>
              <a:rPr lang="en-US" dirty="0" err="1" smtClean="0"/>
              <a:t>weblogo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9992" y="692696"/>
            <a:ext cx="0" cy="2520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44624"/>
            <a:ext cx="358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need to use the entire alignment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48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71489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4951264" cy="264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60648"/>
            <a:ext cx="4727004" cy="9352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763688" y="692696"/>
            <a:ext cx="2880320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6625" y="254000"/>
            <a:ext cx="309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Paste the copied segment here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35360"/>
            <a:ext cx="40195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49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133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457271"/>
            <a:ext cx="15121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5617" y="3980556"/>
            <a:ext cx="15121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6750" y="222250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MSA you can build a phylogeny to describe the relatedness of </a:t>
            </a:r>
            <a:r>
              <a:rPr lang="en-US" dirty="0" err="1" smtClean="0"/>
              <a:t>seqs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3875" y="793750"/>
            <a:ext cx="11536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MSA</a:t>
            </a:r>
          </a:p>
          <a:p>
            <a:endParaRPr lang="en-US" dirty="0"/>
          </a:p>
          <a:p>
            <a:r>
              <a:rPr lang="en-US" dirty="0" smtClean="0"/>
              <a:t>Phylogeny</a:t>
            </a:r>
          </a:p>
          <a:p>
            <a:endParaRPr lang="en-US" dirty="0"/>
          </a:p>
          <a:p>
            <a:r>
              <a:rPr lang="en-US" dirty="0" smtClean="0"/>
              <a:t>Graph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59832" y="908720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39752" y="4221088"/>
            <a:ext cx="2448272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2125" y="5969000"/>
            <a:ext cx="299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</a:t>
            </a:r>
            <a:r>
              <a:rPr lang="en-US" dirty="0" err="1" smtClean="0"/>
              <a:t>gonna</a:t>
            </a:r>
            <a:r>
              <a:rPr lang="en-US" dirty="0" smtClean="0"/>
              <a:t> try this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8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9700"/>
            <a:ext cx="9144000" cy="40359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2051720" y="188640"/>
            <a:ext cx="26497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http://www.ebi.ac.uk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the bottom of the page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79712" y="4725144"/>
            <a:ext cx="28803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03648" y="6093296"/>
            <a:ext cx="207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by names (A-Z)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45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8300"/>
            <a:ext cx="9144000" cy="61047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50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3059832" y="0"/>
            <a:ext cx="4509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http://</a:t>
            </a:r>
            <a:r>
              <a:rPr lang="en-US" altLang="zh-CN" dirty="0" err="1">
                <a:solidFill>
                  <a:srgbClr val="FF0000"/>
                </a:solidFill>
              </a:rPr>
              <a:t>phylogeny.lirmm.fr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en-US" altLang="zh-CN" dirty="0" err="1">
                <a:solidFill>
                  <a:srgbClr val="FF0000"/>
                </a:solidFill>
              </a:rPr>
              <a:t>phylo_cgi</a:t>
            </a:r>
            <a:r>
              <a:rPr lang="en-US" altLang="zh-CN" dirty="0">
                <a:solidFill>
                  <a:srgbClr val="FF0000"/>
                </a:solidFill>
              </a:rPr>
              <a:t>/</a:t>
            </a:r>
            <a:r>
              <a:rPr lang="en-US" altLang="zh-CN" dirty="0" err="1">
                <a:solidFill>
                  <a:srgbClr val="FF0000"/>
                </a:solidFill>
              </a:rPr>
              <a:t>index.cgi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1280397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5536" y="2708920"/>
            <a:ext cx="576064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4437112"/>
            <a:ext cx="18311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modes of phylogeny reconstruction</a:t>
            </a:r>
          </a:p>
          <a:p>
            <a:endParaRPr lang="en-US" dirty="0"/>
          </a:p>
          <a:p>
            <a:r>
              <a:rPr lang="en-US" dirty="0" smtClean="0"/>
              <a:t>Try the one click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6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51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2009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5776" y="692696"/>
            <a:ext cx="525658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6842" y="5754306"/>
            <a:ext cx="525658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0112" y="197954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click mode uses these tools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1268760"/>
            <a:ext cx="252028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67944" y="2132856"/>
            <a:ext cx="302433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76256" y="2852936"/>
            <a:ext cx="209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this job a name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7544" y="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cys.bios.niu.edu</a:t>
            </a:r>
            <a:r>
              <a:rPr lang="en-US" dirty="0"/>
              <a:t>/</a:t>
            </a:r>
            <a:r>
              <a:rPr lang="en-US" dirty="0" err="1"/>
              <a:t>yyin</a:t>
            </a:r>
            <a:r>
              <a:rPr lang="en-US" dirty="0"/>
              <a:t>/teach/PBB/</a:t>
            </a:r>
            <a:r>
              <a:rPr lang="en-US" dirty="0" err="1"/>
              <a:t>cesa-pr.fa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3568" y="332656"/>
            <a:ext cx="1008112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19664" y="5877272"/>
            <a:ext cx="6125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76256" y="4941168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Gblocks</a:t>
            </a:r>
            <a:r>
              <a:rPr lang="en-US" dirty="0" smtClean="0"/>
              <a:t> is a program automatically edit the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574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9421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52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22200" y="1196752"/>
            <a:ext cx="59179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5229200"/>
            <a:ext cx="6327799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53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55576" y="2996952"/>
            <a:ext cx="757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EMBOSS: </a:t>
            </a:r>
            <a:r>
              <a:rPr lang="en-US" sz="2400" dirty="0"/>
              <a:t>European Molecular Biology Open Software </a:t>
            </a:r>
            <a:r>
              <a:rPr lang="en-US" sz="2400" dirty="0" smtClean="0"/>
              <a:t>Suite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03648" y="4509120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EMBOSS: The European Molecular Biology Open Software Suite (2000) </a:t>
            </a:r>
          </a:p>
          <a:p>
            <a:r>
              <a:rPr lang="en-US" sz="1400" dirty="0" err="1"/>
              <a:t>Rice,P</a:t>
            </a:r>
            <a:r>
              <a:rPr lang="en-US" sz="1400" dirty="0"/>
              <a:t>. </a:t>
            </a:r>
            <a:r>
              <a:rPr lang="en-US" sz="1400" dirty="0" err="1"/>
              <a:t>Longden,I</a:t>
            </a:r>
            <a:r>
              <a:rPr lang="en-US" sz="1400" dirty="0"/>
              <a:t>. and </a:t>
            </a:r>
            <a:r>
              <a:rPr lang="en-US" sz="1400" dirty="0" err="1"/>
              <a:t>Bleasby,A</a:t>
            </a:r>
            <a:r>
              <a:rPr lang="en-US" sz="1400" dirty="0"/>
              <a:t>. </a:t>
            </a:r>
          </a:p>
          <a:p>
            <a:r>
              <a:rPr lang="en-US" sz="1400" dirty="0"/>
              <a:t>Trends in Genetics 16, (6) pp276--277</a:t>
            </a:r>
          </a:p>
        </p:txBody>
      </p:sp>
    </p:spTree>
    <p:extLst>
      <p:ext uri="{BB962C8B-B14F-4D97-AF65-F5344CB8AC3E}">
        <p14:creationId xmlns:p14="http://schemas.microsoft.com/office/powerpoint/2010/main" val="3353857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54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203690" cy="43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188640"/>
            <a:ext cx="31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http://emboss.sourceforge.net/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2636912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EMBOSS contain hundreds of computer programs written in C language for sequence analysis</a:t>
            </a:r>
          </a:p>
          <a:p>
            <a:endParaRPr lang="en-US" dirty="0" smtClean="0"/>
          </a:p>
          <a:p>
            <a:r>
              <a:rPr lang="en-US" dirty="0" smtClean="0"/>
              <a:t>The best way to use is to install it on a Linux computer</a:t>
            </a:r>
          </a:p>
          <a:p>
            <a:endParaRPr lang="en-US" dirty="0" smtClean="0"/>
          </a:p>
          <a:p>
            <a:r>
              <a:rPr lang="en-US" dirty="0" smtClean="0"/>
              <a:t>Here we’re </a:t>
            </a:r>
            <a:r>
              <a:rPr lang="en-US" dirty="0" err="1" smtClean="0"/>
              <a:t>gonna</a:t>
            </a:r>
            <a:r>
              <a:rPr lang="en-US" dirty="0" smtClean="0"/>
              <a:t> try some public web servers that have EMBOSS package installed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051720" y="4149080"/>
            <a:ext cx="3528392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55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600075"/>
            <a:ext cx="77533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355976" y="3284984"/>
            <a:ext cx="2736304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4208" y="386104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others are not accessible, but this one is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56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155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429309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called EMBOSS explorer, which is a web interface to support running EMBOSS programs through web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59832" y="3284984"/>
            <a:ext cx="1008112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548680"/>
            <a:ext cx="394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350+ programs put into different groups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27584" y="836712"/>
            <a:ext cx="2592288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1720" y="5085184"/>
            <a:ext cx="415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try a few programs in this package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62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most basic one: translate a nucleotide </a:t>
            </a:r>
            <a:r>
              <a:rPr lang="en-US" dirty="0" err="1" smtClean="0"/>
              <a:t>seq</a:t>
            </a:r>
            <a:r>
              <a:rPr lang="en-US" dirty="0" smtClean="0"/>
              <a:t> to an amino acid </a:t>
            </a:r>
            <a:r>
              <a:rPr lang="en-US" dirty="0" err="1" smtClean="0"/>
              <a:t>seq</a:t>
            </a:r>
            <a:r>
              <a:rPr lang="en-US" dirty="0" smtClean="0"/>
              <a:t> (related to finding the open reading frames)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980728"/>
            <a:ext cx="9144000" cy="5460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36450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program </a:t>
            </a:r>
            <a:r>
              <a:rPr lang="en-US" dirty="0" err="1" smtClean="0"/>
              <a:t>transeq</a:t>
            </a:r>
            <a:r>
              <a:rPr lang="en-US" dirty="0" smtClean="0"/>
              <a:t> in the nucleic translation group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2195736" y="3968190"/>
            <a:ext cx="2304256" cy="19810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70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556792"/>
            <a:ext cx="9144000" cy="51449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58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1187624" y="29468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Copy and paste the </a:t>
            </a:r>
            <a:r>
              <a:rPr lang="en-US" dirty="0" err="1" smtClean="0"/>
              <a:t>seq</a:t>
            </a:r>
            <a:r>
              <a:rPr lang="en-US" dirty="0" smtClean="0"/>
              <a:t> in http</a:t>
            </a:r>
            <a:r>
              <a:rPr lang="en-US" dirty="0"/>
              <a:t>://</a:t>
            </a:r>
            <a:r>
              <a:rPr lang="en-US" dirty="0" err="1"/>
              <a:t>cys.bios.niu.edu</a:t>
            </a:r>
            <a:r>
              <a:rPr lang="en-US" dirty="0"/>
              <a:t>/</a:t>
            </a:r>
            <a:r>
              <a:rPr lang="en-US" dirty="0" err="1"/>
              <a:t>yyin</a:t>
            </a:r>
            <a:r>
              <a:rPr lang="en-US" dirty="0"/>
              <a:t>/teach/PBB/</a:t>
            </a:r>
            <a:r>
              <a:rPr lang="en-US" dirty="0" err="1"/>
              <a:t>nt-example.fa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172400" y="404664"/>
            <a:ext cx="72008" cy="3816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7624" y="332656"/>
            <a:ext cx="7032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an assembled transcript from EST data of some algal species</a:t>
            </a:r>
          </a:p>
          <a:p>
            <a:r>
              <a:rPr lang="en-US" dirty="0" smtClean="0"/>
              <a:t>We do not know if it indeed encode a protein and if yes where is the ORF</a:t>
            </a:r>
          </a:p>
          <a:p>
            <a:r>
              <a:rPr lang="en-US" dirty="0" smtClean="0"/>
              <a:t>Remember mRNA contains </a:t>
            </a:r>
            <a:r>
              <a:rPr lang="en-US" dirty="0" err="1" smtClean="0"/>
              <a:t>untranslated</a:t>
            </a:r>
            <a:r>
              <a:rPr lang="en-US" dirty="0" smtClean="0"/>
              <a:t> region (UTR)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544522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all six frames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55976" y="5733256"/>
            <a:ext cx="151216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897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59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056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779912" y="764704"/>
            <a:ext cx="252028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6136" y="476672"/>
            <a:ext cx="276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likely the right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9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147970" cy="511920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127250" y="404664"/>
            <a:ext cx="2732782" cy="41038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21088" y="140439"/>
            <a:ext cx="2919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very long list of tools</a:t>
            </a:r>
          </a:p>
          <a:p>
            <a:r>
              <a:rPr lang="en-US" dirty="0" smtClean="0"/>
              <a:t>Scroll down to find FASTA</a:t>
            </a:r>
          </a:p>
          <a:p>
            <a:endParaRPr lang="en-US" dirty="0"/>
          </a:p>
          <a:p>
            <a:r>
              <a:rPr lang="en-US" dirty="0" smtClean="0"/>
              <a:t>Or </a:t>
            </a:r>
            <a:r>
              <a:rPr lang="en-US" dirty="0" err="1" smtClean="0"/>
              <a:t>Ctrl+F</a:t>
            </a:r>
            <a:r>
              <a:rPr lang="en-US" dirty="0" smtClean="0"/>
              <a:t> and type </a:t>
            </a:r>
            <a:r>
              <a:rPr lang="en-US" dirty="0" err="1" smtClean="0"/>
              <a:t>fasta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74625"/>
            <a:ext cx="288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</a:t>
            </a:r>
            <a:r>
              <a:rPr lang="en-US" dirty="0" err="1" smtClean="0"/>
              <a:t>gonna</a:t>
            </a:r>
            <a:r>
              <a:rPr lang="en-US" dirty="0" smtClean="0"/>
              <a:t> try FASTA tool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4293096"/>
            <a:ext cx="274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FASTA [nucleotide]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56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60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547664" y="116632"/>
            <a:ext cx="646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this is a correct result? You can take the 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err="1" smtClean="0"/>
              <a:t>seq</a:t>
            </a:r>
            <a:r>
              <a:rPr lang="en-US" dirty="0" smtClean="0"/>
              <a:t> to do blast at NCBI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" y="555596"/>
            <a:ext cx="9144000" cy="630240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187624" y="2060848"/>
            <a:ext cx="273630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3928" y="2204864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Put the </a:t>
            </a:r>
            <a:r>
              <a:rPr lang="en-US" dirty="0" err="1" smtClean="0">
                <a:solidFill>
                  <a:srgbClr val="FF0000"/>
                </a:solidFill>
              </a:rPr>
              <a:t>seq</a:t>
            </a:r>
            <a:r>
              <a:rPr lang="en-US" dirty="0" smtClean="0">
                <a:solidFill>
                  <a:srgbClr val="FF0000"/>
                </a:solidFill>
              </a:rPr>
              <a:t> ID here because it is in </a:t>
            </a:r>
            <a:r>
              <a:rPr lang="en-US" dirty="0" err="1" smtClean="0">
                <a:solidFill>
                  <a:srgbClr val="FF0000"/>
                </a:solidFill>
              </a:rPr>
              <a:t>GenBank</a:t>
            </a:r>
            <a:r>
              <a:rPr lang="en-US" dirty="0" smtClean="0">
                <a:solidFill>
                  <a:srgbClr val="FF0000"/>
                </a:solidFill>
              </a:rPr>
              <a:t> already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789040"/>
            <a:ext cx="538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Choose </a:t>
            </a:r>
            <a:r>
              <a:rPr lang="en-US" dirty="0" err="1" smtClean="0">
                <a:solidFill>
                  <a:srgbClr val="FF0000"/>
                </a:solidFill>
              </a:rPr>
              <a:t>swiss-prot</a:t>
            </a:r>
            <a:r>
              <a:rPr lang="en-US" dirty="0" smtClean="0">
                <a:solidFill>
                  <a:srgbClr val="FF0000"/>
                </a:solidFill>
              </a:rPr>
              <a:t> because it is smaller and high quality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19872" y="4149080"/>
            <a:ext cx="237626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33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330404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627784" y="620688"/>
            <a:ext cx="36004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4000" y="365125"/>
            <a:ext cx="242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formatting options</a:t>
            </a:r>
          </a:p>
          <a:p>
            <a:r>
              <a:rPr lang="en-US" dirty="0" smtClean="0"/>
              <a:t>Choose plain text view</a:t>
            </a:r>
          </a:p>
          <a:p>
            <a:r>
              <a:rPr lang="en-US" dirty="0" smtClean="0"/>
              <a:t>Click reformat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87824" y="908720"/>
            <a:ext cx="144016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4004315" y="1288455"/>
            <a:ext cx="3448005" cy="9164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877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62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9144000" cy="445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750" y="301625"/>
            <a:ext cx="781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alignment of our query with the best hit, the frame is +2, same as the </a:t>
            </a:r>
            <a:r>
              <a:rPr lang="en-US" dirty="0" err="1" smtClean="0"/>
              <a:t>transeq</a:t>
            </a:r>
            <a:r>
              <a:rPr lang="en-US" dirty="0" smtClean="0"/>
              <a:t> result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187624" y="620688"/>
            <a:ext cx="5760640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856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63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883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403648" y="1556792"/>
            <a:ext cx="936104" cy="33843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023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64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51250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779912" y="476672"/>
            <a:ext cx="576064" cy="29077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24250" y="3175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longest ORF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0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65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516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260648"/>
            <a:ext cx="12234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ATGCGCTA</a:t>
            </a:r>
          </a:p>
          <a:p>
            <a:endParaRPr lang="en-US" dirty="0" smtClean="0"/>
          </a:p>
          <a:p>
            <a:r>
              <a:rPr lang="en-US" dirty="0" smtClean="0"/>
              <a:t>TACGCGAT</a:t>
            </a:r>
          </a:p>
          <a:p>
            <a:endParaRPr lang="en-US" dirty="0" smtClean="0"/>
          </a:p>
          <a:p>
            <a:r>
              <a:rPr lang="en-US" dirty="0" smtClean="0"/>
              <a:t>TAGCGCAT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08304" y="476672"/>
            <a:ext cx="0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1124744"/>
            <a:ext cx="92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Reverse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0152" y="54868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Complement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173" y="33265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cys.bios.niu.edu</a:t>
            </a:r>
            <a:r>
              <a:rPr lang="en-US" dirty="0"/>
              <a:t>/</a:t>
            </a:r>
            <a:r>
              <a:rPr lang="en-US" dirty="0" err="1"/>
              <a:t>yyin</a:t>
            </a:r>
            <a:r>
              <a:rPr lang="en-US" dirty="0"/>
              <a:t>/teach/PBB/</a:t>
            </a:r>
            <a:r>
              <a:rPr lang="en-US" dirty="0" err="1"/>
              <a:t>nt-example.fa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99792" y="692696"/>
            <a:ext cx="2664296" cy="3312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532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66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900"/>
            <a:ext cx="9144000" cy="36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25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67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308304" y="260648"/>
            <a:ext cx="121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>
                <a:solidFill>
                  <a:srgbClr val="FF0000"/>
                </a:solidFill>
              </a:rPr>
              <a:t>TGCGCT</a:t>
            </a:r>
            <a:r>
              <a:rPr lang="en-US" dirty="0" smtClean="0"/>
              <a:t>A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TGCGCT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08304" y="404664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6176" y="611396"/>
            <a:ext cx="118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 2-7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7504" y="17934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cys.bios.niu.edu</a:t>
            </a:r>
            <a:r>
              <a:rPr lang="en-US" dirty="0"/>
              <a:t>/</a:t>
            </a:r>
            <a:r>
              <a:rPr lang="en-US" dirty="0" err="1"/>
              <a:t>yyin</a:t>
            </a:r>
            <a:r>
              <a:rPr lang="en-US" dirty="0"/>
              <a:t>/teach/PBB/</a:t>
            </a:r>
            <a:r>
              <a:rPr lang="en-US" dirty="0" err="1"/>
              <a:t>nt-example.fa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9537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139952" y="548680"/>
            <a:ext cx="2664296" cy="3312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1720" y="6165304"/>
            <a:ext cx="153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Region 57-400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59832" y="5661248"/>
            <a:ext cx="122413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4858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68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90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69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4348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013176"/>
            <a:ext cx="4000996" cy="1627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4020" y="4221088"/>
            <a:ext cx="215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Calculate GC content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260648"/>
            <a:ext cx="121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</a:t>
            </a:r>
            <a:r>
              <a:rPr lang="en-US" dirty="0" smtClean="0">
                <a:solidFill>
                  <a:srgbClr val="FF0000"/>
                </a:solidFill>
              </a:rPr>
              <a:t>GCGC</a:t>
            </a:r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dirty="0" smtClean="0"/>
              <a:t>A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62068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GC</a:t>
            </a:r>
            <a:r>
              <a:rPr lang="en-US" dirty="0" smtClean="0"/>
              <a:t>%=50%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888" y="4437112"/>
            <a:ext cx="223224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0192" y="5373216"/>
            <a:ext cx="258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 to yes to get a pic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004048" y="5517232"/>
            <a:ext cx="129614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56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9144000" cy="5600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763688" y="404664"/>
            <a:ext cx="3096344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2040" y="29890"/>
            <a:ext cx="402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Genomes</a:t>
            </a:r>
          </a:p>
          <a:p>
            <a:r>
              <a:rPr lang="en-US" dirty="0" smtClean="0"/>
              <a:t>We’re </a:t>
            </a:r>
            <a:r>
              <a:rPr lang="en-US" dirty="0" err="1" smtClean="0"/>
              <a:t>gonna</a:t>
            </a:r>
            <a:r>
              <a:rPr lang="en-US" dirty="0" smtClean="0"/>
              <a:t> search Arabidopsis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303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757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576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8264" y="188640"/>
            <a:ext cx="220636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ATGCGCTA</a:t>
            </a:r>
          </a:p>
          <a:p>
            <a:endParaRPr lang="en-US" dirty="0"/>
          </a:p>
          <a:p>
            <a:r>
              <a:rPr lang="en-US" dirty="0" smtClean="0"/>
              <a:t>16 possible </a:t>
            </a:r>
            <a:r>
              <a:rPr lang="en-US" dirty="0" err="1" smtClean="0"/>
              <a:t>dinuc</a:t>
            </a:r>
            <a:endParaRPr lang="en-US" dirty="0" smtClean="0"/>
          </a:p>
          <a:p>
            <a:r>
              <a:rPr lang="en-US" dirty="0" smtClean="0"/>
              <a:t>64 possible </a:t>
            </a:r>
            <a:r>
              <a:rPr lang="en-US" dirty="0" err="1" smtClean="0"/>
              <a:t>trinuc</a:t>
            </a:r>
            <a:endParaRPr lang="en-US" dirty="0" smtClean="0"/>
          </a:p>
          <a:p>
            <a:r>
              <a:rPr lang="en-US" dirty="0" smtClean="0"/>
              <a:t>256 possible </a:t>
            </a:r>
            <a:r>
              <a:rPr lang="en-US" dirty="0" err="1" smtClean="0"/>
              <a:t>tetranuc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5013176"/>
            <a:ext cx="163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Default is </a:t>
            </a:r>
            <a:r>
              <a:rPr lang="en-US" dirty="0" err="1" smtClean="0">
                <a:solidFill>
                  <a:srgbClr val="FF0000"/>
                </a:solidFill>
              </a:rPr>
              <a:t>dinuc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76056" y="5157192"/>
            <a:ext cx="129614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146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72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38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2492896"/>
            <a:ext cx="235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Equal occurrence: 1/16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endCxn id="4" idx="2"/>
          </p:cNvCxnSpPr>
          <p:nvPr/>
        </p:nvCxnSpPr>
        <p:spPr>
          <a:xfrm flipV="1">
            <a:off x="6012160" y="2862228"/>
            <a:ext cx="890724" cy="422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8750" y="222250"/>
            <a:ext cx="70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Application: scan genome to look for regions with abnormal compositions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409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73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74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11663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http://cys.bios.niu.edu/yyin/teach/PBB/cesa-</a:t>
            </a:r>
            <a:r>
              <a:rPr lang="en-US" dirty="0" smtClean="0">
                <a:hlinkClick r:id="rId3"/>
              </a:rPr>
              <a:t>pr.fa</a:t>
            </a:r>
            <a:r>
              <a:rPr lang="en-US" dirty="0" smtClean="0"/>
              <a:t>, copy paste the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seq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84168" y="404664"/>
            <a:ext cx="1368152" cy="30243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6132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74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1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3808" y="908720"/>
            <a:ext cx="5256584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26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75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755576" y="2780928"/>
            <a:ext cx="767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Popular tools developed at Technical </a:t>
            </a:r>
            <a:r>
              <a:rPr lang="en-US" sz="2400" dirty="0"/>
              <a:t>University of Denmark</a:t>
            </a:r>
          </a:p>
        </p:txBody>
      </p:sp>
    </p:spTree>
    <p:extLst>
      <p:ext uri="{BB962C8B-B14F-4D97-AF65-F5344CB8AC3E}">
        <p14:creationId xmlns:p14="http://schemas.microsoft.com/office/powerpoint/2010/main" val="14056754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" y="0"/>
            <a:ext cx="842116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76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588224" y="116632"/>
            <a:ext cx="2132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Google: </a:t>
            </a:r>
            <a:r>
              <a:rPr lang="en-US" sz="2400" dirty="0" err="1" smtClean="0">
                <a:solidFill>
                  <a:srgbClr val="FF0000"/>
                </a:solidFill>
              </a:rPr>
              <a:t>cbs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dtu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3140968"/>
            <a:ext cx="259228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081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155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77</a:t>
            </a:fld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971600" y="5013176"/>
            <a:ext cx="172819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5576" y="18864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cys.bios.niu.edu</a:t>
            </a:r>
            <a:r>
              <a:rPr lang="en-US" dirty="0"/>
              <a:t>/</a:t>
            </a:r>
            <a:r>
              <a:rPr lang="en-US" dirty="0" err="1"/>
              <a:t>yyin</a:t>
            </a:r>
            <a:r>
              <a:rPr lang="en-US" dirty="0"/>
              <a:t>/teach/PBB/</a:t>
            </a:r>
            <a:r>
              <a:rPr lang="en-US" dirty="0" err="1"/>
              <a:t>nt-example.fa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15816" y="548680"/>
            <a:ext cx="1872208" cy="3456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664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78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391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267744" y="2996952"/>
            <a:ext cx="4752528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3888" y="472514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lists all the ATG in the </a:t>
            </a:r>
            <a:r>
              <a:rPr lang="en-US" dirty="0" err="1" smtClean="0"/>
              <a:t>seq</a:t>
            </a:r>
            <a:r>
              <a:rPr lang="en-US" dirty="0" smtClean="0"/>
              <a:t>, each was scored to indicate its likelihood to be a start codon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069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79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" y="27384"/>
            <a:ext cx="842116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7944" y="1772816"/>
            <a:ext cx="259228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3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100"/>
            <a:ext cx="9144000" cy="6259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212976"/>
            <a:ext cx="3721100" cy="1866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95536" y="1746250"/>
            <a:ext cx="3779589" cy="5306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9942" y="1484784"/>
            <a:ext cx="238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this little arrow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12675" y="16288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Arabidopsis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580112" y="1916832"/>
            <a:ext cx="2376264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3848" y="6093296"/>
            <a:ext cx="55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</a:t>
            </a:r>
            <a:r>
              <a:rPr lang="en-US" dirty="0"/>
              <a:t>to </a:t>
            </a:r>
            <a:r>
              <a:rPr lang="en-US" dirty="0">
                <a:hlinkClick r:id="rId4"/>
              </a:rPr>
              <a:t>http://cys.bios.niu.edu/yyin/teach/PBB/cesa-</a:t>
            </a:r>
            <a:r>
              <a:rPr lang="en-US" dirty="0" smtClean="0">
                <a:hlinkClick r:id="rId4"/>
              </a:rPr>
              <a:t>pr.fa</a:t>
            </a:r>
            <a:r>
              <a:rPr lang="en-US" dirty="0" smtClean="0"/>
              <a:t> and copy the first </a:t>
            </a:r>
            <a:r>
              <a:rPr lang="en-US" dirty="0" err="1" smtClean="0"/>
              <a:t>seq</a:t>
            </a:r>
            <a:r>
              <a:rPr lang="en-US" dirty="0" smtClean="0"/>
              <a:t> (</a:t>
            </a:r>
            <a:r>
              <a:rPr lang="en-US" dirty="0" err="1" smtClean="0"/>
              <a:t>CesA</a:t>
            </a:r>
            <a:r>
              <a:rPr lang="en-US" dirty="0" smtClean="0"/>
              <a:t>) and paste here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03648" y="3717032"/>
            <a:ext cx="5760640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7864" y="2492896"/>
            <a:ext cx="236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here to protein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475656" y="2780928"/>
            <a:ext cx="295232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04048" y="260648"/>
            <a:ext cx="15121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520" y="6237312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2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80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9144000" cy="68142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4365104"/>
            <a:ext cx="187220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0112" y="270892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http://cys.bios.niu.edu/yyin/teach/PBB/cesa-</a:t>
            </a:r>
            <a:r>
              <a:rPr lang="en-US" dirty="0" smtClean="0">
                <a:hlinkClick r:id="rId3"/>
              </a:rPr>
              <a:t>pr.fa</a:t>
            </a:r>
            <a:r>
              <a:rPr lang="en-US" dirty="0" smtClean="0"/>
              <a:t>, copy paste the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seq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11960" y="3356992"/>
            <a:ext cx="20162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0589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81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0"/>
            <a:ext cx="879987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5736" y="5445224"/>
            <a:ext cx="288032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643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82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0"/>
            <a:ext cx="812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673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class: </a:t>
            </a:r>
            <a:r>
              <a:rPr lang="en-US" dirty="0" err="1" smtClean="0"/>
              <a:t>ClustalX</a:t>
            </a:r>
            <a:r>
              <a:rPr lang="en-US" dirty="0" smtClean="0"/>
              <a:t> and MEGA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5A2D-C203-4C0C-A1C1-50ECC0F4A81A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4710043"/>
            <a:ext cx="7159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Tfastx</a:t>
            </a:r>
            <a:r>
              <a:rPr lang="en-US" dirty="0" smtClean="0">
                <a:solidFill>
                  <a:srgbClr val="FF0000"/>
                </a:solidFill>
              </a:rPr>
              <a:t>: allow frame shift between codons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Tfasty</a:t>
            </a:r>
            <a:r>
              <a:rPr lang="en-US" dirty="0" smtClean="0">
                <a:solidFill>
                  <a:srgbClr val="FF0000"/>
                </a:solidFill>
              </a:rPr>
              <a:t>: also allow </a:t>
            </a:r>
            <a:r>
              <a:rPr lang="en-US" dirty="0">
                <a:solidFill>
                  <a:srgbClr val="FF0000"/>
                </a:solidFill>
              </a:rPr>
              <a:t>frame shift </a:t>
            </a:r>
            <a:r>
              <a:rPr lang="en-US" dirty="0" smtClean="0">
                <a:solidFill>
                  <a:srgbClr val="FF0000"/>
                </a:solidFill>
              </a:rPr>
              <a:t>within codons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Tolerate sequence errors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Good for finding </a:t>
            </a:r>
            <a:r>
              <a:rPr lang="en-US" dirty="0" err="1" smtClean="0">
                <a:solidFill>
                  <a:srgbClr val="FF0000"/>
                </a:solidFill>
              </a:rPr>
              <a:t>pseudogenes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620688"/>
            <a:ext cx="4584700" cy="281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87340"/>
            <a:ext cx="9144000" cy="1786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2" y="18864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www.ebi.ac.uk</a:t>
            </a:r>
            <a:r>
              <a:rPr lang="en-US" dirty="0"/>
              <a:t>/Tools/</a:t>
            </a:r>
            <a:r>
              <a:rPr lang="en-US" dirty="0" err="1"/>
              <a:t>sss</a:t>
            </a:r>
            <a:r>
              <a:rPr lang="en-US" dirty="0"/>
              <a:t>/</a:t>
            </a:r>
            <a:r>
              <a:rPr lang="en-US" dirty="0" err="1"/>
              <a:t>fasta</a:t>
            </a:r>
            <a:r>
              <a:rPr lang="en-US" dirty="0"/>
              <a:t>/help/index-</a:t>
            </a:r>
            <a:r>
              <a:rPr lang="en-US" dirty="0" err="1"/>
              <a:t>genomes.html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3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2064</Words>
  <Application>Microsoft Macintosh PowerPoint</Application>
  <PresentationFormat>On-screen Show (4:3)</PresentationFormat>
  <Paragraphs>338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EBI web resources III:  Web-based tools in Europe (EBI, ExPASy, EMBOSS, DTU)</vt:lpstr>
      <vt:lpstr>Homework assignment 4</vt:lpstr>
      <vt:lpstr>Outline</vt:lpstr>
      <vt:lpstr>Pairwise alignment (including database search)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sequence alignment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class: ClustalX and MEGA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EBI web resources III:  Tools</dc:title>
  <dc:creator>YanbinYin</dc:creator>
  <cp:lastModifiedBy>Yanbin</cp:lastModifiedBy>
  <cp:revision>160</cp:revision>
  <dcterms:created xsi:type="dcterms:W3CDTF">2013-02-05T04:34:53Z</dcterms:created>
  <dcterms:modified xsi:type="dcterms:W3CDTF">2014-09-30T14:49:27Z</dcterms:modified>
</cp:coreProperties>
</file>