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348" r:id="rId3"/>
    <p:sldId id="346" r:id="rId4"/>
    <p:sldId id="299" r:id="rId5"/>
    <p:sldId id="344" r:id="rId6"/>
    <p:sldId id="323" r:id="rId7"/>
    <p:sldId id="339" r:id="rId8"/>
    <p:sldId id="340" r:id="rId9"/>
    <p:sldId id="345" r:id="rId10"/>
    <p:sldId id="303" r:id="rId11"/>
    <p:sldId id="302" r:id="rId12"/>
    <p:sldId id="298" r:id="rId13"/>
    <p:sldId id="308" r:id="rId14"/>
    <p:sldId id="304" r:id="rId15"/>
    <p:sldId id="341" r:id="rId16"/>
    <p:sldId id="305" r:id="rId17"/>
    <p:sldId id="347" r:id="rId18"/>
    <p:sldId id="343" r:id="rId19"/>
    <p:sldId id="301" r:id="rId20"/>
    <p:sldId id="321" r:id="rId21"/>
    <p:sldId id="342" r:id="rId22"/>
    <p:sldId id="310" r:id="rId23"/>
    <p:sldId id="322" r:id="rId24"/>
    <p:sldId id="326" r:id="rId25"/>
    <p:sldId id="324" r:id="rId26"/>
    <p:sldId id="327" r:id="rId27"/>
    <p:sldId id="328" r:id="rId28"/>
    <p:sldId id="329" r:id="rId29"/>
    <p:sldId id="311" r:id="rId30"/>
    <p:sldId id="330" r:id="rId31"/>
    <p:sldId id="331" r:id="rId32"/>
    <p:sldId id="312" r:id="rId33"/>
    <p:sldId id="332" r:id="rId34"/>
    <p:sldId id="333" r:id="rId35"/>
    <p:sldId id="349" r:id="rId36"/>
    <p:sldId id="27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7D075-E6FB-4FD5-838D-2603A677704B}" type="datetimeFigureOut">
              <a:rPr lang="zh-CN" altLang="en-US" smtClean="0"/>
              <a:pPr/>
              <a:t>10/22/14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3E01E-3647-4A65-AE42-BE6D2E8FED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111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83BE4-FF3E-4FF1-90BC-FA916CCB0EDE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9D336-27DD-49F4-9E1C-8569406EBD34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40FDD-F62A-4493-BE5C-26E411BE5022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97DE5-DB02-470E-BF86-7F38FE13577E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F1AB-9CE5-4D80-BD4A-19D6074E8DCE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3710-3F31-42C6-A79D-028659FD0C39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37F-02A1-4F61-A26C-42600B85C473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1F3F-48D4-4F1A-9D18-48D9E504075E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B8BC-A91F-4F96-8A71-53544B982092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1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2C35-4A17-4F56-A3AD-A0D0D2787B21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467E-EF8C-48AC-BB78-8BC8C6F56358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53918-61D1-4F67-AF27-1E1CA39C4EA3}" type="datetime1">
              <a:rPr lang="en-US" altLang="zh-CN" smtClean="0"/>
              <a:pPr/>
              <a:t>10/22/14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642A-DEA9-1E46-8DCE-D357C6F89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9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ys.bios.niu.edu/yyin/teach/PBB/Yin-chapter1.pdf" TargetMode="External"/><Relationship Id="rId3" Type="http://schemas.openxmlformats.org/officeDocument/2006/relationships/hyperlink" Target="http://korflab.ucdavis.edu/Unix_and_Perl/current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yyin@gaea.niu.edu" TargetMode="External"/><Relationship Id="rId3" Type="http://schemas.openxmlformats.org/officeDocument/2006/relationships/hyperlink" Target="mailto:yinyb@zcluster.rcc.uga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Linux command line basics I: files and folders 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Yanbin Yin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Fall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2C83C-795D-4E93-85C7-929673819A79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29154" y="5645891"/>
            <a:ext cx="5597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cys.bios.niu.edu/yyin/teach/PBB/Yin-chapter1.pdf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http://korflab.ucdavis.edu/Unix_and_Perl/current.html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0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68" y="4036109"/>
            <a:ext cx="6719277" cy="2685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138"/>
            <a:ext cx="9144000" cy="2827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231" y="185615"/>
            <a:ext cx="552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 has its built-in terminal. Search terminal application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21385" y="554947"/>
            <a:ext cx="1064846" cy="8908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9431" y="3600520"/>
            <a:ext cx="800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in this part, hit enter and then yes, put password, and then you are connected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87688" y="4065000"/>
            <a:ext cx="2637692" cy="1856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03702" y="3845251"/>
            <a:ext cx="2306416" cy="219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6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11" y="742739"/>
            <a:ext cx="7232755" cy="4907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843" y="314793"/>
            <a:ext cx="793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Ubuntu</a:t>
            </a:r>
            <a:r>
              <a:rPr lang="en-US" dirty="0" smtClean="0"/>
              <a:t> has its GUI and terminal and if you want to connect to another Linux server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842" y="5710019"/>
            <a:ext cx="467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the terminal is opened, type: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z01553986@10.157.217.87</a:t>
            </a:r>
          </a:p>
        </p:txBody>
      </p:sp>
    </p:spTree>
    <p:extLst>
      <p:ext uri="{BB962C8B-B14F-4D97-AF65-F5344CB8AC3E}">
        <p14:creationId xmlns:p14="http://schemas.microsoft.com/office/powerpoint/2010/main" val="394321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61752" y="83687"/>
            <a:ext cx="493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 summarize: how to log in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3475471" y="1188517"/>
            <a:ext cx="1938244" cy="7018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02540" y="2778110"/>
            <a:ext cx="1938244" cy="7018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75473" y="2776113"/>
            <a:ext cx="1938244" cy="7018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384858" y="2776113"/>
            <a:ext cx="1938244" cy="7018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444593" y="1890402"/>
            <a:ext cx="1" cy="885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6"/>
            <a:endCxn id="10" idx="2"/>
          </p:cNvCxnSpPr>
          <p:nvPr/>
        </p:nvCxnSpPr>
        <p:spPr>
          <a:xfrm flipV="1">
            <a:off x="2940784" y="3127056"/>
            <a:ext cx="534689" cy="1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5413717" y="3127056"/>
            <a:ext cx="971141" cy="1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4594" y="2154950"/>
            <a:ext cx="67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9710" y="2131779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Terminal: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ssh</a:t>
            </a:r>
            <a:r>
              <a:rPr lang="en-US" dirty="0" smtClean="0">
                <a:latin typeface="Courier New"/>
                <a:cs typeface="Courier New"/>
              </a:rPr>
              <a:t> yyin@10.157.217.87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2270" y="3223677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Terminal:</a:t>
            </a:r>
          </a:p>
          <a:p>
            <a:r>
              <a:rPr lang="en-US" dirty="0" err="1">
                <a:latin typeface="Courier New"/>
                <a:cs typeface="Courier New"/>
              </a:rPr>
              <a:t>ssh</a:t>
            </a:r>
            <a:r>
              <a:rPr lang="en-US" dirty="0">
                <a:latin typeface="Courier New"/>
                <a:cs typeface="Courier New"/>
              </a:rPr>
              <a:t> yyin</a:t>
            </a:r>
            <a:r>
              <a:rPr lang="en-US" dirty="0" smtClean="0">
                <a:latin typeface="Courier New"/>
                <a:cs typeface="Courier New"/>
              </a:rPr>
              <a:t>@10.157.217.87</a:t>
            </a:r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446612" y="3498702"/>
            <a:ext cx="1" cy="885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6613" y="3977340"/>
            <a:ext cx="43204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Terminal: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ssh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>
                <a:latin typeface="Courier New"/>
                <a:cs typeface="Courier New"/>
                <a:hlinkClick r:id="rId2"/>
              </a:rPr>
              <a:t>yyin</a:t>
            </a:r>
            <a:r>
              <a:rPr lang="en-US" dirty="0" smtClean="0">
                <a:latin typeface="Courier New"/>
                <a:cs typeface="Courier New"/>
                <a:hlinkClick r:id="rId2"/>
              </a:rPr>
              <a:t>@gaea.niu.edu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err="1" smtClean="0">
                <a:latin typeface="Courier New"/>
                <a:cs typeface="Courier New"/>
              </a:rPr>
              <a:t>ssh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  <a:hlinkClick r:id="rId3"/>
              </a:rPr>
              <a:t>yinyb@zcluster.rcc.uga.edu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… 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61752" y="5710019"/>
            <a:ext cx="247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logout, type </a:t>
            </a:r>
          </a:p>
          <a:p>
            <a:r>
              <a:rPr lang="en-US" dirty="0" smtClean="0"/>
              <a:t>logout, exit or </a:t>
            </a:r>
            <a:r>
              <a:rPr lang="en-US" dirty="0" err="1" smtClean="0"/>
              <a:t>Ctrl+d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5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1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0636" y="1052755"/>
            <a:ext cx="8671970" cy="569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 the graphical interface of Windows, Linux and MAC, you  </a:t>
            </a:r>
            <a:r>
              <a:rPr lang="en-US" sz="2800" dirty="0" smtClean="0"/>
              <a:t>click </a:t>
            </a:r>
            <a:r>
              <a:rPr lang="en-US" sz="2800" dirty="0"/>
              <a:t>your </a:t>
            </a:r>
            <a:r>
              <a:rPr lang="en-US" sz="2800" dirty="0">
                <a:solidFill>
                  <a:srgbClr val="FF0000"/>
                </a:solidFill>
              </a:rPr>
              <a:t>mouse</a:t>
            </a:r>
            <a:r>
              <a:rPr lang="en-US" sz="2800" dirty="0"/>
              <a:t> to make </a:t>
            </a:r>
            <a:r>
              <a:rPr lang="en-US" sz="2800" dirty="0" smtClean="0"/>
              <a:t>something </a:t>
            </a:r>
            <a:r>
              <a:rPr lang="en-US" sz="2800" dirty="0"/>
              <a:t>happen.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However</a:t>
            </a:r>
            <a:r>
              <a:rPr lang="en-US" sz="2800" dirty="0"/>
              <a:t>, </a:t>
            </a:r>
            <a:r>
              <a:rPr lang="en-US" sz="2800" dirty="0" smtClean="0"/>
              <a:t>under </a:t>
            </a:r>
            <a:r>
              <a:rPr lang="en-US" sz="2800" dirty="0"/>
              <a:t>command line terminal (or console)  interface, you </a:t>
            </a:r>
            <a:r>
              <a:rPr lang="en-US" sz="2800" dirty="0" smtClean="0"/>
              <a:t>always type </a:t>
            </a:r>
            <a:r>
              <a:rPr lang="en-US" sz="2800" dirty="0"/>
              <a:t>in a command using the </a:t>
            </a:r>
            <a:r>
              <a:rPr lang="en-US" sz="2800" dirty="0">
                <a:solidFill>
                  <a:srgbClr val="FF0000"/>
                </a:solidFill>
              </a:rPr>
              <a:t>keyboard</a:t>
            </a:r>
            <a:r>
              <a:rPr lang="en-US" sz="2800" dirty="0"/>
              <a:t> and hit Enter to let something happen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 smtClean="0"/>
              <a:t>The command you typed in is interpreted and executed by the </a:t>
            </a:r>
            <a:r>
              <a:rPr lang="en-US" sz="2800" dirty="0" smtClean="0">
                <a:solidFill>
                  <a:srgbClr val="FF0000"/>
                </a:solidFill>
              </a:rPr>
              <a:t>Shell</a:t>
            </a:r>
            <a:r>
              <a:rPr lang="en-US" sz="2800" dirty="0" smtClean="0"/>
              <a:t>, the Linux software and interface to connect the users and the OS. </a:t>
            </a:r>
          </a:p>
          <a:p>
            <a:endParaRPr lang="en-US" sz="2800" dirty="0"/>
          </a:p>
          <a:p>
            <a:r>
              <a:rPr lang="en-US" sz="2800" dirty="0" smtClean="0"/>
              <a:t>The output of the command is printed on the screen by default or written to a file. (together with error </a:t>
            </a:r>
            <a:r>
              <a:rPr lang="en-US" sz="2800" dirty="0" err="1" smtClean="0"/>
              <a:t>msg</a:t>
            </a:r>
            <a:r>
              <a:rPr lang="en-US" sz="2800" dirty="0" smtClean="0"/>
              <a:t> if any)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25504" y="102628"/>
            <a:ext cx="7447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Interactive command line terminal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5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5092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9848" y="3893409"/>
            <a:ext cx="2206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operating system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4571" y="2161963"/>
            <a:ext cx="3455573" cy="2478375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699" y="2089921"/>
            <a:ext cx="1724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Terminal is the interface/Shell where user talks (by typing a command) to the kernel to operate hardware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57336" y="353683"/>
            <a:ext cx="2498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What is shell?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8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2304" y="65545"/>
            <a:ext cx="2298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Commands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0532" y="816372"/>
            <a:ext cx="86286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Commands can be a single word/letter or a few words separated by </a:t>
            </a:r>
            <a:r>
              <a:rPr lang="en-US" sz="2400" dirty="0" smtClean="0">
                <a:solidFill>
                  <a:srgbClr val="FF0000"/>
                </a:solidFill>
              </a:rPr>
              <a:t>space; </a:t>
            </a:r>
            <a:r>
              <a:rPr lang="en-US" sz="2400" u="sng" dirty="0" smtClean="0"/>
              <a:t>always hit Enter after you finished typing</a:t>
            </a:r>
          </a:p>
          <a:p>
            <a:endParaRPr lang="en-US" sz="2400" dirty="0" smtClean="0"/>
          </a:p>
          <a:p>
            <a:r>
              <a:rPr lang="en-US" sz="2400" dirty="0" smtClean="0"/>
              <a:t>The first word/letter is often a Shell command or an external program or your own script name</a:t>
            </a:r>
          </a:p>
          <a:p>
            <a:endParaRPr lang="en-US" sz="2400" dirty="0"/>
          </a:p>
          <a:p>
            <a:r>
              <a:rPr lang="en-US" sz="2400" dirty="0" smtClean="0"/>
              <a:t>Other words can be command options, files, folders etc.</a:t>
            </a:r>
          </a:p>
          <a:p>
            <a:endParaRPr lang="en-US" sz="2400" dirty="0"/>
          </a:p>
          <a:p>
            <a:r>
              <a:rPr lang="en-US" sz="2400" dirty="0" smtClean="0"/>
              <a:t>Examples:</a:t>
            </a:r>
          </a:p>
          <a:p>
            <a:endParaRPr lang="en-US" sz="2400" dirty="0" smtClean="0"/>
          </a:p>
          <a:p>
            <a:r>
              <a:rPr lang="en-US" dirty="0" err="1">
                <a:latin typeface="Courier New"/>
                <a:cs typeface="Courier New"/>
              </a:rPr>
              <a:t>yyin</a:t>
            </a:r>
            <a:r>
              <a:rPr lang="en-US" dirty="0" err="1" smtClean="0">
                <a:latin typeface="Courier New"/>
                <a:cs typeface="Courier New"/>
              </a:rPr>
              <a:t>@ser</a:t>
            </a:r>
            <a:r>
              <a:rPr lang="en-US" dirty="0" smtClean="0">
                <a:latin typeface="Courier New"/>
                <a:cs typeface="Courier New"/>
              </a:rPr>
              <a:t>:</a:t>
            </a:r>
            <a:r>
              <a:rPr lang="en-US" dirty="0">
                <a:latin typeface="Courier New"/>
                <a:cs typeface="Courier New"/>
              </a:rPr>
              <a:t>~$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pwd</a:t>
            </a:r>
            <a:endParaRPr lang="en-US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/home/</a:t>
            </a:r>
            <a:r>
              <a:rPr lang="en-US" dirty="0" err="1">
                <a:latin typeface="Courier New"/>
                <a:cs typeface="Courier New"/>
              </a:rPr>
              <a:t>yyin</a:t>
            </a:r>
            <a:endParaRPr lang="en-US" dirty="0">
              <a:latin typeface="Courier New"/>
              <a:cs typeface="Courier New"/>
            </a:endParaRPr>
          </a:p>
          <a:p>
            <a:endParaRPr lang="en-US" sz="2400" dirty="0" smtClean="0"/>
          </a:p>
          <a:p>
            <a:r>
              <a:rPr lang="en-US" dirty="0" err="1">
                <a:latin typeface="Courier New"/>
                <a:cs typeface="Courier New"/>
              </a:rPr>
              <a:t>yyin</a:t>
            </a:r>
            <a:r>
              <a:rPr lang="en-US" dirty="0" err="1" smtClean="0">
                <a:latin typeface="Courier New"/>
                <a:cs typeface="Courier New"/>
              </a:rPr>
              <a:t>@ser</a:t>
            </a:r>
            <a:r>
              <a:rPr lang="en-US" dirty="0" smtClean="0">
                <a:latin typeface="Courier New"/>
                <a:cs typeface="Courier New"/>
              </a:rPr>
              <a:t>:</a:t>
            </a:r>
            <a:r>
              <a:rPr lang="en-US" dirty="0">
                <a:latin typeface="Courier New"/>
                <a:cs typeface="Courier New"/>
              </a:rPr>
              <a:t>~$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ls</a:t>
            </a:r>
            <a:r>
              <a:rPr lang="en-US" dirty="0">
                <a:latin typeface="Courier New"/>
                <a:cs typeface="Courier New"/>
              </a:rPr>
              <a:t> /disk4/z01553986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examples.desktop</a:t>
            </a:r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7" y="6230817"/>
            <a:ext cx="6604000" cy="490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75185" y="3618152"/>
            <a:ext cx="42766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all of you, your home is at /disk?/</a:t>
            </a:r>
            <a:r>
              <a:rPr lang="en-US" dirty="0" err="1" smtClean="0"/>
              <a:t>yourid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? could be 1, 2, 3, 4</a:t>
            </a:r>
          </a:p>
          <a:p>
            <a:endParaRPr lang="en-US" dirty="0" smtClean="0"/>
          </a:p>
          <a:p>
            <a:r>
              <a:rPr lang="en-US" dirty="0" smtClean="0"/>
              <a:t>e.g. </a:t>
            </a:r>
            <a:r>
              <a:rPr lang="en-US" dirty="0" smtClean="0">
                <a:latin typeface="Courier New"/>
                <a:cs typeface="Courier New"/>
              </a:rPr>
              <a:t>/disk4/z01553986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23358" y="2251494"/>
            <a:ext cx="836763" cy="2346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311215" y="2251494"/>
            <a:ext cx="845389" cy="3234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55541" y="3283788"/>
            <a:ext cx="836763" cy="22026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1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7700"/>
            <a:ext cx="9144000" cy="55571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620736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korflab.ucdavis.edu</a:t>
            </a:r>
            <a:r>
              <a:rPr lang="en-US" dirty="0"/>
              <a:t>/</a:t>
            </a:r>
            <a:r>
              <a:rPr lang="en-US" dirty="0" err="1"/>
              <a:t>Unix_and_Perl</a:t>
            </a:r>
            <a:r>
              <a:rPr lang="en-US" dirty="0"/>
              <a:t>/unix_and_perl_v3.1.1.pdf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7260" y="138023"/>
            <a:ext cx="269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Commands you must 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64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19842" y="188055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:~$ s</a:t>
            </a:r>
          </a:p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s: command not found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:~$ '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&gt; ^C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8702" y="2053087"/>
            <a:ext cx="38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type some not-existing command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78702" y="3288268"/>
            <a:ext cx="476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mistakenly type in a quote and hit enter, you get </a:t>
            </a:r>
            <a:r>
              <a:rPr lang="en-US" dirty="0" err="1" smtClean="0"/>
              <a:t>stucked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Ctrl+c</a:t>
            </a:r>
            <a:r>
              <a:rPr lang="en-US" dirty="0" smtClean="0"/>
              <a:t> will get you out of there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12971" y="4511615"/>
            <a:ext cx="224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Ctrl+d</a:t>
            </a:r>
            <a:r>
              <a:rPr lang="en-US" dirty="0" smtClean="0"/>
              <a:t> will log you 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681" y="309086"/>
            <a:ext cx="8585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people who have no experience in terminal: you are like in a dark room alone.</a:t>
            </a:r>
          </a:p>
          <a:p>
            <a:r>
              <a:rPr lang="en-US" dirty="0" smtClean="0"/>
              <a:t>Where am I, what is that sound, what did I just bump into?</a:t>
            </a:r>
          </a:p>
          <a:p>
            <a:r>
              <a:rPr lang="en-US" dirty="0" smtClean="0"/>
              <a:t>You can’t see, you have to get used to using your other senses …</a:t>
            </a:r>
          </a:p>
          <a:p>
            <a:endParaRPr lang="en-US" dirty="0"/>
          </a:p>
          <a:p>
            <a:r>
              <a:rPr lang="en-US" dirty="0" smtClean="0"/>
              <a:t>No shortcuts, just learn by using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95029" y="138854"/>
            <a:ext cx="75496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Everything is a file or a folder/directory in Linux</a:t>
            </a:r>
          </a:p>
          <a:p>
            <a:endParaRPr lang="en-US" sz="2400" dirty="0" smtClean="0"/>
          </a:p>
          <a:p>
            <a:r>
              <a:rPr lang="en-US" sz="2400" dirty="0" smtClean="0"/>
              <a:t>A folder contains files or/and other folders (subdirectories)</a:t>
            </a:r>
          </a:p>
          <a:p>
            <a:endParaRPr lang="en-US" sz="2400" dirty="0"/>
          </a:p>
          <a:p>
            <a:r>
              <a:rPr lang="en-US" sz="2400" dirty="0" smtClean="0"/>
              <a:t>A subdirectory can contain other files or folders</a:t>
            </a:r>
          </a:p>
          <a:p>
            <a:endParaRPr lang="en-US" sz="2400" dirty="0"/>
          </a:p>
          <a:p>
            <a:r>
              <a:rPr lang="en-US" sz="2400" dirty="0" smtClean="0"/>
              <a:t>So the file system is a tree-like structure (multi-furcation)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95479" y="3215137"/>
            <a:ext cx="6354029" cy="3199847"/>
            <a:chOff x="887320" y="3279132"/>
            <a:chExt cx="6354029" cy="3199847"/>
          </a:xfrm>
        </p:grpSpPr>
        <p:sp>
          <p:nvSpPr>
            <p:cNvPr id="6" name="TextBox 5"/>
            <p:cNvSpPr txBox="1"/>
            <p:nvPr/>
          </p:nvSpPr>
          <p:spPr>
            <a:xfrm>
              <a:off x="4421485" y="3297666"/>
              <a:ext cx="248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0068" y="3870198"/>
              <a:ext cx="761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/home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9393" y="3882898"/>
              <a:ext cx="54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/bin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9468" y="386916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/media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2968" y="387019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</a:t>
              </a:r>
              <a:r>
                <a:rPr lang="en-US" altLang="zh-CN" dirty="0" err="1" smtClean="0">
                  <a:latin typeface="Times"/>
                  <a:cs typeface="Times"/>
                </a:rPr>
                <a:t>usr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25382" y="3898694"/>
              <a:ext cx="517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</a:t>
              </a:r>
              <a:r>
                <a:rPr lang="en-US" altLang="zh-CN" dirty="0" err="1" smtClean="0">
                  <a:latin typeface="Times"/>
                  <a:cs typeface="Times"/>
                </a:rPr>
                <a:t>etc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83278" y="4421100"/>
              <a:ext cx="2144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/>
                  <a:cs typeface="Times"/>
                </a:rPr>
                <a:t>/media/DATAPART1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83726" y="4752332"/>
              <a:ext cx="2144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/>
                  <a:cs typeface="Times"/>
                </a:rPr>
                <a:t>/</a:t>
              </a:r>
              <a:r>
                <a:rPr lang="en-US" altLang="zh-CN" dirty="0" smtClean="0">
                  <a:latin typeface="Times"/>
                  <a:cs typeface="Times"/>
                </a:rPr>
                <a:t>media/DATAPART2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0521" y="5032764"/>
              <a:ext cx="21446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/>
                  <a:cs typeface="Times"/>
                </a:rPr>
                <a:t>/</a:t>
              </a:r>
              <a:r>
                <a:rPr lang="en-US" altLang="zh-CN" dirty="0" smtClean="0">
                  <a:latin typeface="Times"/>
                  <a:cs typeface="Times"/>
                </a:rPr>
                <a:t>media/DATAPART3</a:t>
              </a:r>
            </a:p>
            <a:p>
              <a:r>
                <a:rPr lang="en-US" altLang="zh-CN" dirty="0" smtClean="0">
                  <a:latin typeface="Times"/>
                  <a:cs typeface="Times"/>
                </a:rPr>
                <a:t>…</a:t>
              </a:r>
              <a:endParaRPr lang="zh-CN" altLang="en-US" dirty="0">
                <a:latin typeface="Times"/>
                <a:cs typeface="Time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139233" y="4263898"/>
              <a:ext cx="1" cy="2783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517921" y="3658426"/>
              <a:ext cx="1" cy="2783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032149" y="4416298"/>
              <a:ext cx="1976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/home/</a:t>
              </a:r>
              <a:r>
                <a:rPr lang="en-US" altLang="zh-CN" dirty="0" err="1">
                  <a:latin typeface="Times"/>
                  <a:cs typeface="Times"/>
                </a:rPr>
                <a:t>nmcginn</a:t>
              </a:r>
              <a:endParaRPr lang="zh-CN" altLang="en-US" dirty="0">
                <a:latin typeface="Times"/>
                <a:cs typeface="Time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260591" y="4280726"/>
              <a:ext cx="1" cy="2783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061805" y="4708398"/>
              <a:ext cx="1635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/>
                  <a:cs typeface="Times"/>
                </a:rPr>
                <a:t>/home/</a:t>
              </a:r>
              <a:r>
                <a:rPr lang="en-US" altLang="zh-CN" dirty="0" err="1">
                  <a:latin typeface="Times"/>
                  <a:cs typeface="Times"/>
                </a:rPr>
                <a:t>hscao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3891" y="5019848"/>
              <a:ext cx="14958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/>
                  <a:cs typeface="Times"/>
                </a:rPr>
                <a:t>/</a:t>
              </a:r>
              <a:r>
                <a:rPr lang="en-US" altLang="zh-CN" dirty="0" smtClean="0">
                  <a:latin typeface="Times"/>
                  <a:cs typeface="Times"/>
                </a:rPr>
                <a:t>home/</a:t>
              </a:r>
              <a:r>
                <a:rPr lang="en-US" altLang="zh-CN" dirty="0" err="1" smtClean="0">
                  <a:latin typeface="Times"/>
                  <a:cs typeface="Times"/>
                </a:rPr>
                <a:t>yyin</a:t>
              </a:r>
              <a:endParaRPr lang="en-US" altLang="zh-CN" dirty="0" smtClean="0">
                <a:latin typeface="Times"/>
                <a:cs typeface="Times"/>
              </a:endParaRPr>
            </a:p>
            <a:p>
              <a:r>
                <a:rPr lang="en-US" altLang="zh-CN" dirty="0" smtClean="0">
                  <a:latin typeface="Times"/>
                  <a:cs typeface="Times"/>
                </a:rPr>
                <a:t>…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83685" y="386007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…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2231" y="47396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…</a:t>
              </a:r>
              <a:endParaRPr lang="zh-CN" altLang="en-US" dirty="0">
                <a:latin typeface="Times"/>
                <a:cs typeface="Times"/>
              </a:endParaRPr>
            </a:p>
          </p:txBody>
        </p:sp>
        <p:cxnSp>
          <p:nvCxnSpPr>
            <p:cNvPr id="23" name="Straight Arrow Connector 22"/>
            <p:cNvCxnSpPr>
              <a:endCxn id="22" idx="0"/>
            </p:cNvCxnSpPr>
            <p:nvPr/>
          </p:nvCxnSpPr>
          <p:spPr>
            <a:xfrm>
              <a:off x="5018385" y="4268026"/>
              <a:ext cx="1011595" cy="4716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4614323" y="5616627"/>
              <a:ext cx="1" cy="2783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788968" y="5832648"/>
              <a:ext cx="17620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"/>
                  <a:cs typeface="Times"/>
                </a:rPr>
                <a:t>/</a:t>
              </a:r>
              <a:r>
                <a:rPr lang="en-US" altLang="zh-CN" dirty="0" smtClean="0">
                  <a:latin typeface="Times"/>
                  <a:cs typeface="Times"/>
                </a:rPr>
                <a:t>home/</a:t>
              </a:r>
              <a:r>
                <a:rPr lang="en-US" altLang="zh-CN" dirty="0" err="1" smtClean="0">
                  <a:latin typeface="Times"/>
                  <a:cs typeface="Times"/>
                </a:rPr>
                <a:t>yyin</a:t>
              </a:r>
              <a:r>
                <a:rPr lang="en-US" altLang="zh-CN" dirty="0" smtClean="0">
                  <a:latin typeface="Times"/>
                  <a:cs typeface="Times"/>
                </a:rPr>
                <a:t>/book</a:t>
              </a:r>
            </a:p>
            <a:p>
              <a:r>
                <a:rPr lang="en-US" altLang="zh-CN" dirty="0" smtClean="0">
                  <a:latin typeface="Times"/>
                  <a:cs typeface="Times"/>
                </a:rPr>
                <a:t>…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67185" y="3297666"/>
              <a:ext cx="5461464" cy="3607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"/>
                <a:cs typeface="Time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79885" y="3907266"/>
              <a:ext cx="5461464" cy="36076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"/>
                <a:cs typeface="Time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79885" y="4516865"/>
              <a:ext cx="5461464" cy="1087183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"/>
                <a:cs typeface="Time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67185" y="5894994"/>
              <a:ext cx="5461464" cy="488771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"/>
                <a:cs typeface="Time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21085" y="3279132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root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7320" y="3887542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2</a:t>
              </a:r>
              <a:r>
                <a:rPr lang="en-US" altLang="zh-CN" baseline="30000" dirty="0" smtClean="0">
                  <a:latin typeface="Times"/>
                  <a:cs typeface="Times"/>
                </a:rPr>
                <a:t>nd</a:t>
              </a:r>
              <a:r>
                <a:rPr lang="en-US" altLang="zh-CN" dirty="0" smtClean="0">
                  <a:latin typeface="Times"/>
                  <a:cs typeface="Times"/>
                </a:rPr>
                <a:t> level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5420" y="4903542"/>
              <a:ext cx="93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3</a:t>
              </a:r>
              <a:r>
                <a:rPr lang="en-US" altLang="zh-CN" baseline="30000" dirty="0" smtClean="0">
                  <a:latin typeface="Times"/>
                  <a:cs typeface="Times"/>
                </a:rPr>
                <a:t>rd</a:t>
              </a:r>
              <a:r>
                <a:rPr lang="en-US" altLang="zh-CN" dirty="0" smtClean="0">
                  <a:latin typeface="Times"/>
                  <a:cs typeface="Times"/>
                </a:rPr>
                <a:t> level</a:t>
              </a:r>
              <a:endParaRPr lang="zh-CN" altLang="en-US" dirty="0">
                <a:latin typeface="Times"/>
                <a:cs typeface="Time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24144" y="6007567"/>
              <a:ext cx="923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"/>
                  <a:cs typeface="Times"/>
                </a:rPr>
                <a:t>4</a:t>
              </a:r>
              <a:r>
                <a:rPr lang="en-US" altLang="zh-CN" baseline="30000" dirty="0" smtClean="0">
                  <a:latin typeface="Times"/>
                  <a:cs typeface="Times"/>
                </a:rPr>
                <a:t>th</a:t>
              </a:r>
              <a:r>
                <a:rPr lang="en-US" altLang="zh-CN" dirty="0" smtClean="0">
                  <a:latin typeface="Times"/>
                  <a:cs typeface="Times"/>
                </a:rPr>
                <a:t> level</a:t>
              </a:r>
              <a:endParaRPr lang="zh-CN" alt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07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92797" y="2257642"/>
            <a:ext cx="4332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securenet.niu.edu</a:t>
            </a:r>
            <a:r>
              <a:rPr lang="en-US" dirty="0"/>
              <a:t>/</a:t>
            </a:r>
            <a:r>
              <a:rPr lang="en-US" dirty="0" err="1"/>
              <a:t>ssl_general.shtml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1231" y="1357923"/>
            <a:ext cx="342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 server from outside of NIU: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6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93" y="765383"/>
            <a:ext cx="7488146" cy="5116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4770" y="6488668"/>
            <a:ext cx="672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edu.isb-sib.ch</a:t>
            </a:r>
            <a:r>
              <a:rPr lang="en-US" dirty="0"/>
              <a:t>/mod/resource/</a:t>
            </a:r>
            <a:r>
              <a:rPr lang="en-US" dirty="0" err="1"/>
              <a:t>view.php?id</a:t>
            </a:r>
            <a:r>
              <a:rPr lang="en-US" dirty="0"/>
              <a:t>=306</a:t>
            </a:r>
          </a:p>
        </p:txBody>
      </p:sp>
    </p:spTree>
    <p:extLst>
      <p:ext uri="{BB962C8B-B14F-4D97-AF65-F5344CB8AC3E}">
        <p14:creationId xmlns:p14="http://schemas.microsoft.com/office/powerpoint/2010/main" val="202955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3780" y="284672"/>
            <a:ext cx="7423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you are in a file system, knowing where you are is very important</a:t>
            </a:r>
          </a:p>
          <a:p>
            <a:endParaRPr lang="en-US" dirty="0"/>
          </a:p>
          <a:p>
            <a:r>
              <a:rPr lang="en-US" dirty="0" smtClean="0"/>
              <a:t>Remember </a:t>
            </a:r>
            <a:r>
              <a:rPr lang="en-US" dirty="0" err="1" smtClean="0">
                <a:solidFill>
                  <a:srgbClr val="FF0000"/>
                </a:solidFill>
              </a:rPr>
              <a:t>pwd</a:t>
            </a:r>
            <a:r>
              <a:rPr lang="en-US" dirty="0" smtClean="0"/>
              <a:t> is the command to find where you are (</a:t>
            </a:r>
            <a:r>
              <a:rPr lang="en-US" dirty="0" smtClean="0">
                <a:solidFill>
                  <a:srgbClr val="FF0000"/>
                </a:solidFill>
              </a:rPr>
              <a:t>working directory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If you issue a command which expect a file/folder name, you need to tell Shell the location of the file/folder, which is called </a:t>
            </a:r>
            <a:r>
              <a:rPr lang="en-US" dirty="0" smtClean="0">
                <a:solidFill>
                  <a:srgbClr val="FF0000"/>
                </a:solidFill>
              </a:rPr>
              <a:t>path</a:t>
            </a:r>
          </a:p>
          <a:p>
            <a:endParaRPr lang="en-US" dirty="0"/>
          </a:p>
          <a:p>
            <a:r>
              <a:rPr lang="en-US" dirty="0" smtClean="0"/>
              <a:t>Without specifying the path, Shell will think the file/folder is in the </a:t>
            </a:r>
            <a:r>
              <a:rPr lang="en-US" dirty="0" smtClean="0">
                <a:solidFill>
                  <a:srgbClr val="FF0000"/>
                </a:solidFill>
              </a:rPr>
              <a:t>current folder</a:t>
            </a:r>
            <a:r>
              <a:rPr lang="en-US" dirty="0" smtClean="0"/>
              <a:t>. If it can’t find the file, it reports an error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3780" y="2829471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ourier New"/>
                <a:cs typeface="Courier New"/>
              </a:rPr>
              <a:t>yyin@ser</a:t>
            </a:r>
            <a:r>
              <a:rPr lang="en-US" dirty="0">
                <a:latin typeface="Courier New"/>
                <a:cs typeface="Courier New"/>
              </a:rPr>
              <a:t>:~$ </a:t>
            </a:r>
            <a:r>
              <a:rPr lang="en-US" dirty="0" err="1">
                <a:latin typeface="Courier New"/>
                <a:cs typeface="Courier New"/>
              </a:rPr>
              <a:t>pwd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latin typeface="Courier New"/>
                <a:cs typeface="Courier New"/>
              </a:rPr>
              <a:t>/home/</a:t>
            </a:r>
            <a:r>
              <a:rPr lang="en-US" dirty="0" err="1">
                <a:latin typeface="Courier New"/>
                <a:cs typeface="Courier New"/>
              </a:rPr>
              <a:t>yyin</a:t>
            </a:r>
            <a:endParaRPr lang="en-US" dirty="0">
              <a:latin typeface="Courier New"/>
              <a:cs typeface="Courier New"/>
            </a:endParaRPr>
          </a:p>
          <a:p>
            <a:endParaRPr lang="en-US" sz="2400" dirty="0"/>
          </a:p>
          <a:p>
            <a:r>
              <a:rPr lang="en-US" dirty="0" err="1">
                <a:latin typeface="Courier New"/>
                <a:cs typeface="Courier New"/>
              </a:rPr>
              <a:t>yyin@ser</a:t>
            </a:r>
            <a:r>
              <a:rPr lang="en-US" dirty="0">
                <a:latin typeface="Courier New"/>
                <a:cs typeface="Courier New"/>
              </a:rPr>
              <a:t>:~$ </a:t>
            </a:r>
            <a:r>
              <a:rPr lang="en-US" dirty="0" err="1">
                <a:latin typeface="Courier New"/>
                <a:cs typeface="Courier New"/>
              </a:rPr>
              <a:t>ls</a:t>
            </a:r>
            <a:r>
              <a:rPr lang="en-US" dirty="0">
                <a:latin typeface="Courier New"/>
                <a:cs typeface="Courier New"/>
              </a:rPr>
              <a:t> /disk4/z01553986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examples.desktop</a:t>
            </a:r>
            <a:endParaRPr lang="en-US" dirty="0">
              <a:latin typeface="Courier New"/>
              <a:cs typeface="Courier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301" y="4399131"/>
            <a:ext cx="6686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3682" y="6519446"/>
            <a:ext cx="8497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http://askubuntu.com/questions/17299/what-do-the-different-colors-mean-in-the-terminal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75" y="3185861"/>
            <a:ext cx="29051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093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2068" y="322387"/>
            <a:ext cx="4714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File/folder/program names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3967" y="928594"/>
            <a:ext cx="890045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Case sensitive!!!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File</a:t>
            </a:r>
            <a:r>
              <a:rPr lang="en-US" sz="2000" dirty="0" smtClean="0">
                <a:latin typeface="Courier New"/>
                <a:cs typeface="Courier New"/>
              </a:rPr>
              <a:t> and </a:t>
            </a:r>
            <a:r>
              <a:rPr lang="en-US" sz="2000" dirty="0" smtClean="0">
                <a:solidFill>
                  <a:srgbClr val="FF0000"/>
                </a:solidFill>
                <a:latin typeface="Courier New"/>
                <a:cs typeface="Courier New"/>
              </a:rPr>
              <a:t>file</a:t>
            </a:r>
            <a:r>
              <a:rPr lang="en-US" sz="2000" dirty="0" smtClean="0">
                <a:latin typeface="Courier New"/>
                <a:cs typeface="Courier New"/>
              </a:rPr>
              <a:t> are two different files</a:t>
            </a:r>
          </a:p>
          <a:p>
            <a:endParaRPr lang="en-US" sz="3200" dirty="0" smtClean="0"/>
          </a:p>
          <a:p>
            <a:r>
              <a:rPr lang="en-US" sz="3200" dirty="0" smtClean="0"/>
              <a:t>Allow to contain letters, numbers, underscore (_), dot (.), dash (-), plus (+) but not to use other </a:t>
            </a:r>
            <a:r>
              <a:rPr lang="en-US" sz="3200" dirty="0" smtClean="0">
                <a:solidFill>
                  <a:srgbClr val="FF0000"/>
                </a:solidFill>
              </a:rPr>
              <a:t>special characters and spaces</a:t>
            </a:r>
          </a:p>
          <a:p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Example: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1400" dirty="0">
                <a:latin typeface="Courier New"/>
                <a:cs typeface="Courier New"/>
              </a:rPr>
              <a:t>[</a:t>
            </a:r>
            <a:r>
              <a:rPr lang="en-US" sz="1400" dirty="0" err="1">
                <a:latin typeface="Courier New"/>
                <a:cs typeface="Courier New"/>
              </a:rPr>
              <a:t>yyin@gaea</a:t>
            </a:r>
            <a:r>
              <a:rPr lang="en-US" sz="1400" dirty="0">
                <a:latin typeface="Courier New"/>
                <a:cs typeface="Courier New"/>
              </a:rPr>
              <a:t> fungal]$ </a:t>
            </a:r>
            <a:r>
              <a:rPr lang="en-US" sz="1400" dirty="0" err="1">
                <a:latin typeface="Courier New"/>
                <a:cs typeface="Courier New"/>
              </a:rPr>
              <a:t>ls</a:t>
            </a:r>
            <a:r>
              <a:rPr lang="en-US" sz="1400" dirty="0">
                <a:latin typeface="Courier New"/>
                <a:cs typeface="Courier New"/>
              </a:rPr>
              <a:t> </a:t>
            </a:r>
            <a:endParaRPr lang="en-US" sz="1400" dirty="0" smtClean="0"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all.hmmlib_1.75</a:t>
            </a:r>
            <a:r>
              <a:rPr lang="en-US" sz="1400" dirty="0">
                <a:latin typeface="Courier New"/>
                <a:cs typeface="Courier New"/>
              </a:rPr>
              <a:t>.fungal-dockerin.domain.fa.nobac.n2+.</a:t>
            </a:r>
            <a:r>
              <a:rPr lang="en-US" sz="1400" dirty="0" smtClean="0">
                <a:latin typeface="Courier New"/>
                <a:cs typeface="Courier New"/>
              </a:rPr>
              <a:t>fa.id.source.nrgi.ps.col.lab</a:t>
            </a:r>
          </a:p>
          <a:p>
            <a:endParaRPr lang="en-US" sz="1400" dirty="0">
              <a:latin typeface="Courier New"/>
              <a:cs typeface="Courier New"/>
            </a:endParaRPr>
          </a:p>
          <a:p>
            <a:endParaRPr lang="en-US" sz="1400" dirty="0">
              <a:solidFill>
                <a:srgbClr val="000000"/>
              </a:solidFill>
            </a:endParaRPr>
          </a:p>
          <a:p>
            <a:r>
              <a:rPr lang="en-US" sz="3200" dirty="0"/>
              <a:t>For programs, better use the </a:t>
            </a:r>
            <a:r>
              <a:rPr lang="en-US" sz="3200" dirty="0" smtClean="0"/>
              <a:t>correct file </a:t>
            </a:r>
            <a:r>
              <a:rPr lang="en-US" sz="3200" dirty="0"/>
              <a:t>extension (.</a:t>
            </a:r>
            <a:r>
              <a:rPr lang="en-US" sz="3200" dirty="0" err="1"/>
              <a:t>sh</a:t>
            </a:r>
            <a:r>
              <a:rPr lang="en-US" sz="3200" dirty="0"/>
              <a:t>, .</a:t>
            </a:r>
            <a:r>
              <a:rPr lang="en-US" sz="3200" dirty="0" err="1"/>
              <a:t>pl</a:t>
            </a:r>
            <a:r>
              <a:rPr lang="en-US" sz="3200" dirty="0"/>
              <a:t>, .c, .</a:t>
            </a:r>
            <a:r>
              <a:rPr lang="en-US" sz="3200" dirty="0" err="1"/>
              <a:t>py</a:t>
            </a:r>
            <a:r>
              <a:rPr lang="en-US" sz="3200" dirty="0" smtClean="0"/>
              <a:t>), e.g.    </a:t>
            </a:r>
            <a:r>
              <a:rPr lang="en-US" sz="3200" dirty="0" smtClean="0">
                <a:latin typeface="Courier New"/>
                <a:cs typeface="Courier New"/>
              </a:rPr>
              <a:t>run-</a:t>
            </a:r>
            <a:r>
              <a:rPr lang="en-US" sz="3200" dirty="0" err="1" smtClean="0">
                <a:latin typeface="Courier New"/>
                <a:cs typeface="Courier New"/>
              </a:rPr>
              <a:t>blast.sh</a:t>
            </a:r>
            <a:endParaRPr lang="en-US" sz="3200" dirty="0">
              <a:latin typeface="Courier New"/>
              <a:cs typeface="Courier New"/>
            </a:endParaRPr>
          </a:p>
          <a:p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8306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46308" y="198001"/>
            <a:ext cx="3069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Home folder (</a:t>
            </a:r>
            <a:r>
              <a:rPr lang="en-US" sz="3200" dirty="0" err="1" smtClean="0"/>
              <a:t>dir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5769" y="1121945"/>
            <a:ext cx="85458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you login a remote Linux machine or you opened a terminal in your Ubuntu or MAC computer, you are at your home</a:t>
            </a:r>
          </a:p>
          <a:p>
            <a:endParaRPr lang="en-US" sz="2400" dirty="0"/>
          </a:p>
          <a:p>
            <a:r>
              <a:rPr lang="en-US" sz="2400" dirty="0" smtClean="0"/>
              <a:t>You can create or download folders, files, bioinformatics </a:t>
            </a:r>
            <a:r>
              <a:rPr lang="en-US" sz="2400" dirty="0" err="1" smtClean="0"/>
              <a:t>softwares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Make it </a:t>
            </a:r>
            <a:r>
              <a:rPr lang="en-US" sz="2400" dirty="0" smtClean="0">
                <a:solidFill>
                  <a:srgbClr val="FF0000"/>
                </a:solidFill>
              </a:rPr>
              <a:t>organized and clean </a:t>
            </a:r>
            <a:r>
              <a:rPr lang="en-US" sz="2400" dirty="0" smtClean="0"/>
              <a:t>by creating folders that have meaningful names, such as tools, data, work, project, scripts etc.</a:t>
            </a:r>
          </a:p>
          <a:p>
            <a:endParaRPr lang="en-US" sz="2400" dirty="0"/>
          </a:p>
          <a:p>
            <a:r>
              <a:rPr lang="en-US" sz="2400" dirty="0" smtClean="0"/>
              <a:t>You can also create subfolders, e.g. blast under tools, or project1 under project</a:t>
            </a:r>
          </a:p>
          <a:p>
            <a:endParaRPr lang="en-US" sz="2400" dirty="0"/>
          </a:p>
          <a:p>
            <a:r>
              <a:rPr lang="en-US" sz="2400" dirty="0" smtClean="0"/>
              <a:t>Don’t put everything in your home directory; you will easily accumulate too many files/folders/programs/scripts that you will have a headache to find or remember</a:t>
            </a:r>
          </a:p>
        </p:txBody>
      </p:sp>
    </p:spTree>
    <p:extLst>
      <p:ext uri="{BB962C8B-B14F-4D97-AF65-F5344CB8AC3E}">
        <p14:creationId xmlns:p14="http://schemas.microsoft.com/office/powerpoint/2010/main" val="350417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70269" y="812800"/>
            <a:ext cx="4987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Directory (folder) commands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32789" y="2057400"/>
            <a:ext cx="7472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pwd</a:t>
            </a:r>
            <a:r>
              <a:rPr lang="en-US" altLang="zh-CN" dirty="0" smtClean="0"/>
              <a:t>		find out where you are (your current directory or working directory)</a:t>
            </a:r>
          </a:p>
          <a:p>
            <a:endParaRPr lang="en-US" altLang="zh-CN" dirty="0"/>
          </a:p>
          <a:p>
            <a:r>
              <a:rPr lang="en-US" altLang="zh-CN" dirty="0" smtClean="0"/>
              <a:t>cd		change directory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3800" y="4140200"/>
            <a:ext cx="51203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/>
              <a:t>Remember? </a:t>
            </a:r>
            <a:r>
              <a:rPr lang="en-US" altLang="zh-CN" u="sng" dirty="0" smtClean="0">
                <a:solidFill>
                  <a:srgbClr val="FF0000"/>
                </a:solidFill>
              </a:rPr>
              <a:t>Save you from some typing</a:t>
            </a:r>
          </a:p>
          <a:p>
            <a:endParaRPr lang="en-US" altLang="zh-CN" u="sng" dirty="0" smtClean="0"/>
          </a:p>
          <a:p>
            <a:r>
              <a:rPr lang="en-US" altLang="zh-CN" dirty="0" smtClean="0"/>
              <a:t>Don’ need to type everything in</a:t>
            </a:r>
          </a:p>
          <a:p>
            <a:r>
              <a:rPr lang="en-US" altLang="zh-CN" dirty="0" smtClean="0"/>
              <a:t>Always use </a:t>
            </a:r>
            <a:r>
              <a:rPr lang="en-US" altLang="zh-CN" dirty="0" smtClean="0">
                <a:solidFill>
                  <a:srgbClr val="FF0000"/>
                </a:solidFill>
              </a:rPr>
              <a:t>TAB key </a:t>
            </a:r>
            <a:r>
              <a:rPr lang="en-US" altLang="zh-CN" dirty="0" smtClean="0"/>
              <a:t>to auto-complete a word!!!!!!!!!!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Up arrow key </a:t>
            </a:r>
            <a:r>
              <a:rPr lang="en-US" altLang="zh-CN" dirty="0" smtClean="0"/>
              <a:t>to bring your previous commands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4000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41500" y="404336"/>
            <a:ext cx="5475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Relative path and absolute path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7700" y="936875"/>
            <a:ext cx="4201804" cy="5632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/>
              <a:t>Find out where you are:</a:t>
            </a:r>
          </a:p>
          <a:p>
            <a:r>
              <a:rPr lang="en-US" altLang="zh-CN" dirty="0" err="1">
                <a:latin typeface="Courier New"/>
                <a:cs typeface="Courier New"/>
              </a:rPr>
              <a:t>yyin@ser</a:t>
            </a:r>
            <a:r>
              <a:rPr lang="en-US" altLang="zh-CN" dirty="0">
                <a:latin typeface="Courier New"/>
                <a:cs typeface="Courier New"/>
              </a:rPr>
              <a:t>:</a:t>
            </a:r>
            <a:r>
              <a:rPr lang="en-US" altLang="zh-CN" dirty="0">
                <a:solidFill>
                  <a:srgbClr val="FF0000"/>
                </a:solidFill>
                <a:latin typeface="Courier New"/>
                <a:cs typeface="Courier New"/>
              </a:rPr>
              <a:t>~</a:t>
            </a:r>
            <a:r>
              <a:rPr lang="en-US" altLang="zh-CN" dirty="0">
                <a:latin typeface="Courier New"/>
                <a:cs typeface="Courier New"/>
              </a:rPr>
              <a:t>$ </a:t>
            </a:r>
            <a:r>
              <a:rPr lang="en-US" altLang="zh-CN" dirty="0" smtClean="0">
                <a:solidFill>
                  <a:srgbClr val="FF0000"/>
                </a:solidFill>
                <a:latin typeface="Courier New"/>
                <a:cs typeface="Courier New"/>
              </a:rPr>
              <a:t>cd </a:t>
            </a:r>
            <a:r>
              <a:rPr lang="en-US" altLang="zh-CN" dirty="0" smtClean="0">
                <a:latin typeface="Courier New"/>
                <a:cs typeface="Courier New"/>
              </a:rPr>
              <a:t>/</a:t>
            </a:r>
            <a:r>
              <a:rPr lang="en-US" altLang="zh-CN" dirty="0">
                <a:latin typeface="Courier New"/>
                <a:cs typeface="Courier New"/>
              </a:rPr>
              <a:t>home/</a:t>
            </a:r>
            <a:r>
              <a:rPr lang="en-US" altLang="zh-CN" dirty="0" err="1">
                <a:latin typeface="Courier New"/>
                <a:cs typeface="Courier New"/>
              </a:rPr>
              <a:t>yyin</a:t>
            </a:r>
            <a:endParaRPr lang="en-US" altLang="zh-CN" dirty="0">
              <a:latin typeface="Courier New"/>
              <a:cs typeface="Courier New"/>
            </a:endParaRPr>
          </a:p>
          <a:p>
            <a:endParaRPr lang="en-US" altLang="zh-CN" dirty="0"/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Courier New"/>
                <a:cs typeface="Courier New"/>
              </a:rPr>
              <a:t>~</a:t>
            </a:r>
            <a:r>
              <a:rPr lang="en-US" altLang="zh-CN" dirty="0" smtClean="0">
                <a:latin typeface="Courier New"/>
                <a:cs typeface="Courier New"/>
              </a:rPr>
              <a:t>$ </a:t>
            </a:r>
            <a:r>
              <a:rPr lang="en-US" altLang="zh-CN" dirty="0" err="1" smtClean="0">
                <a:solidFill>
                  <a:srgbClr val="FF0000"/>
                </a:solidFill>
                <a:latin typeface="Courier New"/>
                <a:cs typeface="Courier New"/>
              </a:rPr>
              <a:t>pwd</a:t>
            </a:r>
            <a:endParaRPr lang="en-US" altLang="zh-CN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zh-CN" dirty="0" smtClean="0">
                <a:latin typeface="Courier New"/>
                <a:cs typeface="Courier New"/>
              </a:rPr>
              <a:t>/home/</a:t>
            </a:r>
            <a:r>
              <a:rPr lang="en-US" altLang="zh-CN" dirty="0" err="1" smtClean="0">
                <a:latin typeface="Courier New"/>
                <a:cs typeface="Courier New"/>
              </a:rPr>
              <a:t>yyin</a:t>
            </a:r>
            <a:endParaRPr lang="en-US" altLang="zh-CN" dirty="0" smtClean="0">
              <a:latin typeface="Courier New"/>
              <a:cs typeface="Courier New"/>
            </a:endParaRPr>
          </a:p>
          <a:p>
            <a:endParaRPr lang="en-US" altLang="zh-CN" dirty="0">
              <a:latin typeface="Courier New"/>
              <a:cs typeface="Courier New"/>
            </a:endParaRPr>
          </a:p>
          <a:p>
            <a:r>
              <a:rPr lang="en-US" altLang="zh-CN" u="sng" dirty="0"/>
              <a:t>If I want to change directory to /home/</a:t>
            </a:r>
          </a:p>
          <a:p>
            <a:endParaRPr lang="en-US" altLang="zh-CN" dirty="0" smtClean="0">
              <a:latin typeface="Courier New"/>
              <a:cs typeface="Courier New"/>
            </a:endParaRPr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Courier New"/>
                <a:cs typeface="Courier New"/>
              </a:rPr>
              <a:t>~</a:t>
            </a:r>
            <a:r>
              <a:rPr lang="en-US" altLang="zh-CN" dirty="0" smtClean="0">
                <a:latin typeface="Courier New"/>
                <a:cs typeface="Courier New"/>
              </a:rPr>
              <a:t>$ </a:t>
            </a:r>
            <a:r>
              <a:rPr lang="en-US" altLang="zh-CN" dirty="0" smtClean="0">
                <a:solidFill>
                  <a:srgbClr val="FF0000"/>
                </a:solidFill>
                <a:latin typeface="Courier New"/>
                <a:cs typeface="Courier New"/>
              </a:rPr>
              <a:t>cd ..</a:t>
            </a:r>
            <a:endParaRPr lang="en-US" altLang="zh-CN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:/</a:t>
            </a:r>
            <a:r>
              <a:rPr lang="en-US" altLang="zh-CN" dirty="0">
                <a:latin typeface="Courier New"/>
                <a:cs typeface="Courier New"/>
              </a:rPr>
              <a:t>home</a:t>
            </a:r>
            <a:r>
              <a:rPr lang="en-US" altLang="zh-CN" dirty="0" smtClean="0">
                <a:latin typeface="Courier New"/>
                <a:cs typeface="Courier New"/>
              </a:rPr>
              <a:t>$</a:t>
            </a:r>
          </a:p>
          <a:p>
            <a:endParaRPr lang="en-US" altLang="zh-CN" dirty="0">
              <a:latin typeface="Courier New"/>
              <a:cs typeface="Courier New"/>
            </a:endParaRPr>
          </a:p>
          <a:p>
            <a:r>
              <a:rPr lang="en-US" altLang="zh-CN" u="sng" dirty="0"/>
              <a:t>If I want to go back to my home</a:t>
            </a:r>
          </a:p>
          <a:p>
            <a:endParaRPr lang="en-US" altLang="zh-CN" dirty="0" smtClean="0">
              <a:latin typeface="Courier New"/>
              <a:cs typeface="Courier New"/>
            </a:endParaRPr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:/</a:t>
            </a:r>
            <a:r>
              <a:rPr lang="en-US" altLang="zh-CN" dirty="0">
                <a:latin typeface="Courier New"/>
                <a:cs typeface="Courier New"/>
              </a:rPr>
              <a:t>home$ </a:t>
            </a:r>
            <a:r>
              <a:rPr lang="en-US" altLang="zh-CN" dirty="0">
                <a:solidFill>
                  <a:srgbClr val="FF0000"/>
                </a:solidFill>
                <a:latin typeface="Courier New"/>
                <a:cs typeface="Courier New"/>
              </a:rPr>
              <a:t>cd </a:t>
            </a:r>
            <a:r>
              <a:rPr lang="en-US" altLang="zh-CN" dirty="0" err="1">
                <a:solidFill>
                  <a:srgbClr val="FF0000"/>
                </a:solidFill>
                <a:latin typeface="Courier New"/>
                <a:cs typeface="Courier New"/>
              </a:rPr>
              <a:t>yyin</a:t>
            </a:r>
            <a:endParaRPr lang="en-US" altLang="zh-CN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Courier New"/>
                <a:cs typeface="Courier New"/>
              </a:rPr>
              <a:t>~</a:t>
            </a:r>
            <a:r>
              <a:rPr lang="en-US" altLang="zh-CN" dirty="0" smtClean="0">
                <a:latin typeface="Courier New"/>
                <a:cs typeface="Courier New"/>
              </a:rPr>
              <a:t>$</a:t>
            </a:r>
            <a:endParaRPr lang="en-US" altLang="zh-CN" dirty="0">
              <a:latin typeface="Courier New"/>
              <a:cs typeface="Courier New"/>
            </a:endParaRPr>
          </a:p>
          <a:p>
            <a:endParaRPr lang="en-US" altLang="zh-CN" dirty="0" smtClean="0">
              <a:latin typeface="Courier New"/>
              <a:cs typeface="Courier New"/>
            </a:endParaRPr>
          </a:p>
          <a:p>
            <a:r>
              <a:rPr lang="en-US" altLang="zh-CN" u="sng" dirty="0"/>
              <a:t>I can also use the absolute path to go </a:t>
            </a:r>
            <a:r>
              <a:rPr lang="en-US" altLang="zh-CN" u="sng" dirty="0" smtClean="0"/>
              <a:t>back</a:t>
            </a:r>
          </a:p>
          <a:p>
            <a:endParaRPr lang="en-US" altLang="zh-CN" dirty="0" smtClean="0"/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:/</a:t>
            </a:r>
            <a:r>
              <a:rPr lang="en-US" altLang="zh-CN" dirty="0">
                <a:latin typeface="Courier New"/>
                <a:cs typeface="Courier New"/>
              </a:rPr>
              <a:t>home$ </a:t>
            </a:r>
            <a:r>
              <a:rPr lang="en-US" altLang="zh-CN" dirty="0">
                <a:solidFill>
                  <a:srgbClr val="FF0000"/>
                </a:solidFill>
                <a:latin typeface="Courier New"/>
                <a:cs typeface="Courier New"/>
              </a:rPr>
              <a:t>cd /home/</a:t>
            </a:r>
            <a:r>
              <a:rPr lang="en-US" altLang="zh-CN" dirty="0" err="1">
                <a:solidFill>
                  <a:srgbClr val="FF0000"/>
                </a:solidFill>
                <a:latin typeface="Courier New"/>
                <a:cs typeface="Courier New"/>
              </a:rPr>
              <a:t>yyin</a:t>
            </a:r>
            <a:endParaRPr lang="en-US" altLang="zh-CN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altLang="zh-CN" dirty="0" err="1" smtClean="0">
                <a:latin typeface="Courier New"/>
                <a:cs typeface="Courier New"/>
              </a:rPr>
              <a:t>yyin@ser</a:t>
            </a:r>
            <a:r>
              <a:rPr lang="en-US" altLang="zh-CN" dirty="0" smtClean="0">
                <a:latin typeface="Courier New"/>
                <a:cs typeface="Courier New"/>
              </a:rPr>
              <a:t>:~$</a:t>
            </a:r>
            <a:endParaRPr lang="en-US" altLang="zh-CN" dirty="0"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35200" y="1854200"/>
            <a:ext cx="2344293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6300" y="1663700"/>
            <a:ext cx="2584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Absolute path or full path</a:t>
            </a:r>
            <a:endParaRPr lang="zh-CN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98900" y="4292600"/>
            <a:ext cx="1172146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1046" y="3858756"/>
            <a:ext cx="326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Relative path, relative to your current </a:t>
            </a:r>
            <a:r>
              <a:rPr lang="en-US" altLang="zh-CN" dirty="0" err="1" smtClean="0"/>
              <a:t>dir</a:t>
            </a:r>
            <a:r>
              <a:rPr lang="en-US" altLang="zh-CN" dirty="0" smtClean="0"/>
              <a:t>: /home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698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9700" y="469900"/>
            <a:ext cx="33311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/>
              <a:t>Special denotations: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~ or ~/	 your home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. </a:t>
            </a:r>
            <a:r>
              <a:rPr lang="en-US" altLang="zh-CN" dirty="0"/>
              <a:t>o</a:t>
            </a:r>
            <a:r>
              <a:rPr lang="en-US" altLang="zh-CN" dirty="0" smtClean="0"/>
              <a:t>r ./         your current directory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.. </a:t>
            </a:r>
            <a:r>
              <a:rPr lang="en-US" altLang="zh-CN" dirty="0"/>
              <a:t>o</a:t>
            </a:r>
            <a:r>
              <a:rPr lang="en-US" altLang="zh-CN" dirty="0" smtClean="0"/>
              <a:t>r ../       the </a:t>
            </a:r>
            <a:r>
              <a:rPr lang="en-US" altLang="zh-CN" dirty="0" err="1" smtClean="0"/>
              <a:t>dir</a:t>
            </a:r>
            <a:r>
              <a:rPr lang="en-US" altLang="zh-CN" dirty="0" smtClean="0"/>
              <a:t> one level above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../..             ?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3964" y="3494028"/>
            <a:ext cx="12875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Try: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cd ~</a:t>
            </a:r>
            <a:endParaRPr lang="en-US" altLang="zh-CN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cd ..</a:t>
            </a:r>
          </a:p>
          <a:p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altLang="zh-CN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 ../..</a:t>
            </a:r>
          </a:p>
          <a:p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pwd</a:t>
            </a:r>
            <a:endParaRPr lang="en-US" altLang="zh-CN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3100" y="3733800"/>
            <a:ext cx="4660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If you think you are lost in the file system and don’t know where you are, always run</a:t>
            </a:r>
          </a:p>
          <a:p>
            <a:endParaRPr lang="en-US" altLang="zh-CN" dirty="0" smtClean="0"/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pwd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/>
          </a:p>
          <a:p>
            <a:r>
              <a:rPr lang="en-US" altLang="zh-CN" dirty="0" smtClean="0"/>
              <a:t>From anywhere to go back to you home</a:t>
            </a:r>
          </a:p>
          <a:p>
            <a:endParaRPr lang="en-US" altLang="zh-CN" dirty="0" smtClean="0"/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cd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cd ~</a:t>
            </a:r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213" y="102183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tilde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019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0678" y="678190"/>
            <a:ext cx="406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More directory </a:t>
            </a:r>
            <a:r>
              <a:rPr lang="en-US" altLang="zh-CN" sz="2800" dirty="0"/>
              <a:t>commands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7600" y="2082800"/>
            <a:ext cx="7015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mkdir</a:t>
            </a:r>
            <a:r>
              <a:rPr lang="en-US" altLang="zh-CN" dirty="0" smtClean="0"/>
              <a:t>		create a directory</a:t>
            </a:r>
          </a:p>
          <a:p>
            <a:endParaRPr lang="en-US" altLang="zh-CN" dirty="0"/>
          </a:p>
          <a:p>
            <a:r>
              <a:rPr lang="en-US" altLang="zh-CN" dirty="0" err="1" smtClean="0"/>
              <a:t>rmdir</a:t>
            </a:r>
            <a:r>
              <a:rPr lang="en-US" altLang="zh-CN" dirty="0" smtClean="0"/>
              <a:t>		delete an empty directory (have no subdirectories or files)</a:t>
            </a:r>
          </a:p>
          <a:p>
            <a:endParaRPr lang="en-US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1778000" y="4178300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At your home, try</a:t>
            </a:r>
          </a:p>
          <a:p>
            <a:endParaRPr lang="en-US" altLang="zh-CN" dirty="0"/>
          </a:p>
          <a:p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bioinfo</a:t>
            </a:r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754823" y="4639965"/>
            <a:ext cx="767116" cy="249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25451" y="4316799"/>
            <a:ext cx="347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Remember case sensitive and no special characters and space!!!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0273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5800" y="505936"/>
            <a:ext cx="2512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List command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714500"/>
            <a:ext cx="571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</a:rPr>
              <a:t>ls</a:t>
            </a:r>
            <a:r>
              <a:rPr lang="en-US" altLang="zh-CN" dirty="0" smtClean="0"/>
              <a:t>		list what files and directories are there in a folder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73" y="2527300"/>
            <a:ext cx="85470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Try</a:t>
            </a:r>
          </a:p>
          <a:p>
            <a:endParaRPr lang="en-US" altLang="zh-CN" dirty="0" smtClean="0"/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						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–l					list in long listing format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–la					list all including hidden files/folders</a:t>
            </a: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					list according to modification time</a:t>
            </a: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ltr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				list according to time in reverse order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..					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ist one level up</a:t>
            </a:r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–l /home/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		list things under a given folder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–l | less			if there are too many files to display in 						one page, use pipe and less to show page 						by page (will explain shortly)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						have to type 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q to exit less</a:t>
            </a:r>
            <a:endParaRPr lang="zh-CN" alt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06500" y="2870200"/>
            <a:ext cx="1092200" cy="673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8700" y="2705100"/>
            <a:ext cx="6465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These are </a:t>
            </a:r>
            <a:r>
              <a:rPr lang="en-US" altLang="zh-CN" dirty="0" smtClean="0">
                <a:solidFill>
                  <a:srgbClr val="FF0000"/>
                </a:solidFill>
              </a:rPr>
              <a:t>options</a:t>
            </a:r>
            <a:r>
              <a:rPr lang="en-US" altLang="zh-CN" dirty="0" smtClean="0"/>
              <a:t>, used to enrich the functionalities of a command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283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123" y="753560"/>
            <a:ext cx="2625578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manual command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If the manual is more than one page, hit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space</a:t>
            </a:r>
            <a:r>
              <a:rPr lang="en-US" dirty="0" smtClean="0">
                <a:latin typeface="+mj-lt"/>
                <a:cs typeface="Courier New" pitchFamily="49" charset="0"/>
              </a:rPr>
              <a:t> or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PgDn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key to page down, </a:t>
            </a:r>
            <a:r>
              <a:rPr lang="en-US" dirty="0" err="1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PgUp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latin typeface="+mj-lt"/>
                <a:cs typeface="Courier New" pitchFamily="49" charset="0"/>
              </a:rPr>
              <a:t>key or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Courier New" pitchFamily="49" charset="0"/>
              </a:rPr>
              <a:t>u</a:t>
            </a:r>
            <a:r>
              <a:rPr lang="en-US" dirty="0" smtClean="0">
                <a:latin typeface="+mj-lt"/>
                <a:cs typeface="Courier New" pitchFamily="49" charset="0"/>
              </a:rPr>
              <a:t> to page up</a:t>
            </a:r>
            <a:endParaRPr lang="en-US" dirty="0">
              <a:latin typeface="+mj-lt"/>
              <a:cs typeface="Courier New" pitchFamily="49" charset="0"/>
            </a:endParaRPr>
          </a:p>
          <a:p>
            <a:endParaRPr lang="en-US" dirty="0" smtClean="0">
              <a:latin typeface="+mj-lt"/>
              <a:cs typeface="Courier New" pitchFamily="49" charset="0"/>
            </a:endParaRPr>
          </a:p>
          <a:p>
            <a:r>
              <a:rPr lang="en-US" b="1" dirty="0" smtClean="0">
                <a:solidFill>
                  <a:srgbClr val="00B0F0"/>
                </a:solidFill>
                <a:latin typeface="+mj-lt"/>
                <a:cs typeface="Courier New" pitchFamily="49" charset="0"/>
              </a:rPr>
              <a:t>To exit the man page, hit q</a:t>
            </a:r>
          </a:p>
          <a:p>
            <a:endParaRPr lang="en-US" dirty="0">
              <a:latin typeface="+mj-lt"/>
              <a:cs typeface="Courier New" pitchFamily="49" charset="0"/>
            </a:endParaRPr>
          </a:p>
          <a:p>
            <a:r>
              <a:rPr lang="en-US" dirty="0" smtClean="0">
                <a:latin typeface="+mj-lt"/>
                <a:cs typeface="Courier New" pitchFamily="49" charset="0"/>
              </a:rPr>
              <a:t>Man followed by any </a:t>
            </a:r>
            <a:r>
              <a:rPr lang="en-US" dirty="0">
                <a:latin typeface="+mj-lt"/>
                <a:cs typeface="Courier New" pitchFamily="49" charset="0"/>
              </a:rPr>
              <a:t>L</a:t>
            </a:r>
            <a:r>
              <a:rPr lang="en-US" dirty="0" smtClean="0">
                <a:latin typeface="+mj-lt"/>
                <a:cs typeface="Courier New" pitchFamily="49" charset="0"/>
              </a:rPr>
              <a:t>inux command to display the manual of that command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man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pwd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an cd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…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36550"/>
            <a:ext cx="56102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8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192" y="1371600"/>
            <a:ext cx="59504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Understand Linux/Unix and shell</a:t>
            </a:r>
          </a:p>
          <a:p>
            <a:endParaRPr lang="en-US" dirty="0" smtClean="0"/>
          </a:p>
          <a:p>
            <a:r>
              <a:rPr lang="en-US" dirty="0" smtClean="0"/>
              <a:t>File system</a:t>
            </a:r>
          </a:p>
          <a:p>
            <a:endParaRPr lang="en-US" dirty="0" smtClean="0"/>
          </a:p>
          <a:p>
            <a:r>
              <a:rPr lang="en-US" dirty="0" smtClean="0"/>
              <a:t>Basic shell commands</a:t>
            </a:r>
          </a:p>
          <a:p>
            <a:endParaRPr lang="en-US" dirty="0" smtClean="0"/>
          </a:p>
          <a:p>
            <a:r>
              <a:rPr lang="en-US" dirty="0" smtClean="0"/>
              <a:t>Commands for text processing</a:t>
            </a:r>
          </a:p>
          <a:p>
            <a:endParaRPr lang="en-US" dirty="0" smtClean="0"/>
          </a:p>
          <a:p>
            <a:r>
              <a:rPr lang="en-US" dirty="0" smtClean="0"/>
              <a:t>Pipe: chain multiple commands to get text processing pipeline</a:t>
            </a:r>
          </a:p>
          <a:p>
            <a:endParaRPr lang="en-US" dirty="0" smtClean="0"/>
          </a:p>
          <a:p>
            <a:r>
              <a:rPr lang="en-US" dirty="0" smtClean="0"/>
              <a:t>Shell one-liner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192" y="4937821"/>
            <a:ext cx="414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There's always more than one way to do it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30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460500" y="5642019"/>
            <a:ext cx="990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70200" y="5642019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0101" y="5671154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Permission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1100" y="5642019"/>
            <a:ext cx="166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User and Group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97212" y="5489103"/>
            <a:ext cx="528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size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78238" y="5673769"/>
            <a:ext cx="186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Modification time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5891" y="4336534"/>
            <a:ext cx="908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 means folder</a:t>
            </a:r>
            <a:endParaRPr lang="zh-CN" alt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5321" y="269358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/</a:t>
            </a:r>
            <a:endParaRPr lang="zh-CN" alt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29728" y="4572000"/>
            <a:ext cx="830772" cy="687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890" y="218350"/>
            <a:ext cx="6339662" cy="53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54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01176"/>
            <a:ext cx="66770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336034"/>
            <a:ext cx="543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File and folder permission can be changed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" y="797699"/>
            <a:ext cx="437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Let’s look at one of the files under my home:</a:t>
            </a:r>
          </a:p>
          <a:p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571500" y="2466539"/>
            <a:ext cx="703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</a:t>
            </a:r>
            <a:r>
              <a:rPr lang="en-US" altLang="zh-CN" dirty="0"/>
              <a:t>first one “-“ means </a:t>
            </a:r>
            <a:r>
              <a:rPr lang="en-US" altLang="zh-CN" dirty="0" smtClean="0"/>
              <a:t>it </a:t>
            </a:r>
            <a:r>
              <a:rPr lang="en-US" altLang="zh-CN" dirty="0"/>
              <a:t>is a file; it will be “</a:t>
            </a:r>
            <a:r>
              <a:rPr lang="en-US" altLang="zh-CN" i="1" dirty="0"/>
              <a:t>d</a:t>
            </a:r>
            <a:r>
              <a:rPr lang="en-US" altLang="zh-CN" dirty="0"/>
              <a:t>” if it is a folder (directory).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The</a:t>
            </a:r>
            <a:r>
              <a:rPr lang="en-US" altLang="zh-CN" dirty="0"/>
              <a:t> </a:t>
            </a:r>
            <a:r>
              <a:rPr lang="en-US" altLang="zh-CN" dirty="0" smtClean="0"/>
              <a:t>following </a:t>
            </a:r>
            <a:r>
              <a:rPr lang="en-US" altLang="zh-CN" dirty="0">
                <a:solidFill>
                  <a:srgbClr val="FF0000"/>
                </a:solidFill>
              </a:rPr>
              <a:t>nine columns </a:t>
            </a:r>
            <a:r>
              <a:rPr lang="en-US" altLang="zh-CN" dirty="0"/>
              <a:t>indicate the permission of </a:t>
            </a:r>
            <a:r>
              <a:rPr lang="en-US" altLang="zh-CN" dirty="0" smtClean="0"/>
              <a:t>read </a:t>
            </a:r>
            <a:r>
              <a:rPr lang="en-US" altLang="zh-CN" dirty="0"/>
              <a:t>(</a:t>
            </a:r>
            <a:r>
              <a:rPr lang="en-US" altLang="zh-CN" i="1" dirty="0"/>
              <a:t>r</a:t>
            </a:r>
            <a:r>
              <a:rPr lang="en-US" altLang="zh-CN" dirty="0"/>
              <a:t>), </a:t>
            </a:r>
            <a:r>
              <a:rPr lang="en-US" altLang="zh-CN" dirty="0" smtClean="0"/>
              <a:t>write </a:t>
            </a:r>
            <a:r>
              <a:rPr lang="en-US" altLang="zh-CN" dirty="0"/>
              <a:t>(</a:t>
            </a:r>
            <a:r>
              <a:rPr lang="en-US" altLang="zh-CN" i="1" dirty="0"/>
              <a:t>w</a:t>
            </a:r>
            <a:r>
              <a:rPr lang="en-US" altLang="zh-CN" dirty="0"/>
              <a:t>) and </a:t>
            </a:r>
            <a:r>
              <a:rPr lang="en-US" altLang="zh-CN" dirty="0" smtClean="0"/>
              <a:t>execute </a:t>
            </a:r>
            <a:r>
              <a:rPr lang="en-US" altLang="zh-CN" dirty="0"/>
              <a:t>(</a:t>
            </a:r>
            <a:r>
              <a:rPr lang="en-US" altLang="zh-CN" i="1" dirty="0"/>
              <a:t>x</a:t>
            </a:r>
            <a:r>
              <a:rPr lang="en-US" altLang="zh-CN" dirty="0"/>
              <a:t>) </a:t>
            </a:r>
            <a:r>
              <a:rPr lang="en-US" altLang="zh-CN" dirty="0" smtClean="0"/>
              <a:t>granted for the </a:t>
            </a:r>
            <a:r>
              <a:rPr lang="en-US" altLang="zh-CN" dirty="0" smtClean="0">
                <a:solidFill>
                  <a:srgbClr val="FF0000"/>
                </a:solidFill>
              </a:rPr>
              <a:t>user</a:t>
            </a:r>
            <a:r>
              <a:rPr lang="en-US" altLang="zh-CN" dirty="0" smtClean="0"/>
              <a:t> (first three columns), the </a:t>
            </a:r>
            <a:r>
              <a:rPr lang="en-US" altLang="zh-CN" dirty="0" smtClean="0">
                <a:solidFill>
                  <a:srgbClr val="00B050"/>
                </a:solidFill>
              </a:rPr>
              <a:t>group</a:t>
            </a:r>
            <a:r>
              <a:rPr lang="en-US" altLang="zh-CN" dirty="0" smtClean="0"/>
              <a:t> (middle three) and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</a:rPr>
              <a:t>others </a:t>
            </a:r>
            <a:r>
              <a:rPr lang="en-US" altLang="zh-CN" dirty="0" smtClean="0"/>
              <a:t>(last three). “-“ means no permission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313162" y="4114800"/>
            <a:ext cx="8714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altLang="zh-CN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altLang="zh-CN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rwx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the file could be read, write, and      							execute by anybody </a:t>
            </a:r>
          </a:p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r--------				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can only be read by the owner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276" y="5334000"/>
            <a:ext cx="900278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:~$ </a:t>
            </a:r>
            <a:r>
              <a:rPr lang="en-US" altLang="zh-CN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>
                <a:latin typeface="Courier New" pitchFamily="49" charset="0"/>
                <a:cs typeface="Courier New" pitchFamily="49" charset="0"/>
              </a:rPr>
              <a:t>go-r 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altLang="zh-CN" sz="12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2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2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2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2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:~$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-l 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-r--r-- 1 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yanbin</a:t>
            </a:r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 10602328 Oct  9  2008 /home/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0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Now you can not read that file in my home</a:t>
            </a:r>
            <a:endParaRPr lang="en-US" altLang="zh-CN" dirty="0">
              <a:latin typeface="+mj-lt"/>
              <a:cs typeface="Courier New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03300" y="2244130"/>
            <a:ext cx="2730500" cy="1172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97000" y="2244130"/>
            <a:ext cx="5156200" cy="1172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81200" y="2244130"/>
            <a:ext cx="825500" cy="1464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1500" y="1910834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rw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r--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r--</a:t>
            </a:r>
            <a:endParaRPr lang="en-US" b="1" dirty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03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9912" y="382811"/>
            <a:ext cx="2672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view files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36" y="1104900"/>
            <a:ext cx="8991564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In order for you to read my file:</a:t>
            </a:r>
          </a:p>
          <a:p>
            <a:endParaRPr lang="en-US" altLang="zh-CN" sz="1400" dirty="0"/>
          </a:p>
          <a:p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:~$ </a:t>
            </a:r>
            <a:r>
              <a:rPr lang="en-US" altLang="zh-CN" sz="14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altLang="zh-CN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go+r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 /home/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400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yyin@ser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:~$ 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 -l /home/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rw</a:t>
            </a:r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-r--r-- 1 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yanbin</a:t>
            </a:r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 10602328 Oct  9  2008 /home/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05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05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92400"/>
            <a:ext cx="8084264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At your home, try</a:t>
            </a:r>
          </a:p>
          <a:p>
            <a:endParaRPr lang="en-US" altLang="zh-CN" dirty="0" smtClean="0"/>
          </a:p>
          <a:p>
            <a:r>
              <a:rPr lang="en-US" altLang="zh-CN" sz="1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head 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6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6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endParaRPr lang="en-US" altLang="zh-CN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Similar commands:</a:t>
            </a: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more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less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tail</a:t>
            </a:r>
          </a:p>
          <a:p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cat</a:t>
            </a: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Unlike in Windows,</a:t>
            </a: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text files of any size </a:t>
            </a: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can be viewed</a:t>
            </a:r>
            <a:endParaRPr lang="zh-CN" altLang="en-US" dirty="0">
              <a:latin typeface="+mj-lt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012" y="3859153"/>
            <a:ext cx="5616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Only text files can be viewed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There are also binary files, zipped files and tarred files that can not be viewed. For example, </a:t>
            </a:r>
          </a:p>
          <a:p>
            <a:r>
              <a:rPr lang="en-US" altLang="zh-CN" dirty="0" smtClean="0"/>
              <a:t>- </a:t>
            </a:r>
            <a:r>
              <a:rPr lang="en-US" altLang="zh-CN" dirty="0" err="1" smtClean="0"/>
              <a:t>Executables</a:t>
            </a:r>
            <a:r>
              <a:rPr lang="en-US" altLang="zh-CN" dirty="0" smtClean="0"/>
              <a:t> </a:t>
            </a:r>
            <a:r>
              <a:rPr lang="en-US" altLang="zh-CN" dirty="0"/>
              <a:t>(e.g., </a:t>
            </a:r>
            <a:r>
              <a:rPr lang="en-US" altLang="zh-CN" dirty="0" smtClean="0"/>
              <a:t>blast, </a:t>
            </a:r>
            <a:r>
              <a:rPr lang="en-US" altLang="zh-CN" dirty="0" err="1" smtClean="0"/>
              <a:t>samtools</a:t>
            </a:r>
            <a:r>
              <a:rPr lang="en-US" altLang="zh-CN" dirty="0"/>
              <a:t>, </a:t>
            </a:r>
            <a:r>
              <a:rPr lang="en-US" altLang="zh-CN" dirty="0" err="1"/>
              <a:t>bwa</a:t>
            </a:r>
            <a:r>
              <a:rPr lang="en-US" altLang="zh-CN" dirty="0"/>
              <a:t>, bowtie)</a:t>
            </a:r>
          </a:p>
          <a:p>
            <a:r>
              <a:rPr lang="en-US" altLang="zh-CN" dirty="0" smtClean="0"/>
              <a:t>- Data </a:t>
            </a:r>
            <a:r>
              <a:rPr lang="en-US" altLang="zh-CN" dirty="0"/>
              <a:t>in binary format (</a:t>
            </a:r>
            <a:r>
              <a:rPr lang="en-US" altLang="zh-CN" dirty="0" err="1"/>
              <a:t>e.g</a:t>
            </a:r>
            <a:r>
              <a:rPr lang="en-US" altLang="zh-CN" dirty="0"/>
              <a:t>, BAM files, index files for BWA or </a:t>
            </a:r>
            <a:r>
              <a:rPr lang="en-US" altLang="zh-CN" dirty="0" smtClean="0"/>
              <a:t>Bowtie, formatted </a:t>
            </a:r>
            <a:r>
              <a:rPr lang="en-US" altLang="zh-CN" dirty="0"/>
              <a:t>BLAST databases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- Compressed files (usually *.</a:t>
            </a:r>
            <a:r>
              <a:rPr lang="en-US" altLang="zh-CN" dirty="0" err="1" smtClean="0"/>
              <a:t>gz</a:t>
            </a:r>
            <a:r>
              <a:rPr lang="en-US" altLang="zh-CN" dirty="0" smtClean="0"/>
              <a:t>, *.zip, *.bz2,…, but extensions not necessary)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446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61117" y="384622"/>
            <a:ext cx="534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copy and move files/folders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1200" y="1014406"/>
            <a:ext cx="705834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At you home, try</a:t>
            </a:r>
          </a:p>
          <a:p>
            <a:endParaRPr lang="en-US" altLang="zh-CN" dirty="0" smtClean="0"/>
          </a:p>
          <a:p>
            <a:r>
              <a:rPr lang="en-US" altLang="zh-CN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cp 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/home/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yyin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Unix_and_Perl_course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/Data/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GenBank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sz="1400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r>
              <a:rPr lang="en-US" altLang="zh-CN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4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Remember what dot (.) means?</a:t>
            </a:r>
          </a:p>
          <a:p>
            <a:endParaRPr lang="en-US" altLang="zh-CN" dirty="0">
              <a:latin typeface="+mj-lt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Now try,</a:t>
            </a:r>
          </a:p>
          <a:p>
            <a:endParaRPr lang="en-US" altLang="zh-CN" dirty="0" smtClean="0">
              <a:latin typeface="+mj-lt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mv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bioinfo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mv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bioinfo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.</a:t>
            </a: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ls</a:t>
            </a:r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What about?</a:t>
            </a: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m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E.coli.genbank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bioinf</a:t>
            </a:r>
            <a:endParaRPr lang="en-US" altLang="zh-CN" dirty="0">
              <a:latin typeface="+mj-lt"/>
              <a:cs typeface="Courier New" pitchFamily="49" charset="0"/>
            </a:endParaRPr>
          </a:p>
          <a:p>
            <a:endParaRPr lang="en-US" altLang="zh-CN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>
                <a:latin typeface="+mj-lt"/>
                <a:cs typeface="Courier New" pitchFamily="49" charset="0"/>
              </a:rPr>
              <a:t>What if you want to copy a folder?</a:t>
            </a:r>
          </a:p>
          <a:p>
            <a:endParaRPr lang="en-US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cp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–r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bioinfo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bioinfo2</a:t>
            </a:r>
          </a:p>
          <a:p>
            <a:endParaRPr lang="en-US" altLang="zh-CN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Arrow Connector 5"/>
          <p:cNvCxnSpPr>
            <a:endCxn id="7" idx="1"/>
          </p:cNvCxnSpPr>
          <p:nvPr/>
        </p:nvCxnSpPr>
        <p:spPr>
          <a:xfrm flipV="1">
            <a:off x="4434477" y="2215466"/>
            <a:ext cx="1610723" cy="1277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45200" y="1892300"/>
            <a:ext cx="264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You created this folder in your home moments ago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0710" y="4495800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sng" dirty="0" smtClean="0">
                <a:latin typeface="Courier New" pitchFamily="49" charset="0"/>
                <a:cs typeface="Courier New" pitchFamily="49" charset="0"/>
              </a:rPr>
              <a:t>Difference?</a:t>
            </a:r>
          </a:p>
          <a:p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mv file folder</a:t>
            </a:r>
          </a:p>
          <a:p>
            <a:r>
              <a:rPr lang="en-US" altLang="zh-CN" dirty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v file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file</a:t>
            </a:r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7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40517" y="384622"/>
            <a:ext cx="422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delete files/folders?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11300" y="1752600"/>
            <a:ext cx="5663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rm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file			remove file</a:t>
            </a: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folder			remove empty folder</a:t>
            </a:r>
          </a:p>
          <a:p>
            <a:r>
              <a:rPr lang="en-US" altLang="zh-CN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rf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folder		remove not empty folder</a:t>
            </a:r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300" y="3246735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 example,</a:t>
            </a:r>
          </a:p>
          <a:p>
            <a:endParaRPr lang="en-US" altLang="zh-CN" dirty="0"/>
          </a:p>
          <a:p>
            <a:r>
              <a:rPr lang="en-US" altLang="zh-CN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zh-CN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altLang="zh-CN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rf</a:t>
            </a:r>
            <a:r>
              <a:rPr lang="en-US" altLang="zh-CN" dirty="0" smtClean="0">
                <a:latin typeface="Courier New" pitchFamily="49" charset="0"/>
                <a:cs typeface="Courier New" pitchFamily="49" charset="0"/>
              </a:rPr>
              <a:t> bioinfo2</a:t>
            </a:r>
            <a:endParaRPr lang="zh-CN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950" y="4622443"/>
            <a:ext cx="56348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WARNING</a:t>
            </a:r>
            <a:r>
              <a:rPr lang="en-US" altLang="zh-CN" dirty="0" smtClean="0"/>
              <a:t>: deleted things can not be recovered in Linux!!!</a:t>
            </a:r>
          </a:p>
          <a:p>
            <a:endParaRPr lang="en-US" altLang="zh-CN" dirty="0"/>
          </a:p>
          <a:p>
            <a:r>
              <a:rPr lang="en-US" altLang="zh-CN" dirty="0" smtClean="0"/>
              <a:t>To be asked before deletion,</a:t>
            </a:r>
          </a:p>
          <a:p>
            <a:endParaRPr lang="en-US" altLang="zh-CN" dirty="0" smtClean="0"/>
          </a:p>
          <a:p>
            <a:r>
              <a:rPr lang="pt-BR" altLang="zh-CN" dirty="0" smtClean="0">
                <a:latin typeface="Courier New" pitchFamily="49" charset="0"/>
                <a:cs typeface="Courier New" pitchFamily="49" charset="0"/>
              </a:rPr>
              <a:t>yyin@ser:~$ </a:t>
            </a:r>
            <a:r>
              <a:rPr lang="pt-BR" altLang="zh-CN" dirty="0">
                <a:latin typeface="Courier New" pitchFamily="49" charset="0"/>
                <a:cs typeface="Courier New" pitchFamily="49" charset="0"/>
              </a:rPr>
              <a:t>rm </a:t>
            </a:r>
            <a:r>
              <a:rPr lang="pt-BR" altLang="zh-CN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-i </a:t>
            </a:r>
            <a:r>
              <a:rPr lang="en-US" altLang="zh-CN" dirty="0" err="1" smtClean="0">
                <a:latin typeface="Courier New" pitchFamily="49" charset="0"/>
                <a:cs typeface="Courier New" pitchFamily="49" charset="0"/>
              </a:rPr>
              <a:t>bioinf</a:t>
            </a:r>
            <a:endParaRPr lang="pt-BR" altLang="zh-CN" dirty="0">
              <a:latin typeface="Courier New" pitchFamily="49" charset="0"/>
              <a:cs typeface="Courier New" pitchFamily="49" charset="0"/>
            </a:endParaRPr>
          </a:p>
          <a:p>
            <a:r>
              <a:rPr lang="pt-BR" altLang="zh-CN" dirty="0">
                <a:latin typeface="Courier New" pitchFamily="49" charset="0"/>
                <a:cs typeface="Courier New" pitchFamily="49" charset="0"/>
              </a:rPr>
              <a:t>rm: remove regular file </a:t>
            </a:r>
            <a:r>
              <a:rPr lang="pt-BR" altLang="zh-CN" dirty="0" smtClean="0">
                <a:latin typeface="Courier New" pitchFamily="49" charset="0"/>
                <a:cs typeface="Courier New" pitchFamily="49" charset="0"/>
              </a:rPr>
              <a:t>`bioinf'? y</a:t>
            </a:r>
            <a:endParaRPr lang="pt-BR" altLang="zh-CN" dirty="0">
              <a:latin typeface="Courier New" pitchFamily="49" charset="0"/>
              <a:cs typeface="Courier New" pitchFamily="49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922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Homework #6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Create a folder under your home called </a:t>
            </a:r>
            <a:r>
              <a:rPr lang="en-US" altLang="zh-CN" sz="1600" dirty="0" smtClean="0"/>
              <a:t>hw6; </a:t>
            </a:r>
            <a:r>
              <a:rPr lang="en-US" altLang="zh-CN" sz="1600" dirty="0" err="1" smtClean="0"/>
              <a:t>pwd</a:t>
            </a:r>
            <a:r>
              <a:rPr lang="en-US" altLang="zh-CN" sz="1600" dirty="0"/>
              <a:t> to find out where you </a:t>
            </a:r>
            <a:r>
              <a:rPr lang="en-US" altLang="zh-CN" sz="1600" dirty="0" smtClean="0"/>
              <a:t>are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Change directory </a:t>
            </a:r>
            <a:r>
              <a:rPr lang="en-US" altLang="zh-CN" sz="1600" dirty="0"/>
              <a:t>to </a:t>
            </a:r>
            <a:r>
              <a:rPr lang="en-US" altLang="zh-CN" sz="1600" dirty="0" smtClean="0"/>
              <a:t>hw6; </a:t>
            </a:r>
            <a:r>
              <a:rPr lang="en-US" altLang="zh-CN" sz="1600" dirty="0" err="1"/>
              <a:t>pwd</a:t>
            </a:r>
            <a:r>
              <a:rPr lang="en-US" altLang="zh-CN" sz="1600" dirty="0"/>
              <a:t> to find out where you </a:t>
            </a:r>
            <a:r>
              <a:rPr lang="en-US" altLang="zh-CN" sz="1600" dirty="0" smtClean="0"/>
              <a:t>are</a:t>
            </a:r>
            <a:endParaRPr lang="en-US" altLang="zh-CN" sz="16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 smtClean="0"/>
              <a:t>Copy </a:t>
            </a:r>
            <a:r>
              <a:rPr lang="en-US" altLang="zh-CN" sz="1600" dirty="0"/>
              <a:t>the entire folder </a:t>
            </a:r>
            <a:r>
              <a:rPr lang="en-US" altLang="zh-CN" sz="1600" dirty="0" err="1"/>
              <a:t>Unix_and_Perl_course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from my </a:t>
            </a:r>
            <a:r>
              <a:rPr lang="en-US" altLang="zh-CN" sz="1600" dirty="0"/>
              <a:t>home to your working </a:t>
            </a:r>
            <a:r>
              <a:rPr lang="en-US" altLang="zh-CN" sz="1600" dirty="0" smtClean="0"/>
              <a:t>folder (the folder where you currently are)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smtClean="0"/>
              <a:t>Change directory back to your home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smtClean="0"/>
              <a:t>Use </a:t>
            </a:r>
            <a:r>
              <a:rPr lang="en-US" altLang="zh-CN" sz="1600" dirty="0" err="1" smtClean="0"/>
              <a:t>ls</a:t>
            </a:r>
            <a:r>
              <a:rPr lang="en-US" altLang="zh-CN" sz="1600" dirty="0" smtClean="0"/>
              <a:t> to explore the folder </a:t>
            </a:r>
            <a:r>
              <a:rPr lang="en-US" altLang="zh-CN" sz="1600" dirty="0" err="1"/>
              <a:t>Unix_and_Perl_course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 and the sub-folders in there to locate </a:t>
            </a:r>
            <a:r>
              <a:rPr lang="en-US" altLang="zh-CN" sz="1600" dirty="0"/>
              <a:t>the </a:t>
            </a:r>
            <a:r>
              <a:rPr lang="en-US" altLang="zh-CN" sz="1600" dirty="0" err="1" smtClean="0"/>
              <a:t>At_genes.gff</a:t>
            </a:r>
            <a:r>
              <a:rPr lang="en-US" altLang="zh-CN" sz="1600" dirty="0" smtClean="0"/>
              <a:t> file </a:t>
            </a:r>
            <a:r>
              <a:rPr lang="en-US" altLang="zh-CN" sz="1600" dirty="0"/>
              <a:t>and the unix_and_perl_v3.1.1.</a:t>
            </a:r>
            <a:r>
              <a:rPr lang="en-US" altLang="zh-CN" sz="1600" dirty="0" smtClean="0"/>
              <a:t>pdf file. Tell me what is the size and creation date of these files.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smtClean="0"/>
              <a:t>Change the permission of the </a:t>
            </a:r>
            <a:r>
              <a:rPr lang="en-US" altLang="zh-CN" sz="1600" dirty="0" err="1"/>
              <a:t>At_genes.gff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file so that every user can edit this file.</a:t>
            </a:r>
            <a:endParaRPr lang="en-US" altLang="zh-CN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5320" y="5457998"/>
            <a:ext cx="8615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Write a report (in </a:t>
            </a:r>
            <a:r>
              <a:rPr lang="en-US" altLang="zh-CN" dirty="0">
                <a:solidFill>
                  <a:srgbClr val="FF0000"/>
                </a:solidFill>
              </a:rPr>
              <a:t>word or </a:t>
            </a:r>
            <a:r>
              <a:rPr lang="en-US" altLang="zh-CN" dirty="0" err="1">
                <a:solidFill>
                  <a:srgbClr val="FF0000"/>
                </a:solidFill>
              </a:rPr>
              <a:t>ppt</a:t>
            </a:r>
            <a:r>
              <a:rPr lang="en-US" altLang="zh-CN" dirty="0"/>
              <a:t>) to include all the </a:t>
            </a:r>
            <a:r>
              <a:rPr lang="en-US" altLang="zh-CN" dirty="0" smtClean="0"/>
              <a:t>operations/commands and </a:t>
            </a:r>
            <a:r>
              <a:rPr lang="en-US" altLang="zh-CN" dirty="0"/>
              <a:t>screen </a:t>
            </a:r>
            <a:r>
              <a:rPr lang="en-US" altLang="zh-CN" dirty="0" smtClean="0"/>
              <a:t>shots.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</a:t>
            </a:r>
            <a:r>
              <a:rPr lang="en-US" altLang="zh-CN" dirty="0">
                <a:solidFill>
                  <a:srgbClr val="FF0000"/>
                </a:solidFill>
              </a:rPr>
              <a:t>Due on </a:t>
            </a:r>
            <a:r>
              <a:rPr lang="en-US" altLang="zh-CN" dirty="0" smtClean="0">
                <a:solidFill>
                  <a:srgbClr val="FF0000"/>
                </a:solidFill>
              </a:rPr>
              <a:t>10/30 </a:t>
            </a:r>
            <a:r>
              <a:rPr lang="en-US" altLang="zh-CN" dirty="0" smtClean="0"/>
              <a:t>(</a:t>
            </a:r>
            <a:r>
              <a:rPr lang="en-US" altLang="zh-CN" dirty="0"/>
              <a:t>send by email)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80204" y="5798145"/>
            <a:ext cx="3302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Office hour: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Tue, Thu and Fri 2-4pm, MO325A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 email: </a:t>
            </a:r>
            <a:r>
              <a:rPr lang="en-US" dirty="0" err="1" smtClean="0">
                <a:solidFill>
                  <a:srgbClr val="FF0000"/>
                </a:solidFill>
              </a:rPr>
              <a:t>yyin@niu.edu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29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Next class: commands for controlling files</a:t>
            </a:r>
            <a:endParaRPr lang="zh-CN" alt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671510"/>
            <a:ext cx="8343900" cy="570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3360" y="202168"/>
            <a:ext cx="6923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Putty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ssh</a:t>
            </a:r>
            <a:r>
              <a:rPr lang="en-US" dirty="0" smtClean="0">
                <a:solidFill>
                  <a:srgbClr val="0000FF"/>
                </a:solidFill>
              </a:rPr>
              <a:t> secure shell client</a:t>
            </a:r>
            <a:r>
              <a:rPr lang="en-US" dirty="0" smtClean="0"/>
              <a:t>, both are installed on computers of MO444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820077" y="500036"/>
            <a:ext cx="4690128" cy="830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7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Secure Shell (SSH) is a cryptographic </a:t>
            </a:r>
            <a:r>
              <a:rPr lang="en-US" dirty="0">
                <a:solidFill>
                  <a:srgbClr val="FF0000"/>
                </a:solidFill>
              </a:rPr>
              <a:t>network protocol </a:t>
            </a:r>
            <a:r>
              <a:rPr lang="en-US" dirty="0"/>
              <a:t>for secure data communication, </a:t>
            </a:r>
            <a:r>
              <a:rPr lang="en-US" dirty="0">
                <a:solidFill>
                  <a:srgbClr val="FF0000"/>
                </a:solidFill>
              </a:rPr>
              <a:t>remote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command-line</a:t>
            </a:r>
            <a:r>
              <a:rPr lang="en-US" dirty="0"/>
              <a:t> login, remote command execution, and other secure network services between two networked computers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5555" y="966158"/>
            <a:ext cx="3045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What is </a:t>
            </a:r>
            <a:r>
              <a:rPr lang="en-US" sz="4400" dirty="0" err="1" smtClean="0"/>
              <a:t>ssh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471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47950"/>
            <a:ext cx="434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308" y="214923"/>
            <a:ext cx="37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the left bottom, search “putty”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468" y="1154243"/>
            <a:ext cx="37433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695" y="584255"/>
            <a:ext cx="1246849" cy="5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468" y="3852472"/>
            <a:ext cx="1940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the IP address: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10.157.217.87</a:t>
            </a:r>
          </a:p>
          <a:p>
            <a:endParaRPr lang="en-US" dirty="0" smtClean="0"/>
          </a:p>
          <a:p>
            <a:r>
              <a:rPr lang="en-US" dirty="0" smtClean="0"/>
              <a:t>Hit Open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33731" y="3852472"/>
            <a:ext cx="4287187" cy="4796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04145" y="4811843"/>
            <a:ext cx="6026045" cy="1909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6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267098"/>
            <a:ext cx="6324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" y="3363051"/>
            <a:ext cx="6343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" y="0"/>
            <a:ext cx="39814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66479" y="839449"/>
            <a:ext cx="81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Yes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8014" y="2608289"/>
            <a:ext cx="375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Put your student ID here and hit 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550" y="4336946"/>
            <a:ext cx="832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 until you see the following, then put your password (the same as your student ID)</a:t>
            </a:r>
          </a:p>
          <a:p>
            <a:r>
              <a:rPr lang="en-US" dirty="0" smtClean="0"/>
              <a:t>Your password will be </a:t>
            </a:r>
            <a:r>
              <a:rPr lang="en-US" dirty="0" smtClean="0">
                <a:solidFill>
                  <a:srgbClr val="FF0000"/>
                </a:solidFill>
              </a:rPr>
              <a:t>invisible while you are typing it in</a:t>
            </a:r>
            <a:r>
              <a:rPr lang="en-US" dirty="0" smtClean="0"/>
              <a:t>. Hit enter after you are done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218545" y="1208781"/>
            <a:ext cx="3402767" cy="1399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218546" y="2847974"/>
            <a:ext cx="4152274" cy="8294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545176" y="4601984"/>
            <a:ext cx="2076137" cy="1210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6356350"/>
            <a:ext cx="545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Your user name and password are both your student ID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04" y="544330"/>
            <a:ext cx="63912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379" y="5538760"/>
            <a:ext cx="6400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1904" y="130127"/>
            <a:ext cx="85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have put your password correctly, you will see this, meaning you are logged in now: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2586" y="4849852"/>
            <a:ext cx="578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did NOT put your password correctly, you will see this:</a:t>
            </a:r>
          </a:p>
          <a:p>
            <a:r>
              <a:rPr lang="en-US" dirty="0" smtClean="0"/>
              <a:t>Just do it again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332" y="1271157"/>
            <a:ext cx="18419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plain text world</a:t>
            </a:r>
          </a:p>
          <a:p>
            <a:endParaRPr lang="en-US" dirty="0"/>
          </a:p>
          <a:p>
            <a:r>
              <a:rPr lang="en-US" dirty="0" smtClean="0"/>
              <a:t>Everything is text, no images</a:t>
            </a:r>
          </a:p>
          <a:p>
            <a:endParaRPr lang="en-US" dirty="0"/>
          </a:p>
          <a:p>
            <a:r>
              <a:rPr lang="en-US" u="sng" dirty="0" smtClean="0"/>
              <a:t>Good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lowest consumption from graphics,  all resources (CPU, RAM, hard drive) saved for computation</a:t>
            </a:r>
          </a:p>
          <a:p>
            <a:endParaRPr lang="en-US" dirty="0"/>
          </a:p>
          <a:p>
            <a:r>
              <a:rPr lang="en-US" u="sng" dirty="0" smtClean="0"/>
              <a:t>Bad:</a:t>
            </a:r>
          </a:p>
          <a:p>
            <a:r>
              <a:rPr lang="en-US" dirty="0" smtClean="0"/>
              <a:t>User unfriendly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642A-DEA9-1E46-8DCE-D357C6F89F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7920" y="2562045"/>
            <a:ext cx="34075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z01553986@</a:t>
            </a:r>
            <a:r>
              <a:rPr lang="en-US" sz="3200" dirty="0">
                <a:solidFill>
                  <a:srgbClr val="008000"/>
                </a:solidFill>
              </a:rPr>
              <a:t>ser</a:t>
            </a:r>
            <a:r>
              <a:rPr lang="en-US" sz="3200" dirty="0">
                <a:solidFill>
                  <a:srgbClr val="FF0000"/>
                </a:solidFill>
              </a:rPr>
              <a:t>:~</a:t>
            </a:r>
            <a:r>
              <a:rPr lang="en-US" sz="3200" dirty="0">
                <a:solidFill>
                  <a:srgbClr val="0000FF"/>
                </a:solidFill>
              </a:rPr>
              <a:t>$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920" y="3593539"/>
            <a:ext cx="120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name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45040" y="3593539"/>
            <a:ext cx="158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Machine name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2835" y="3561273"/>
            <a:ext cx="24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Your home (colon, tilde)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2950" y="2768737"/>
            <a:ext cx="131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Prompt sign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5195" y="3138070"/>
            <a:ext cx="0" cy="455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45870" y="3043499"/>
            <a:ext cx="194914" cy="6944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80154" y="3061076"/>
            <a:ext cx="990228" cy="532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1"/>
          </p:cNvCxnSpPr>
          <p:nvPr/>
        </p:nvCxnSpPr>
        <p:spPr>
          <a:xfrm>
            <a:off x="3728902" y="2953403"/>
            <a:ext cx="814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0551" y="3061076"/>
            <a:ext cx="291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Cursor sits right after prompt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61049" y="845389"/>
            <a:ext cx="443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you see after you successfully logged in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7420</TotalTime>
  <Words>2348</Words>
  <Application>Microsoft Macintosh PowerPoint</Application>
  <PresentationFormat>On-screen Show (4:3)</PresentationFormat>
  <Paragraphs>420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Linux command line basics I: files and folders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#6</vt:lpstr>
      <vt:lpstr>Next class: commands for controlling files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Windows-based bioinformatics tools:</dc:title>
  <dc:creator>Yanbin</dc:creator>
  <cp:lastModifiedBy>Yanbin</cp:lastModifiedBy>
  <cp:revision>304</cp:revision>
  <dcterms:created xsi:type="dcterms:W3CDTF">2013-02-21T21:47:11Z</dcterms:created>
  <dcterms:modified xsi:type="dcterms:W3CDTF">2014-10-22T17:54:11Z</dcterms:modified>
</cp:coreProperties>
</file>