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70" r:id="rId2"/>
    <p:sldId id="290" r:id="rId3"/>
    <p:sldId id="289" r:id="rId4"/>
    <p:sldId id="281" r:id="rId5"/>
    <p:sldId id="288" r:id="rId6"/>
    <p:sldId id="293" r:id="rId7"/>
    <p:sldId id="292" r:id="rId8"/>
    <p:sldId id="294" r:id="rId9"/>
    <p:sldId id="258" r:id="rId10"/>
    <p:sldId id="302" r:id="rId11"/>
    <p:sldId id="259" r:id="rId12"/>
    <p:sldId id="260" r:id="rId13"/>
    <p:sldId id="279" r:id="rId14"/>
    <p:sldId id="280" r:id="rId15"/>
    <p:sldId id="305" r:id="rId16"/>
    <p:sldId id="261" r:id="rId17"/>
    <p:sldId id="295" r:id="rId18"/>
    <p:sldId id="297" r:id="rId19"/>
    <p:sldId id="298" r:id="rId20"/>
    <p:sldId id="299" r:id="rId21"/>
    <p:sldId id="300" r:id="rId22"/>
    <p:sldId id="296" r:id="rId23"/>
    <p:sldId id="301" r:id="rId24"/>
    <p:sldId id="272" r:id="rId25"/>
    <p:sldId id="262" r:id="rId26"/>
    <p:sldId id="264" r:id="rId27"/>
    <p:sldId id="265" r:id="rId28"/>
    <p:sldId id="266" r:id="rId29"/>
    <p:sldId id="303" r:id="rId30"/>
    <p:sldId id="267" r:id="rId31"/>
    <p:sldId id="268" r:id="rId3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791" autoAdjust="0"/>
  </p:normalViewPr>
  <p:slideViewPr>
    <p:cSldViewPr>
      <p:cViewPr varScale="1">
        <p:scale>
          <a:sx n="132" d="100"/>
          <a:sy n="132" d="100"/>
        </p:scale>
        <p:origin x="-120" y="-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51FFE-21E4-8B48-BDEC-7F306D71AEB3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BD119-5986-A140-8B6C-888E77708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211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CBD99-9D8B-40D1-BD57-A985268F35A8}" type="datetimeFigureOut">
              <a:rPr lang="zh-CN" altLang="en-US" smtClean="0"/>
              <a:pPr/>
              <a:t>10/28/14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ACE86-B98F-48F1-B348-381D66A056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0785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EC7A-C86C-1340-B83F-2BBEB3A69FA8}" type="datetime1">
              <a:rPr lang="en-US" altLang="zh-CN" smtClean="0"/>
              <a:t>10/28/14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6D75-A291-4137-9A16-BA256E6FB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51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8FB8-3E62-0147-9168-34BBCC83FBBD}" type="datetime1">
              <a:rPr lang="en-US" altLang="zh-CN" smtClean="0"/>
              <a:t>10/28/14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6D75-A291-4137-9A16-BA256E6FB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51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C3C2-A2CB-5647-B4D8-9F066C793187}" type="datetime1">
              <a:rPr lang="en-US" altLang="zh-CN" smtClean="0"/>
              <a:t>10/28/14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6D75-A291-4137-9A16-BA256E6FB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23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E737-7ADE-8E4A-8E8B-CC188F0900AC}" type="datetime1">
              <a:rPr lang="en-US" altLang="zh-CN" smtClean="0"/>
              <a:t>10/28/14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6D75-A291-4137-9A16-BA256E6FB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56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F71B-AA63-5A44-8C94-38C40CCBE7A9}" type="datetime1">
              <a:rPr lang="en-US" altLang="zh-CN" smtClean="0"/>
              <a:t>10/28/14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6D75-A291-4137-9A16-BA256E6FB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93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5CDA-6559-684B-A0DE-FC1F302C7CB9}" type="datetime1">
              <a:rPr lang="en-US" altLang="zh-CN" smtClean="0"/>
              <a:t>10/28/14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6D75-A291-4137-9A16-BA256E6FB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34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D7D2-F0A0-A74C-B142-0C4915A6DB21}" type="datetime1">
              <a:rPr lang="en-US" altLang="zh-CN" smtClean="0"/>
              <a:t>10/28/14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6D75-A291-4137-9A16-BA256E6FB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32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2654-1536-CD4F-A40E-098E9892D876}" type="datetime1">
              <a:rPr lang="en-US" altLang="zh-CN" smtClean="0"/>
              <a:t>10/28/14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6D75-A291-4137-9A16-BA256E6FB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32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53A7-697E-C848-BD7B-1293A52BD2BB}" type="datetime1">
              <a:rPr lang="en-US" altLang="zh-CN" smtClean="0"/>
              <a:t>10/28/14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6D75-A291-4137-9A16-BA256E6FB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1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1BE0-FB67-E349-936C-6060359EB75A}" type="datetime1">
              <a:rPr lang="en-US" altLang="zh-CN" smtClean="0"/>
              <a:t>10/28/14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6D75-A291-4137-9A16-BA256E6FB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59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BEB4-7E91-634A-BAE0-93C4403344E4}" type="datetime1">
              <a:rPr lang="en-US" altLang="zh-CN" smtClean="0"/>
              <a:t>10/28/14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6D75-A291-4137-9A16-BA256E6FB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93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5AE40-3D5F-384F-9C98-88C4FE1A4F5A}" type="datetime1">
              <a:rPr lang="en-US" altLang="zh-CN" smtClean="0"/>
              <a:t>10/28/14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56D75-A291-4137-9A16-BA256E6FB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3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username@131.156.41.196:~/bioinfo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hyperlink" Target="mailto:yyin@10.157.217.87:/home/yyin/Unix_and_Perl_course/Data/Arabidopsis/At_genes.gf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ftp://ftp.ncbi.nih.gov/blast/db/FASTA/yeast.aa.gz" TargetMode="External"/><Relationship Id="rId4" Type="http://schemas.openxmlformats.org/officeDocument/2006/relationships/hyperlink" Target="ftp://ftp.ncbi.nih.gov/genomes/Bacteria/Escherichia_coli_K_12_substr__MG1655_uid57779" TargetMode="External"/><Relationship Id="rId5" Type="http://schemas.openxmlformats.org/officeDocument/2006/relationships/hyperlink" Target="ftp://ftp.ncbi.nih.gov/blast/executables/LATEST/ncbi-blast-2.2.27+-x64-linux.tar.gz" TargetMode="External"/><Relationship Id="rId6" Type="http://schemas.openxmlformats.org/officeDocument/2006/relationships/hyperlink" Target="ftp://emboss.open-bio.org/pub/EMBOSS/emboss-latest.tar.gz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cys.bios.niu.edu/yyin/teach/PBB/cesa-pr.fa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korflab.ucdavis.edu/Unix_and_Perl/current.zip" TargetMode="External"/><Relationship Id="rId4" Type="http://schemas.openxmlformats.org/officeDocument/2006/relationships/hyperlink" Target="ftp://emboss.open-bio.org/pub/EMBOSS/emboss-latest.tar.gz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korflab.ucdavis.edu/Unix_and_Perl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784" y="2130425"/>
            <a:ext cx="8134672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Linux command line basics II: downloading data and controlling files</a:t>
            </a:r>
            <a:endParaRPr lang="en-US" b="1" dirty="0">
              <a:solidFill>
                <a:schemeClr val="bg1">
                  <a:lumMod val="8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Yanbin Yin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Fall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2C83C-795D-4E93-85C7-929673819A79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24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31640" y="332656"/>
            <a:ext cx="6606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Input and output redirection: </a:t>
            </a:r>
            <a:r>
              <a:rPr lang="en-US" sz="2400" b="1" dirty="0" smtClean="0"/>
              <a:t>the greater-than sign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450850" y="1276340"/>
            <a:ext cx="82423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Unix has a special way to </a:t>
            </a:r>
            <a:r>
              <a:rPr lang="en-US" altLang="zh-CN" b="1" u="sng" dirty="0"/>
              <a:t>direct input and output </a:t>
            </a:r>
            <a:r>
              <a:rPr lang="en-US" altLang="zh-CN" dirty="0"/>
              <a:t>from commands or programs. 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By </a:t>
            </a:r>
            <a:r>
              <a:rPr lang="en-US" altLang="zh-CN" dirty="0"/>
              <a:t>default, </a:t>
            </a:r>
            <a:r>
              <a:rPr lang="en-US" altLang="zh-CN" dirty="0" smtClean="0"/>
              <a:t>the input </a:t>
            </a:r>
            <a:r>
              <a:rPr lang="en-US" altLang="zh-CN" dirty="0"/>
              <a:t>is from keyboard (called standard input, </a:t>
            </a:r>
            <a:r>
              <a:rPr lang="en-US" altLang="zh-CN" i="1" dirty="0" err="1">
                <a:solidFill>
                  <a:srgbClr val="FF0000"/>
                </a:solidFill>
              </a:rPr>
              <a:t>stdin</a:t>
            </a:r>
            <a:r>
              <a:rPr lang="en-US" altLang="zh-CN" dirty="0"/>
              <a:t>): you type in a command and Shell takes </a:t>
            </a:r>
            <a:r>
              <a:rPr lang="en-US" altLang="zh-CN" dirty="0" smtClean="0"/>
              <a:t>the command </a:t>
            </a:r>
            <a:r>
              <a:rPr lang="en-US" altLang="zh-CN" dirty="0"/>
              <a:t>and executes it. 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The </a:t>
            </a:r>
            <a:r>
              <a:rPr lang="en-US" altLang="zh-CN" dirty="0"/>
              <a:t>standard output by default is to the terminal screen (</a:t>
            </a:r>
            <a:r>
              <a:rPr lang="en-US" altLang="zh-CN" i="1" dirty="0" err="1">
                <a:solidFill>
                  <a:srgbClr val="FF0000"/>
                </a:solidFill>
              </a:rPr>
              <a:t>stdout</a:t>
            </a:r>
            <a:r>
              <a:rPr lang="en-US" altLang="zh-CN" dirty="0"/>
              <a:t>); 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if the command </a:t>
            </a:r>
            <a:r>
              <a:rPr lang="en-US" altLang="zh-CN" dirty="0"/>
              <a:t>or program failed, you will also have standard errors dumped to the terminal </a:t>
            </a:r>
            <a:r>
              <a:rPr lang="en-US" altLang="zh-CN" dirty="0" smtClean="0"/>
              <a:t>screen (</a:t>
            </a:r>
            <a:r>
              <a:rPr lang="en-US" altLang="zh-CN" i="1" dirty="0" err="1" smtClean="0">
                <a:solidFill>
                  <a:srgbClr val="FF0000"/>
                </a:solidFill>
              </a:rPr>
              <a:t>stderr</a:t>
            </a:r>
            <a:r>
              <a:rPr lang="en-US" altLang="zh-CN" dirty="0" smtClean="0"/>
              <a:t>).</a:t>
            </a:r>
          </a:p>
          <a:p>
            <a:endParaRPr lang="en-US" altLang="zh-CN" dirty="0"/>
          </a:p>
          <a:p>
            <a:r>
              <a:rPr lang="en-US" altLang="zh-CN" dirty="0"/>
              <a:t>However, if you do not want the output dumped to the screen, you can use “</a:t>
            </a:r>
            <a:r>
              <a:rPr lang="en-US" altLang="zh-CN" dirty="0">
                <a:solidFill>
                  <a:srgbClr val="FF0000"/>
                </a:solidFill>
              </a:rPr>
              <a:t>&gt;</a:t>
            </a:r>
            <a:r>
              <a:rPr lang="en-US" altLang="zh-CN" dirty="0"/>
              <a:t>” to </a:t>
            </a:r>
            <a:r>
              <a:rPr lang="en-US" altLang="zh-CN" dirty="0" smtClean="0"/>
              <a:t>redirect/write the </a:t>
            </a:r>
            <a:r>
              <a:rPr lang="en-US" altLang="zh-CN" dirty="0"/>
              <a:t>output into a </a:t>
            </a:r>
            <a:r>
              <a:rPr lang="en-US" altLang="zh-CN" dirty="0" smtClean="0"/>
              <a:t>file. For example, try</a:t>
            </a:r>
          </a:p>
          <a:p>
            <a:endParaRPr lang="en-US" altLang="zh-CN" dirty="0"/>
          </a:p>
          <a:p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ls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/home/</a:t>
            </a:r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yyin</a:t>
            </a:r>
            <a:endParaRPr lang="en-US" altLang="zh-CN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ls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/home/</a:t>
            </a:r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yyin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list</a:t>
            </a:r>
          </a:p>
          <a:p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ls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/home/</a:t>
            </a:r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yyim</a:t>
            </a:r>
            <a:endParaRPr lang="en-US" altLang="zh-CN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ls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/home/</a:t>
            </a:r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yyim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2&gt;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err</a:t>
            </a:r>
            <a:endParaRPr lang="en-US" altLang="zh-CN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17057" y="5930900"/>
            <a:ext cx="139700" cy="26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90800" y="6178550"/>
            <a:ext cx="3220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“</a:t>
            </a:r>
            <a:r>
              <a:rPr lang="en-US" altLang="zh-CN" i="1" dirty="0"/>
              <a:t>2&gt;</a:t>
            </a:r>
            <a:r>
              <a:rPr lang="en-US" altLang="zh-CN" dirty="0"/>
              <a:t>” to dump the error </a:t>
            </a:r>
            <a:r>
              <a:rPr lang="en-US" altLang="zh-CN" dirty="0" smtClean="0"/>
              <a:t>message</a:t>
            </a:r>
          </a:p>
          <a:p>
            <a:r>
              <a:rPr lang="en-US" altLang="zh-CN" dirty="0" smtClean="0"/>
              <a:t>No space here!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4172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9000" y="330200"/>
            <a:ext cx="15578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v</a:t>
            </a:r>
            <a:r>
              <a:rPr lang="en-US" altLang="zh-CN" sz="3200" dirty="0" smtClean="0"/>
              <a:t>i basics </a:t>
            </a:r>
            <a:endParaRPr lang="zh-CN" alt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915058" y="1345168"/>
            <a:ext cx="1721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command mode</a:t>
            </a:r>
            <a:endParaRPr lang="zh-CN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5697122" y="1345168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edit mode</a:t>
            </a:r>
            <a:endParaRPr lang="zh-CN" alt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43858" y="1466334"/>
            <a:ext cx="17653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743858" y="1651000"/>
            <a:ext cx="176530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21980" y="972016"/>
            <a:ext cx="2788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 smtClean="0">
                <a:solidFill>
                  <a:srgbClr val="FF0000"/>
                </a:solidFill>
              </a:rPr>
              <a:t>i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0758" y="1625600"/>
            <a:ext cx="60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Esc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6900" y="2018764"/>
            <a:ext cx="82423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The following commands </a:t>
            </a:r>
            <a:r>
              <a:rPr lang="en-US" altLang="zh-CN" b="1" dirty="0"/>
              <a:t>operate in command mode (hit </a:t>
            </a:r>
            <a:r>
              <a:rPr lang="en-US" altLang="zh-CN" b="1" dirty="0" smtClean="0"/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Esc</a:t>
            </a:r>
            <a:r>
              <a:rPr lang="en-US" altLang="zh-CN" b="1" dirty="0" smtClean="0"/>
              <a:t>  </a:t>
            </a:r>
            <a:r>
              <a:rPr lang="en-US" altLang="zh-CN" b="1" dirty="0"/>
              <a:t>before using them)</a:t>
            </a:r>
          </a:p>
          <a:p>
            <a:r>
              <a:rPr lang="en-US" altLang="zh-CN" b="1" dirty="0"/>
              <a:t>x </a:t>
            </a:r>
            <a:r>
              <a:rPr lang="en-US" altLang="zh-CN" b="1" dirty="0" smtClean="0"/>
              <a:t>		</a:t>
            </a:r>
            <a:r>
              <a:rPr lang="en-US" altLang="zh-CN" dirty="0" smtClean="0"/>
              <a:t>delete </a:t>
            </a:r>
            <a:r>
              <a:rPr lang="en-US" altLang="zh-CN" dirty="0"/>
              <a:t>one character at cursor </a:t>
            </a:r>
            <a:r>
              <a:rPr lang="en-US" altLang="zh-CN" dirty="0" smtClean="0"/>
              <a:t>position</a:t>
            </a:r>
          </a:p>
          <a:p>
            <a:r>
              <a:rPr lang="en-US" altLang="zh-CN" b="1" dirty="0" smtClean="0"/>
              <a:t>u </a:t>
            </a:r>
            <a:r>
              <a:rPr lang="en-US" altLang="zh-CN" dirty="0" smtClean="0"/>
              <a:t>		undo</a:t>
            </a:r>
            <a:endParaRPr lang="en-US" altLang="zh-CN" dirty="0"/>
          </a:p>
          <a:p>
            <a:r>
              <a:rPr lang="en-US" altLang="zh-CN" b="1" dirty="0" err="1"/>
              <a:t>dd</a:t>
            </a:r>
            <a:r>
              <a:rPr lang="en-US" altLang="zh-CN" b="1" dirty="0"/>
              <a:t> </a:t>
            </a:r>
            <a:r>
              <a:rPr lang="en-US" altLang="zh-CN" b="1" dirty="0" smtClean="0"/>
              <a:t>		</a:t>
            </a:r>
            <a:r>
              <a:rPr lang="en-US" altLang="zh-CN" dirty="0" smtClean="0"/>
              <a:t>delete </a:t>
            </a:r>
            <a:r>
              <a:rPr lang="en-US" altLang="zh-CN" dirty="0"/>
              <a:t>the current line</a:t>
            </a:r>
          </a:p>
          <a:p>
            <a:r>
              <a:rPr lang="en-US" altLang="zh-CN" b="1" dirty="0"/>
              <a:t>G </a:t>
            </a:r>
            <a:r>
              <a:rPr lang="en-US" altLang="zh-CN" b="1" dirty="0" smtClean="0"/>
              <a:t>		</a:t>
            </a:r>
            <a:r>
              <a:rPr lang="en-US" altLang="zh-CN" dirty="0" smtClean="0"/>
              <a:t>go </a:t>
            </a:r>
            <a:r>
              <a:rPr lang="en-US" altLang="zh-CN" dirty="0"/>
              <a:t>to end of file</a:t>
            </a:r>
          </a:p>
          <a:p>
            <a:r>
              <a:rPr lang="en-US" altLang="zh-CN" b="1" dirty="0"/>
              <a:t>1G </a:t>
            </a:r>
            <a:r>
              <a:rPr lang="en-US" altLang="zh-CN" b="1" dirty="0" smtClean="0"/>
              <a:t>		</a:t>
            </a:r>
            <a:r>
              <a:rPr lang="en-US" altLang="zh-CN" dirty="0" smtClean="0"/>
              <a:t>go </a:t>
            </a:r>
            <a:r>
              <a:rPr lang="en-US" altLang="zh-CN" dirty="0"/>
              <a:t>to beginning of file</a:t>
            </a:r>
          </a:p>
          <a:p>
            <a:r>
              <a:rPr lang="en-US" altLang="zh-CN" b="1" dirty="0" smtClean="0"/>
              <a:t>10G 		</a:t>
            </a:r>
            <a:r>
              <a:rPr lang="en-US" altLang="zh-CN" dirty="0" smtClean="0"/>
              <a:t>go </a:t>
            </a:r>
            <a:r>
              <a:rPr lang="en-US" altLang="zh-CN" dirty="0"/>
              <a:t>to line </a:t>
            </a:r>
            <a:r>
              <a:rPr lang="en-US" altLang="zh-CN" dirty="0" smtClean="0"/>
              <a:t>10</a:t>
            </a:r>
            <a:endParaRPr lang="en-US" altLang="zh-CN" dirty="0"/>
          </a:p>
          <a:p>
            <a:r>
              <a:rPr lang="en-US" altLang="zh-CN" b="1" dirty="0"/>
              <a:t>$ </a:t>
            </a:r>
            <a:r>
              <a:rPr lang="en-US" altLang="zh-CN" b="1" dirty="0" smtClean="0"/>
              <a:t>		</a:t>
            </a:r>
            <a:r>
              <a:rPr lang="en-US" altLang="zh-CN" dirty="0" smtClean="0"/>
              <a:t>go </a:t>
            </a:r>
            <a:r>
              <a:rPr lang="en-US" altLang="zh-CN" dirty="0"/>
              <a:t>to end of line</a:t>
            </a:r>
          </a:p>
          <a:p>
            <a:r>
              <a:rPr lang="en-US" altLang="zh-CN" b="1" dirty="0"/>
              <a:t>1 </a:t>
            </a:r>
            <a:r>
              <a:rPr lang="en-US" altLang="zh-CN" b="1" dirty="0" smtClean="0"/>
              <a:t>		</a:t>
            </a:r>
            <a:r>
              <a:rPr lang="en-US" altLang="zh-CN" dirty="0" smtClean="0"/>
              <a:t>go </a:t>
            </a:r>
            <a:r>
              <a:rPr lang="en-US" altLang="zh-CN" dirty="0"/>
              <a:t>to beginning of line</a:t>
            </a:r>
          </a:p>
          <a:p>
            <a:r>
              <a:rPr lang="en-US" altLang="zh-CN" b="1" dirty="0"/>
              <a:t>:q! </a:t>
            </a:r>
            <a:r>
              <a:rPr lang="en-US" altLang="zh-CN" b="1" dirty="0" smtClean="0"/>
              <a:t>		</a:t>
            </a:r>
            <a:r>
              <a:rPr lang="en-US" altLang="zh-CN" dirty="0" smtClean="0"/>
              <a:t>exit </a:t>
            </a:r>
            <a:r>
              <a:rPr lang="en-US" altLang="zh-CN" dirty="0"/>
              <a:t>without saving</a:t>
            </a:r>
          </a:p>
          <a:p>
            <a:r>
              <a:rPr lang="en-US" altLang="zh-CN" b="1" dirty="0"/>
              <a:t>:w </a:t>
            </a:r>
            <a:r>
              <a:rPr lang="en-US" altLang="zh-CN" b="1" dirty="0" smtClean="0"/>
              <a:t>		</a:t>
            </a:r>
            <a:r>
              <a:rPr lang="en-US" altLang="zh-CN" dirty="0" smtClean="0"/>
              <a:t>save </a:t>
            </a:r>
            <a:r>
              <a:rPr lang="en-US" altLang="zh-CN" dirty="0"/>
              <a:t>(but not exit)</a:t>
            </a:r>
          </a:p>
          <a:p>
            <a:r>
              <a:rPr lang="en-US" altLang="zh-CN" b="1" dirty="0"/>
              <a:t>:</a:t>
            </a:r>
            <a:r>
              <a:rPr lang="en-US" altLang="zh-CN" b="1" dirty="0" err="1" smtClean="0"/>
              <a:t>wq</a:t>
            </a:r>
            <a:r>
              <a:rPr lang="en-US" altLang="zh-CN" b="1" dirty="0"/>
              <a:t> </a:t>
            </a:r>
            <a:r>
              <a:rPr lang="en-US" altLang="zh-CN" b="1" dirty="0" smtClean="0"/>
              <a:t>or :x 		</a:t>
            </a:r>
            <a:r>
              <a:rPr lang="en-US" altLang="zh-CN" dirty="0" smtClean="0"/>
              <a:t>save </a:t>
            </a:r>
            <a:r>
              <a:rPr lang="en-US" altLang="zh-CN" dirty="0"/>
              <a:t>and exit</a:t>
            </a:r>
          </a:p>
          <a:p>
            <a:r>
              <a:rPr lang="en-US" altLang="zh-CN" b="1" dirty="0"/>
              <a:t>Arrow keys</a:t>
            </a:r>
            <a:r>
              <a:rPr lang="en-US" altLang="zh-CN" dirty="0"/>
              <a:t>: </a:t>
            </a:r>
            <a:r>
              <a:rPr lang="en-US" altLang="zh-CN" dirty="0" smtClean="0"/>
              <a:t>	move </a:t>
            </a:r>
            <a:r>
              <a:rPr lang="en-US" altLang="zh-CN" dirty="0"/>
              <a:t>cursor around (in both modes)</a:t>
            </a:r>
            <a:endParaRPr lang="zh-CN" altLang="en-US" dirty="0"/>
          </a:p>
        </p:txBody>
      </p:sp>
      <p:sp>
        <p:nvSpPr>
          <p:cNvPr id="14" name="Rectangle 13"/>
          <p:cNvSpPr/>
          <p:nvPr/>
        </p:nvSpPr>
        <p:spPr>
          <a:xfrm>
            <a:off x="596899" y="5899835"/>
            <a:ext cx="6248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http://cbsu.tc.cornell.edu/ww/1/Default.aspx?wid=36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2998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19300" y="368298"/>
            <a:ext cx="4921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Search and substitution in vi</a:t>
            </a:r>
            <a:endParaRPr lang="zh-CN" alt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81669" y="1218337"/>
            <a:ext cx="83693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In command mode, you can do a number of </a:t>
            </a:r>
            <a:r>
              <a:rPr lang="en-US" altLang="zh-CN" dirty="0" smtClean="0"/>
              <a:t>fancy things</a:t>
            </a:r>
            <a:r>
              <a:rPr lang="en-US" altLang="zh-CN" dirty="0"/>
              <a:t>. The most useful are</a:t>
            </a:r>
            <a:r>
              <a:rPr lang="en-US" altLang="zh-CN" dirty="0" smtClean="0"/>
              <a:t>:</a:t>
            </a:r>
          </a:p>
          <a:p>
            <a:endParaRPr lang="en-US" altLang="zh-CN" dirty="0"/>
          </a:p>
          <a:p>
            <a:r>
              <a:rPr lang="en-US" altLang="zh-CN" dirty="0"/>
              <a:t>- </a:t>
            </a:r>
            <a:r>
              <a:rPr lang="en-US" altLang="zh-CN" dirty="0" smtClean="0">
                <a:solidFill>
                  <a:srgbClr val="FF0000"/>
                </a:solidFill>
              </a:rPr>
              <a:t>Search:</a:t>
            </a:r>
            <a:r>
              <a:rPr lang="en-US" altLang="zh-CN" dirty="0" smtClean="0"/>
              <a:t> hit </a:t>
            </a:r>
            <a:r>
              <a:rPr lang="en-US" altLang="zh-CN" dirty="0"/>
              <a:t>slash (“/”) to get the cursor to the left-bottom corner; you can </a:t>
            </a:r>
            <a:r>
              <a:rPr lang="en-US" altLang="zh-CN" dirty="0" smtClean="0"/>
              <a:t>type any </a:t>
            </a:r>
            <a:r>
              <a:rPr lang="en-US" altLang="zh-CN" dirty="0"/>
              <a:t>word or letter to search it; type </a:t>
            </a:r>
            <a:r>
              <a:rPr lang="en-US" altLang="zh-CN" i="1" dirty="0"/>
              <a:t>n </a:t>
            </a:r>
            <a:r>
              <a:rPr lang="en-US" altLang="zh-CN" dirty="0"/>
              <a:t>to go to the next </a:t>
            </a:r>
            <a:r>
              <a:rPr lang="en-US" altLang="zh-CN" dirty="0" smtClean="0"/>
              <a:t>instance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- </a:t>
            </a:r>
            <a:r>
              <a:rPr lang="en-US" altLang="zh-CN" dirty="0" smtClean="0">
                <a:solidFill>
                  <a:srgbClr val="FF0000"/>
                </a:solidFill>
              </a:rPr>
              <a:t>Replace</a:t>
            </a:r>
            <a:r>
              <a:rPr lang="en-US" altLang="zh-CN" dirty="0" smtClean="0"/>
              <a:t>: </a:t>
            </a:r>
            <a:r>
              <a:rPr lang="en-US" altLang="zh-CN" dirty="0"/>
              <a:t>hit </a:t>
            </a:r>
            <a:r>
              <a:rPr lang="en-US" altLang="zh-CN" i="1" dirty="0"/>
              <a:t>Esc </a:t>
            </a:r>
            <a:r>
              <a:rPr lang="en-US" altLang="zh-CN" dirty="0"/>
              <a:t>(at any time, hitting </a:t>
            </a:r>
            <a:r>
              <a:rPr lang="en-US" altLang="zh-CN" i="1" dirty="0"/>
              <a:t>Esc </a:t>
            </a:r>
            <a:r>
              <a:rPr lang="en-US" altLang="zh-CN" dirty="0"/>
              <a:t>to get back to the default status is </a:t>
            </a:r>
            <a:r>
              <a:rPr lang="en-US" altLang="zh-CN" dirty="0" smtClean="0"/>
              <a:t>the safest </a:t>
            </a:r>
            <a:r>
              <a:rPr lang="en-US" altLang="zh-CN" dirty="0"/>
              <a:t>thing to do) and type “</a:t>
            </a:r>
            <a:r>
              <a:rPr lang="en-US" altLang="zh-CN" i="1" dirty="0">
                <a:solidFill>
                  <a:srgbClr val="FF0000"/>
                </a:solidFill>
              </a:rPr>
              <a:t>:1,$s</a:t>
            </a:r>
            <a:r>
              <a:rPr lang="en-US" altLang="zh-CN" i="1" dirty="0" smtClean="0">
                <a:solidFill>
                  <a:srgbClr val="FF0000"/>
                </a:solidFill>
              </a:rPr>
              <a:t>/+/</a:t>
            </a:r>
            <a:r>
              <a:rPr lang="en-US" altLang="zh-CN" i="1" dirty="0" err="1" smtClean="0">
                <a:solidFill>
                  <a:srgbClr val="FF0000"/>
                </a:solidFill>
              </a:rPr>
              <a:t>pos</a:t>
            </a:r>
            <a:r>
              <a:rPr lang="en-US" altLang="zh-CN" i="1" dirty="0" smtClean="0">
                <a:solidFill>
                  <a:srgbClr val="FF0000"/>
                </a:solidFill>
              </a:rPr>
              <a:t>/g</a:t>
            </a:r>
            <a:r>
              <a:rPr lang="en-US" altLang="zh-CN" dirty="0"/>
              <a:t>” and then enter will replace all </a:t>
            </a:r>
            <a:r>
              <a:rPr lang="en-US" altLang="zh-CN" dirty="0" smtClean="0"/>
              <a:t>“</a:t>
            </a:r>
            <a:r>
              <a:rPr lang="en-US" altLang="zh-CN" i="1" dirty="0" smtClean="0"/>
              <a:t>+</a:t>
            </a:r>
            <a:r>
              <a:rPr lang="en-US" altLang="zh-CN" dirty="0" smtClean="0"/>
              <a:t>” </a:t>
            </a:r>
            <a:r>
              <a:rPr lang="en-US" altLang="zh-CN" dirty="0"/>
              <a:t>to </a:t>
            </a:r>
            <a:r>
              <a:rPr lang="en-US" altLang="zh-CN" dirty="0" smtClean="0"/>
              <a:t>“</a:t>
            </a:r>
            <a:r>
              <a:rPr lang="en-US" altLang="zh-CN" dirty="0" err="1" smtClean="0"/>
              <a:t>pos</a:t>
            </a:r>
            <a:r>
              <a:rPr lang="en-US" altLang="zh-CN" dirty="0" smtClean="0"/>
              <a:t>”.</a:t>
            </a:r>
          </a:p>
          <a:p>
            <a:endParaRPr lang="zh-CN" altLang="en-US" dirty="0"/>
          </a:p>
          <a:p>
            <a:endParaRPr lang="en-US" altLang="zh-CN" dirty="0" smtClean="0"/>
          </a:p>
          <a:p>
            <a:r>
              <a:rPr lang="en-US" altLang="zh-CN" dirty="0" smtClean="0"/>
              <a:t>Try this in</a:t>
            </a:r>
          </a:p>
          <a:p>
            <a:r>
              <a:rPr lang="en-US" altLang="zh-CN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vi head</a:t>
            </a:r>
            <a:endParaRPr lang="en-US" altLang="zh-CN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2499082" y="4502502"/>
            <a:ext cx="5522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>
                <a:latin typeface="Times"/>
                <a:cs typeface="Times"/>
              </a:rPr>
              <a:t>:1,$s</a:t>
            </a:r>
            <a:r>
              <a:rPr lang="en-US" sz="7200" dirty="0" smtClean="0">
                <a:latin typeface="Times"/>
                <a:cs typeface="Times"/>
              </a:rPr>
              <a:t>/</a:t>
            </a:r>
            <a:r>
              <a:rPr lang="en-US" sz="7200" dirty="0" smtClean="0">
                <a:solidFill>
                  <a:srgbClr val="FF0000"/>
                </a:solidFill>
                <a:latin typeface="Times"/>
                <a:cs typeface="Times"/>
              </a:rPr>
              <a:t>+</a:t>
            </a:r>
            <a:r>
              <a:rPr lang="en-US" sz="7200" dirty="0" smtClean="0">
                <a:latin typeface="Times"/>
                <a:cs typeface="Times"/>
              </a:rPr>
              <a:t>/</a:t>
            </a:r>
            <a:r>
              <a:rPr lang="en-US" sz="7200" dirty="0" err="1" smtClean="0">
                <a:solidFill>
                  <a:srgbClr val="00B0F0"/>
                </a:solidFill>
                <a:latin typeface="Times"/>
                <a:cs typeface="Times"/>
              </a:rPr>
              <a:t>pos</a:t>
            </a:r>
            <a:r>
              <a:rPr lang="en-US" sz="7200" dirty="0" smtClean="0">
                <a:latin typeface="Times"/>
                <a:cs typeface="Times"/>
              </a:rPr>
              <a:t>/g</a:t>
            </a:r>
            <a:r>
              <a:rPr lang="en-US" sz="7200" dirty="0" smtClean="0">
                <a:effectLst/>
                <a:latin typeface="Times"/>
                <a:cs typeface="Times"/>
              </a:rPr>
              <a:t> </a:t>
            </a:r>
            <a:endParaRPr lang="en-US" sz="7200" dirty="0">
              <a:latin typeface="Times"/>
              <a:cs typeface="Time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591120" y="5656781"/>
            <a:ext cx="2761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04050" y="4668098"/>
            <a:ext cx="9940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50462" y="5647616"/>
            <a:ext cx="2761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65878" y="4673185"/>
            <a:ext cx="7636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092984" y="5647616"/>
            <a:ext cx="1562358" cy="92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021352" y="4673185"/>
            <a:ext cx="2761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719976" y="5739641"/>
            <a:ext cx="0" cy="3405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91120" y="6152541"/>
            <a:ext cx="298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Ready to type in command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1120" y="3712203"/>
            <a:ext cx="3157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From the first line to the last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44200" y="5701964"/>
            <a:ext cx="1448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Substitution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85276" y="4255104"/>
            <a:ext cx="3186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The first field: </a:t>
            </a:r>
            <a:r>
              <a:rPr lang="en-US" sz="2000" dirty="0" smtClean="0">
                <a:solidFill>
                  <a:srgbClr val="FF0000"/>
                </a:solidFill>
                <a:latin typeface="Times"/>
                <a:cs typeface="Times"/>
              </a:rPr>
              <a:t>to be replaced</a:t>
            </a:r>
            <a:endParaRPr lang="en-US" sz="2000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29573" y="5693591"/>
            <a:ext cx="3582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The second field: </a:t>
            </a:r>
            <a:r>
              <a:rPr lang="en-US" sz="2000" dirty="0" smtClean="0">
                <a:solidFill>
                  <a:srgbClr val="00B0F0"/>
                </a:solidFill>
                <a:latin typeface="Times"/>
                <a:cs typeface="Times"/>
              </a:rPr>
              <a:t>to replace with</a:t>
            </a:r>
            <a:endParaRPr lang="en-US" sz="2000" dirty="0">
              <a:solidFill>
                <a:srgbClr val="00B0F0"/>
              </a:solidFill>
              <a:latin typeface="Times"/>
              <a:cs typeface="Times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148490" y="4112314"/>
            <a:ext cx="0" cy="390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22" idx="2"/>
          </p:cNvCxnSpPr>
          <p:nvPr/>
        </p:nvCxnSpPr>
        <p:spPr>
          <a:xfrm flipV="1">
            <a:off x="7297466" y="4128629"/>
            <a:ext cx="504530" cy="5265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24254" y="3728519"/>
            <a:ext cx="2355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all instances in a row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400" y="4800600"/>
            <a:ext cx="1828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altLang="zh-CN" dirty="0" smtClean="0"/>
              <a:t>hit </a:t>
            </a:r>
            <a:r>
              <a:rPr lang="en-US" altLang="zh-CN" i="1" dirty="0" smtClean="0">
                <a:solidFill>
                  <a:srgbClr val="FF0000"/>
                </a:solidFill>
              </a:rPr>
              <a:t>Esc</a:t>
            </a:r>
            <a:r>
              <a:rPr lang="en-US" altLang="zh-CN" i="1" dirty="0" smtClean="0"/>
              <a:t> </a:t>
            </a:r>
            <a:r>
              <a:rPr lang="en-US" altLang="zh-CN" dirty="0" smtClean="0"/>
              <a:t>to exit edit mode and then </a:t>
            </a:r>
            <a:r>
              <a:rPr lang="en-US" altLang="zh-CN" i="1" dirty="0" smtClean="0">
                <a:solidFill>
                  <a:srgbClr val="FF0000"/>
                </a:solidFill>
              </a:rPr>
              <a:t>:q!</a:t>
            </a:r>
            <a:r>
              <a:rPr lang="en-US" altLang="zh-CN" i="1" dirty="0" smtClean="0"/>
              <a:t> </a:t>
            </a:r>
            <a:r>
              <a:rPr lang="en-US" altLang="zh-CN" dirty="0" smtClean="0"/>
              <a:t>to NOT save the file and exit </a:t>
            </a:r>
            <a:r>
              <a:rPr lang="en-US" altLang="zh-CN" i="1" dirty="0" smtClean="0"/>
              <a:t>vi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3640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188640"/>
            <a:ext cx="5118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Wild cards and regular expression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72386" y="1124744"/>
            <a:ext cx="8856984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Regular expression (regex or </a:t>
            </a:r>
            <a:r>
              <a:rPr lang="en-US" sz="2800" dirty="0" err="1"/>
              <a:t>regexp</a:t>
            </a:r>
            <a:r>
              <a:rPr lang="en-US" sz="2800" dirty="0"/>
              <a:t>) is a very powerful tool for text processing and widely used </a:t>
            </a:r>
            <a:r>
              <a:rPr lang="en-US" sz="2800" dirty="0" smtClean="0"/>
              <a:t>in </a:t>
            </a:r>
            <a:r>
              <a:rPr lang="en-US" sz="2800" dirty="0"/>
              <a:t>text editors (e.g. vi) and programming languages (e.g. Shell commands: </a:t>
            </a:r>
            <a:r>
              <a:rPr lang="en-US" sz="2800" dirty="0" err="1"/>
              <a:t>sed</a:t>
            </a:r>
            <a:r>
              <a:rPr lang="en-US" sz="2800" dirty="0"/>
              <a:t>, </a:t>
            </a:r>
            <a:r>
              <a:rPr lang="en-US" sz="2800" dirty="0" err="1"/>
              <a:t>awk</a:t>
            </a:r>
            <a:r>
              <a:rPr lang="en-US" sz="2800" dirty="0"/>
              <a:t>, </a:t>
            </a:r>
            <a:r>
              <a:rPr lang="en-US" sz="2800" dirty="0" err="1"/>
              <a:t>grep</a:t>
            </a:r>
            <a:r>
              <a:rPr lang="en-US" sz="2800" dirty="0"/>
              <a:t> and </a:t>
            </a:r>
            <a:r>
              <a:rPr lang="en-US" sz="2800" dirty="0" err="1"/>
              <a:t>perl</a:t>
            </a:r>
            <a:r>
              <a:rPr lang="en-US" sz="2800" dirty="0"/>
              <a:t>, </a:t>
            </a:r>
            <a:r>
              <a:rPr lang="en-US" sz="2800" dirty="0" smtClean="0"/>
              <a:t>python</a:t>
            </a:r>
            <a:r>
              <a:rPr lang="en-US" sz="2800" dirty="0"/>
              <a:t>, PHP) to automatically edit (match and replace strings) texts.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Finding </a:t>
            </a:r>
            <a:r>
              <a:rPr lang="en-US" sz="2800" dirty="0"/>
              <a:t>and replacing exact </a:t>
            </a:r>
            <a:r>
              <a:rPr lang="en-US" sz="2800" dirty="0" smtClean="0"/>
              <a:t>words </a:t>
            </a:r>
            <a:r>
              <a:rPr lang="en-US" sz="2800" dirty="0"/>
              <a:t>or characters are simple, e.g. the </a:t>
            </a:r>
            <a:r>
              <a:rPr lang="en-US" sz="2800" dirty="0" smtClean="0"/>
              <a:t>vi example </a:t>
            </a:r>
            <a:r>
              <a:rPr lang="en-US" sz="2800" dirty="0"/>
              <a:t>shown </a:t>
            </a:r>
            <a:r>
              <a:rPr lang="en-US" sz="2800" dirty="0" smtClean="0"/>
              <a:t>above</a:t>
            </a:r>
          </a:p>
          <a:p>
            <a:endParaRPr lang="en-US" sz="2800" dirty="0"/>
          </a:p>
          <a:p>
            <a:r>
              <a:rPr lang="en-US" sz="2800" dirty="0" smtClean="0"/>
              <a:t>However</a:t>
            </a:r>
            <a:r>
              <a:rPr lang="en-US" sz="2800" dirty="0"/>
              <a:t>, if you want </a:t>
            </a:r>
            <a:r>
              <a:rPr lang="en-US" sz="2800" dirty="0" smtClean="0"/>
              <a:t>to </a:t>
            </a:r>
            <a:r>
              <a:rPr lang="en-US" sz="2800" dirty="0"/>
              <a:t>match multiple words or characters, you will need wildcards or patterns.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6D75-A291-4137-9A16-BA256E6FB10F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876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190" y="200825"/>
            <a:ext cx="871296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a </a:t>
            </a:r>
            <a:r>
              <a:rPr lang="en-US" sz="2800" dirty="0"/>
              <a:t>list of commonly used wildcards and patterns: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/>
              <a:t>   any </a:t>
            </a:r>
            <a:r>
              <a:rPr lang="en-US" sz="2000" dirty="0"/>
              <a:t>numbers of letters, numbers and characters except for spaces and special </a:t>
            </a:r>
          </a:p>
          <a:p>
            <a:r>
              <a:rPr lang="en-US" sz="2000" dirty="0" smtClean="0"/>
              <a:t>     characters</a:t>
            </a:r>
            <a:r>
              <a:rPr lang="en-US" sz="2000" dirty="0"/>
              <a:t>, e.g. ()[]+\/$@#%;,</a:t>
            </a:r>
            <a:r>
              <a:rPr lang="en-US" sz="2000" dirty="0" smtClean="0"/>
              <a:t>?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.</a:t>
            </a:r>
            <a:r>
              <a:rPr lang="en-US" sz="2000" dirty="0" smtClean="0"/>
              <a:t>    any </a:t>
            </a:r>
            <a:r>
              <a:rPr lang="en-US" sz="2000" dirty="0"/>
              <a:t>single letter, number and character including special characters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^ </a:t>
            </a:r>
            <a:r>
              <a:rPr lang="en-US" sz="2000" dirty="0" smtClean="0"/>
              <a:t>  start </a:t>
            </a:r>
            <a:r>
              <a:rPr lang="en-US" sz="2000" dirty="0"/>
              <a:t>of a line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$</a:t>
            </a:r>
            <a:r>
              <a:rPr lang="en-US" sz="2000" dirty="0"/>
              <a:t> </a:t>
            </a:r>
            <a:r>
              <a:rPr lang="en-US" sz="2000" dirty="0" smtClean="0"/>
              <a:t>  end </a:t>
            </a:r>
            <a:r>
              <a:rPr lang="en-US" sz="2000" dirty="0"/>
              <a:t>of a line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^$ 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n-US" sz="2000" dirty="0" smtClean="0"/>
              <a:t>an </a:t>
            </a:r>
            <a:r>
              <a:rPr lang="en-US" sz="2000" dirty="0"/>
              <a:t>empty line, i.e. </a:t>
            </a:r>
            <a:r>
              <a:rPr lang="en-US" sz="2000" dirty="0" smtClean="0"/>
              <a:t>nothing between </a:t>
            </a:r>
            <a:r>
              <a:rPr lang="en-US" sz="2000" dirty="0"/>
              <a:t>^ and $</a:t>
            </a:r>
          </a:p>
          <a:p>
            <a:r>
              <a:rPr lang="en-US" sz="2000" dirty="0">
                <a:solidFill>
                  <a:srgbClr val="FF0000"/>
                </a:solidFill>
              </a:rPr>
              <a:t>[] 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n-US" sz="2000" dirty="0" smtClean="0"/>
              <a:t>create </a:t>
            </a:r>
            <a:r>
              <a:rPr lang="en-US" sz="2000" dirty="0"/>
              <a:t>your own pattern, e.g. [ATGC] matches one of the four letters only, </a:t>
            </a:r>
            <a:r>
              <a:rPr lang="en-US" sz="2000" dirty="0" smtClean="0"/>
              <a:t>    </a:t>
            </a:r>
            <a:endParaRPr lang="en-US" sz="2000" dirty="0"/>
          </a:p>
          <a:p>
            <a:r>
              <a:rPr lang="en-US" sz="2000" dirty="0" smtClean="0"/>
              <a:t>      [</a:t>
            </a:r>
            <a:r>
              <a:rPr lang="en-US" sz="2000" dirty="0"/>
              <a:t>ATGC]{2} </a:t>
            </a:r>
            <a:r>
              <a:rPr lang="en-US" sz="2000" dirty="0" smtClean="0"/>
              <a:t>matches </a:t>
            </a:r>
            <a:r>
              <a:rPr lang="en-US" sz="2000" dirty="0"/>
              <a:t>two such </a:t>
            </a:r>
            <a:r>
              <a:rPr lang="en-US" sz="2000" dirty="0" smtClean="0"/>
              <a:t>letters; [0-9]: any numbers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\</a:t>
            </a:r>
            <a:r>
              <a:rPr lang="en-US" sz="2000" dirty="0">
                <a:solidFill>
                  <a:srgbClr val="FF0000"/>
                </a:solidFill>
              </a:rPr>
              <a:t>w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any </a:t>
            </a:r>
            <a:r>
              <a:rPr lang="en-US" sz="2000" dirty="0"/>
              <a:t>letter (a-z and A-Z)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\</a:t>
            </a:r>
            <a:r>
              <a:rPr lang="en-US" sz="2000" dirty="0">
                <a:solidFill>
                  <a:srgbClr val="FF0000"/>
                </a:solidFill>
              </a:rPr>
              <a:t>d 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n-US" sz="2000" dirty="0" smtClean="0"/>
              <a:t>any </a:t>
            </a:r>
            <a:r>
              <a:rPr lang="en-US" sz="2000" dirty="0"/>
              <a:t>number (0-9)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+</a:t>
            </a:r>
            <a:r>
              <a:rPr lang="en-US" sz="2000" dirty="0" smtClean="0"/>
              <a:t>     previous </a:t>
            </a:r>
            <a:r>
              <a:rPr lang="en-US" sz="2000" dirty="0"/>
              <a:t>items at least one times, e.g. \w+ matches words of any sizes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{</a:t>
            </a:r>
            <a:r>
              <a:rPr lang="en-US" sz="2000" dirty="0">
                <a:solidFill>
                  <a:srgbClr val="FF0000"/>
                </a:solidFill>
              </a:rPr>
              <a:t>n}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previous </a:t>
            </a:r>
            <a:r>
              <a:rPr lang="en-US" sz="2000" dirty="0"/>
              <a:t>items n times, e.g. \w{5} matches words with exactly five letters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\</a:t>
            </a:r>
            <a:r>
              <a:rPr lang="en-US" sz="2000" dirty="0">
                <a:solidFill>
                  <a:srgbClr val="FF0000"/>
                </a:solidFill>
              </a:rPr>
              <a:t>s 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n-US" sz="2000" dirty="0" smtClean="0"/>
              <a:t>space</a:t>
            </a:r>
            <a:endParaRPr lang="en-US" sz="200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\</a:t>
            </a:r>
            <a:r>
              <a:rPr lang="en-US" sz="2000" dirty="0">
                <a:solidFill>
                  <a:srgbClr val="FF0000"/>
                </a:solidFill>
              </a:rPr>
              <a:t>t 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n-US" sz="2000" dirty="0" smtClean="0"/>
              <a:t>tabular </a:t>
            </a:r>
            <a:r>
              <a:rPr lang="en-US" sz="2000" dirty="0"/>
              <a:t>space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\</a:t>
            </a:r>
            <a:r>
              <a:rPr lang="en-US" sz="2000" dirty="0">
                <a:solidFill>
                  <a:srgbClr val="FF0000"/>
                </a:solidFill>
              </a:rPr>
              <a:t>n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new line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483768" y="2123564"/>
            <a:ext cx="66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caret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1720" y="6381328"/>
            <a:ext cx="3624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www.bsd.org</a:t>
            </a:r>
            <a:r>
              <a:rPr lang="en-US" dirty="0"/>
              <a:t>/</a:t>
            </a:r>
            <a:r>
              <a:rPr lang="en-US" dirty="0" err="1"/>
              <a:t>regexintro.html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20272" y="5229200"/>
            <a:ext cx="1503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Curly brackets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6D75-A291-4137-9A16-BA256E6FB10F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230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This overwrite the head file: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head -20 /home/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yyin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Unix_and_Perl_course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/Data/Arabidopsis/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At_proteins.fasta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head</a:t>
            </a: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vi head</a:t>
            </a: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Inside vi, try 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:1,$s/ *//g</a:t>
            </a:r>
          </a:p>
          <a:p>
            <a:endParaRPr lang="en-US" sz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Hit u to undo</a:t>
            </a:r>
          </a:p>
          <a:p>
            <a:endParaRPr lang="en-US" sz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about 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:1,$s/ .*//g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47288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arenR"/>
            </a:pPr>
            <a:r>
              <a:rPr lang="en-US" altLang="zh-CN" dirty="0" smtClean="0"/>
              <a:t>hit </a:t>
            </a:r>
            <a:r>
              <a:rPr lang="en-US" altLang="zh-CN" i="1" dirty="0" smtClean="0">
                <a:solidFill>
                  <a:srgbClr val="FF0000"/>
                </a:solidFill>
              </a:rPr>
              <a:t>Esc</a:t>
            </a:r>
            <a:r>
              <a:rPr lang="en-US" altLang="zh-CN" i="1" dirty="0" smtClean="0"/>
              <a:t> </a:t>
            </a:r>
            <a:r>
              <a:rPr lang="en-US" altLang="zh-CN" dirty="0" smtClean="0"/>
              <a:t>to exit edit mode and then </a:t>
            </a:r>
            <a:r>
              <a:rPr lang="en-US" altLang="zh-CN" i="1" dirty="0" smtClean="0">
                <a:solidFill>
                  <a:srgbClr val="FF0000"/>
                </a:solidFill>
              </a:rPr>
              <a:t>:x</a:t>
            </a:r>
            <a:r>
              <a:rPr lang="en-US" altLang="zh-CN" i="1" dirty="0" smtClean="0"/>
              <a:t> </a:t>
            </a:r>
            <a:r>
              <a:rPr lang="en-US" altLang="zh-CN" dirty="0" smtClean="0"/>
              <a:t>to save the file and exit </a:t>
            </a:r>
            <a:r>
              <a:rPr lang="en-US" altLang="zh-CN" i="1" dirty="0" smtClean="0"/>
              <a:t>vi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838200"/>
            <a:ext cx="1918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regex</a:t>
            </a:r>
            <a:r>
              <a:rPr lang="en-US" dirty="0" smtClean="0"/>
              <a:t> inside vi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6D75-A291-4137-9A16-BA256E6FB10F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65544" y="370837"/>
            <a:ext cx="6653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Get data from remote ftp/http website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49009" y="1143000"/>
            <a:ext cx="6735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ftp</a:t>
            </a:r>
          </a:p>
          <a:p>
            <a:r>
              <a:rPr lang="en-US" altLang="zh-CN" dirty="0" err="1" smtClean="0"/>
              <a:t>lftp</a:t>
            </a:r>
            <a:r>
              <a:rPr lang="en-US" altLang="zh-CN" dirty="0" smtClean="0"/>
              <a:t> </a:t>
            </a:r>
          </a:p>
          <a:p>
            <a:r>
              <a:rPr lang="en-US" altLang="zh-CN" dirty="0" err="1" smtClean="0"/>
              <a:t>sftp</a:t>
            </a:r>
            <a:endParaRPr lang="en-US" altLang="zh-CN" dirty="0" smtClean="0"/>
          </a:p>
          <a:p>
            <a:r>
              <a:rPr lang="en-US" altLang="zh-CN" dirty="0" err="1" smtClean="0"/>
              <a:t>ncftp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7000" y="2853904"/>
            <a:ext cx="8820043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600" b="1" dirty="0" err="1" smtClean="0">
                <a:latin typeface="Courier New" pitchFamily="49" charset="0"/>
                <a:cs typeface="Courier New" pitchFamily="49" charset="0"/>
              </a:rPr>
              <a:t>lftp</a:t>
            </a:r>
            <a:r>
              <a:rPr lang="en-US" altLang="zh-CN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sz="1600" dirty="0" err="1" smtClean="0">
                <a:latin typeface="Courier New" pitchFamily="49" charset="0"/>
                <a:cs typeface="Courier New" pitchFamily="49" charset="0"/>
              </a:rPr>
              <a:t>addr</a:t>
            </a:r>
            <a:r>
              <a:rPr lang="en-US" altLang="zh-CN" sz="1600" dirty="0" smtClean="0">
                <a:latin typeface="Courier New" pitchFamily="49" charset="0"/>
                <a:cs typeface="Courier New" pitchFamily="49" charset="0"/>
              </a:rPr>
              <a:t>	command to connect to a remote ftp server</a:t>
            </a:r>
          </a:p>
          <a:p>
            <a:r>
              <a:rPr lang="en-US" altLang="zh-CN" sz="1600" b="1" dirty="0" smtClean="0">
                <a:latin typeface="Courier New" pitchFamily="49" charset="0"/>
                <a:cs typeface="Courier New" pitchFamily="49" charset="0"/>
              </a:rPr>
              <a:t>cd</a:t>
            </a:r>
            <a:r>
              <a:rPr lang="en-US" altLang="zh-CN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sz="1600" dirty="0" err="1" smtClean="0">
                <a:latin typeface="Courier New" pitchFamily="49" charset="0"/>
                <a:cs typeface="Courier New" pitchFamily="49" charset="0"/>
              </a:rPr>
              <a:t>dir</a:t>
            </a:r>
            <a:r>
              <a:rPr lang="en-US" altLang="zh-CN" sz="1600" dirty="0" smtClean="0">
                <a:latin typeface="Courier New" pitchFamily="49" charset="0"/>
                <a:cs typeface="Courier New" pitchFamily="49" charset="0"/>
              </a:rPr>
              <a:t>		change to the directory</a:t>
            </a:r>
          </a:p>
          <a:p>
            <a:r>
              <a:rPr lang="en-US" altLang="zh-CN" sz="1600" dirty="0" smtClean="0">
                <a:latin typeface="Courier New" pitchFamily="49" charset="0"/>
                <a:cs typeface="Courier New" pitchFamily="49" charset="0"/>
              </a:rPr>
              <a:t>cd ..		change to the upper folder (..)</a:t>
            </a:r>
          </a:p>
          <a:p>
            <a:r>
              <a:rPr lang="en-US" altLang="zh-CN" sz="1600" b="1" dirty="0" err="1" smtClean="0">
                <a:latin typeface="Courier New" pitchFamily="49" charset="0"/>
                <a:cs typeface="Courier New" pitchFamily="49" charset="0"/>
              </a:rPr>
              <a:t>ls</a:t>
            </a:r>
            <a:r>
              <a:rPr lang="en-US" altLang="zh-CN" sz="1600" dirty="0" smtClean="0">
                <a:latin typeface="Courier New" pitchFamily="49" charset="0"/>
                <a:cs typeface="Courier New" pitchFamily="49" charset="0"/>
              </a:rPr>
              <a:t>	 	list files and folders in the current directory at once</a:t>
            </a:r>
          </a:p>
          <a:p>
            <a:r>
              <a:rPr lang="en-US" altLang="zh-CN" sz="1600" b="1" dirty="0" err="1" smtClean="0">
                <a:latin typeface="Courier New" pitchFamily="49" charset="0"/>
                <a:cs typeface="Courier New" pitchFamily="49" charset="0"/>
              </a:rPr>
              <a:t>ls</a:t>
            </a:r>
            <a:r>
              <a:rPr lang="en-US" altLang="zh-CN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sz="1600" dirty="0" err="1" smtClean="0">
                <a:latin typeface="Courier New" pitchFamily="49" charset="0"/>
                <a:cs typeface="Courier New" pitchFamily="49" charset="0"/>
              </a:rPr>
              <a:t>dir</a:t>
            </a:r>
            <a:r>
              <a:rPr lang="en-US" altLang="zh-CN" sz="1600" dirty="0" smtClean="0">
                <a:latin typeface="Courier New" pitchFamily="49" charset="0"/>
                <a:cs typeface="Courier New" pitchFamily="49" charset="0"/>
              </a:rPr>
              <a:t>	 	list files and folders in </a:t>
            </a:r>
            <a:r>
              <a:rPr lang="en-US" altLang="zh-CN" sz="1600" dirty="0" err="1" smtClean="0">
                <a:latin typeface="Courier New" pitchFamily="49" charset="0"/>
                <a:cs typeface="Courier New" pitchFamily="49" charset="0"/>
              </a:rPr>
              <a:t>dir</a:t>
            </a:r>
            <a:r>
              <a:rPr lang="en-US" altLang="zh-CN" sz="1600" dirty="0" smtClean="0">
                <a:latin typeface="Courier New" pitchFamily="49" charset="0"/>
                <a:cs typeface="Courier New" pitchFamily="49" charset="0"/>
              </a:rPr>
              <a:t> at once</a:t>
            </a:r>
          </a:p>
          <a:p>
            <a:r>
              <a:rPr lang="en-US" altLang="zh-CN" sz="1600" b="1" dirty="0" err="1" smtClean="0">
                <a:latin typeface="Courier New" pitchFamily="49" charset="0"/>
                <a:cs typeface="Courier New" pitchFamily="49" charset="0"/>
              </a:rPr>
              <a:t>ls</a:t>
            </a:r>
            <a:r>
              <a:rPr lang="en-US" altLang="zh-CN" sz="1600" dirty="0" smtClean="0">
                <a:latin typeface="Courier New" pitchFamily="49" charset="0"/>
                <a:cs typeface="Courier New" pitchFamily="49" charset="0"/>
              </a:rPr>
              <a:t> | less 	list page by page (good if the list is too long)</a:t>
            </a:r>
          </a:p>
          <a:p>
            <a:r>
              <a:rPr lang="en-US" altLang="zh-CN" sz="1600" b="1" dirty="0" smtClean="0">
                <a:latin typeface="Courier New" pitchFamily="49" charset="0"/>
                <a:cs typeface="Courier New" pitchFamily="49" charset="0"/>
              </a:rPr>
              <a:t>get</a:t>
            </a:r>
            <a:r>
              <a:rPr lang="en-US" altLang="zh-CN" sz="1600" dirty="0" smtClean="0">
                <a:latin typeface="Courier New" pitchFamily="49" charset="0"/>
                <a:cs typeface="Courier New" pitchFamily="49" charset="0"/>
              </a:rPr>
              <a:t> file	get a file</a:t>
            </a:r>
          </a:p>
          <a:p>
            <a:r>
              <a:rPr lang="en-US" altLang="zh-CN" sz="1600" b="1" dirty="0" smtClean="0">
                <a:latin typeface="Courier New" pitchFamily="49" charset="0"/>
                <a:cs typeface="Courier New" pitchFamily="49" charset="0"/>
              </a:rPr>
              <a:t>mirror</a:t>
            </a:r>
            <a:r>
              <a:rPr lang="en-US" altLang="zh-CN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sz="1600" dirty="0" err="1" smtClean="0">
                <a:latin typeface="Courier New" pitchFamily="49" charset="0"/>
                <a:cs typeface="Courier New" pitchFamily="49" charset="0"/>
              </a:rPr>
              <a:t>dir</a:t>
            </a:r>
            <a:r>
              <a:rPr lang="en-US" altLang="zh-CN" sz="1600" dirty="0" smtClean="0">
                <a:latin typeface="Courier New" pitchFamily="49" charset="0"/>
                <a:cs typeface="Courier New" pitchFamily="49" charset="0"/>
              </a:rPr>
              <a:t>	get a folder</a:t>
            </a:r>
          </a:p>
          <a:p>
            <a:r>
              <a:rPr lang="en-US" altLang="zh-CN" sz="1600" b="1" dirty="0" err="1" smtClean="0">
                <a:latin typeface="Courier New" pitchFamily="49" charset="0"/>
                <a:cs typeface="Courier New" pitchFamily="49" charset="0"/>
              </a:rPr>
              <a:t>zless</a:t>
            </a:r>
            <a:r>
              <a:rPr lang="en-US" altLang="zh-CN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sz="1600" dirty="0" smtClean="0">
                <a:latin typeface="Courier New" pitchFamily="49" charset="0"/>
                <a:cs typeface="Courier New" pitchFamily="49" charset="0"/>
              </a:rPr>
              <a:t>file	view the file content</a:t>
            </a:r>
          </a:p>
          <a:p>
            <a:r>
              <a:rPr lang="en-US" altLang="zh-CN" sz="1600" b="1" dirty="0" smtClean="0">
                <a:latin typeface="Courier New" pitchFamily="49" charset="0"/>
                <a:cs typeface="Courier New" pitchFamily="49" charset="0"/>
              </a:rPr>
              <a:t>by</a:t>
            </a:r>
            <a:r>
              <a:rPr lang="en-US" altLang="zh-CN" sz="1600" dirty="0" smtClean="0">
                <a:latin typeface="Courier New" pitchFamily="49" charset="0"/>
                <a:cs typeface="Courier New" pitchFamily="49" charset="0"/>
              </a:rPr>
              <a:t> or </a:t>
            </a:r>
            <a:r>
              <a:rPr lang="en-US" altLang="zh-CN" sz="1600" b="1" dirty="0" smtClean="0">
                <a:latin typeface="Courier New" pitchFamily="49" charset="0"/>
                <a:cs typeface="Courier New" pitchFamily="49" charset="0"/>
              </a:rPr>
              <a:t>bye</a:t>
            </a:r>
            <a:r>
              <a:rPr lang="en-US" altLang="zh-CN" sz="1600" dirty="0" smtClean="0">
                <a:latin typeface="Courier New" pitchFamily="49" charset="0"/>
                <a:cs typeface="Courier New" pitchFamily="49" charset="0"/>
              </a:rPr>
              <a:t> 	exit </a:t>
            </a:r>
            <a:r>
              <a:rPr lang="en-US" altLang="zh-CN" sz="1600" dirty="0" err="1" smtClean="0">
                <a:latin typeface="Courier New" pitchFamily="49" charset="0"/>
                <a:cs typeface="Courier New" pitchFamily="49" charset="0"/>
              </a:rPr>
              <a:t>lftp</a:t>
            </a:r>
            <a:endParaRPr lang="en-US" altLang="zh-CN" sz="1600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301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1462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NCBI ftp site :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295400"/>
            <a:ext cx="474597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  <a:cs typeface="Courier New" pitchFamily="49" charset="0"/>
              </a:rPr>
              <a:t>Connect to NCBI ftp site: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lftp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ftp.ncbi.nih.gov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+mj-lt"/>
                <a:cs typeface="Courier New" pitchFamily="49" charset="0"/>
              </a:rPr>
              <a:t>The prompt will change to: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lftp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ftp.ncbi.nih.gov:/&gt;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+mj-lt"/>
                <a:cs typeface="Courier New" pitchFamily="49" charset="0"/>
              </a:rPr>
              <a:t>After ‘&gt;’ you can type in command and hit enter: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lftp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ftp.ncbi.nih.gov:/&gt;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ls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733800"/>
            <a:ext cx="5472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Courier New" pitchFamily="49" charset="0"/>
              </a:rPr>
              <a:t>The ftp site can also be accessed through a web browser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24325"/>
            <a:ext cx="55149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6D75-A291-4137-9A16-BA256E6FB10F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808" y="96046"/>
            <a:ext cx="8231015" cy="67085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94672" y="56545"/>
            <a:ext cx="640374" cy="1857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74501" y="3692461"/>
            <a:ext cx="2005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ls</a:t>
            </a:r>
            <a:r>
              <a:rPr lang="en-US" dirty="0" smtClean="0"/>
              <a:t> command:</a:t>
            </a:r>
          </a:p>
          <a:p>
            <a:endParaRPr lang="en-US" dirty="0"/>
          </a:p>
          <a:p>
            <a:r>
              <a:rPr lang="en-US" dirty="0"/>
              <a:t>l</a:t>
            </a:r>
            <a:r>
              <a:rPr lang="en-US" dirty="0" smtClean="0"/>
              <a:t>ist files and folders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69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5900" y="2946400"/>
            <a:ext cx="6159500" cy="95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2766" y="1252790"/>
            <a:ext cx="5752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Where bacterial genomes are in the ftp site?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916339" y="2920757"/>
            <a:ext cx="1807583" cy="2945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87574" y="3221648"/>
            <a:ext cx="1818090" cy="2945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17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6234-35BB-4EDD-B7D8-F2BEFB9C27C0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79512" y="1268760"/>
            <a:ext cx="8856984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Learning programming has to go through the hands-on practice, a lot of practice</a:t>
            </a:r>
          </a:p>
          <a:p>
            <a:endParaRPr lang="en-US" dirty="0" smtClean="0"/>
          </a:p>
          <a:p>
            <a:r>
              <a:rPr lang="en-US" dirty="0" smtClean="0"/>
              <a:t>Hearing what I describe about a command or a program helps, but you will not be able to do it unless you type in the codes and run it to see what happens</a:t>
            </a:r>
          </a:p>
          <a:p>
            <a:endParaRPr lang="en-US" dirty="0"/>
          </a:p>
          <a:p>
            <a:r>
              <a:rPr lang="en-US" dirty="0"/>
              <a:t>Reading others’ codes helps but often is harder than writing it by yourself from scratch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Although painful and frustrating, trouble-shooting is normal and part of the learning experience (ask experienced people or </a:t>
            </a:r>
            <a:r>
              <a:rPr lang="en-US" b="1" dirty="0" err="1" smtClean="0">
                <a:solidFill>
                  <a:srgbClr val="FF0000"/>
                </a:solidFill>
              </a:rPr>
              <a:t>google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To avoid errors, you have to follow rules; most errors occurred in programming are because of not knowing rules or forgetting rules</a:t>
            </a:r>
          </a:p>
          <a:p>
            <a:endParaRPr lang="en-US" altLang="zh-CN" dirty="0"/>
          </a:p>
          <a:p>
            <a:r>
              <a:rPr lang="en-US" altLang="zh-CN" dirty="0"/>
              <a:t>Use comments in case you forget what you’ve written means</a:t>
            </a:r>
          </a:p>
          <a:p>
            <a:endParaRPr lang="en-US" dirty="0" smtClean="0"/>
          </a:p>
          <a:p>
            <a:r>
              <a:rPr lang="en-US" dirty="0" smtClean="0"/>
              <a:t>write-&gt; run -&gt; errors -&gt; edit-&gt; errors -&gt; ………………………………….. -&gt; run -&gt; success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Good news: finished scripts could be reused or edited for later use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5656" y="332656"/>
            <a:ext cx="6693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Things you should know about programming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0737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0"/>
            <a:ext cx="9144000" cy="4300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0634" y="640311"/>
            <a:ext cx="2756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end of the page after </a:t>
            </a:r>
            <a:r>
              <a:rPr lang="en-US" dirty="0" err="1" smtClean="0">
                <a:solidFill>
                  <a:srgbClr val="FF0000"/>
                </a:solidFill>
              </a:rPr>
              <a:t>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45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70100"/>
            <a:ext cx="9144000" cy="27014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0634" y="640311"/>
            <a:ext cx="691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d 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0634" y="1016132"/>
            <a:ext cx="4211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Then press </a:t>
            </a:r>
            <a:r>
              <a:rPr lang="en-US" dirty="0" smtClean="0">
                <a:solidFill>
                  <a:srgbClr val="FF0000"/>
                </a:solidFill>
              </a:rPr>
              <a:t>tab key </a:t>
            </a:r>
            <a:r>
              <a:rPr lang="en-US" dirty="0" smtClean="0"/>
              <a:t>to auto-complete or list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2548" y="2045425"/>
            <a:ext cx="640834" cy="2945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83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6018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transfer file between a </a:t>
            </a:r>
            <a:r>
              <a:rPr lang="en-US" dirty="0" err="1" smtClean="0"/>
              <a:t>linux</a:t>
            </a:r>
            <a:r>
              <a:rPr lang="en-US" dirty="0" smtClean="0"/>
              <a:t> and a windows machine?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Use SSH secure file transfer client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564832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343400"/>
            <a:ext cx="4000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3075" y="5867400"/>
            <a:ext cx="3590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96000" y="670679"/>
            <a:ext cx="194078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 the software</a:t>
            </a:r>
          </a:p>
          <a:p>
            <a:r>
              <a:rPr lang="en-US" dirty="0" smtClean="0"/>
              <a:t>Hit enter</a:t>
            </a:r>
          </a:p>
          <a:p>
            <a:endParaRPr lang="en-US" dirty="0" smtClean="0"/>
          </a:p>
          <a:p>
            <a:r>
              <a:rPr lang="en-US" dirty="0" smtClean="0"/>
              <a:t>Put IP address</a:t>
            </a:r>
          </a:p>
          <a:p>
            <a:r>
              <a:rPr lang="en-US" dirty="0" smtClean="0"/>
              <a:t>Put user name</a:t>
            </a:r>
          </a:p>
          <a:p>
            <a:r>
              <a:rPr lang="en-US" dirty="0" smtClean="0"/>
              <a:t>Hit connect</a:t>
            </a:r>
          </a:p>
          <a:p>
            <a:endParaRPr lang="en-US" dirty="0" smtClean="0"/>
          </a:p>
          <a:p>
            <a:r>
              <a:rPr lang="en-US" dirty="0" smtClean="0"/>
              <a:t>Choose yes</a:t>
            </a:r>
          </a:p>
          <a:p>
            <a:endParaRPr lang="en-US" dirty="0" smtClean="0"/>
          </a:p>
          <a:p>
            <a:r>
              <a:rPr lang="en-US" dirty="0" smtClean="0"/>
              <a:t>Put password</a:t>
            </a:r>
          </a:p>
          <a:p>
            <a:r>
              <a:rPr lang="en-US" dirty="0" smtClean="0"/>
              <a:t>Hit ok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4038600" y="1752600"/>
            <a:ext cx="2057400" cy="9906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4267200" y="3124200"/>
            <a:ext cx="2133600" cy="15240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6248400" y="4343400"/>
            <a:ext cx="2590800" cy="9144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4876800" y="1066800"/>
            <a:ext cx="1295400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6D75-A291-4137-9A16-BA256E6FB10F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6800"/>
            <a:ext cx="561022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30352" y="152400"/>
            <a:ext cx="6828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transfer from local to remote: locate your file and drag to the right </a:t>
            </a:r>
          </a:p>
          <a:p>
            <a:r>
              <a:rPr lang="en-US" dirty="0" smtClean="0"/>
              <a:t>If transfer from remote to local: locate your file and drag to the left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1143000" y="1219200"/>
            <a:ext cx="2590800" cy="9144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048000" y="381000"/>
            <a:ext cx="2590800" cy="24384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6D75-A291-4137-9A16-BA256E6FB10F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7802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Transfer files between two </a:t>
            </a:r>
            <a:r>
              <a:rPr lang="en-US" sz="2400" dirty="0"/>
              <a:t>L</a:t>
            </a:r>
            <a:r>
              <a:rPr lang="en-US" sz="2400" dirty="0" smtClean="0"/>
              <a:t>inux machines (or </a:t>
            </a:r>
            <a:r>
              <a:rPr lang="en-US" sz="2400" dirty="0" err="1" smtClean="0"/>
              <a:t>mac</a:t>
            </a:r>
            <a:r>
              <a:rPr lang="en-US" sz="2400" dirty="0" smtClean="0"/>
              <a:t> and </a:t>
            </a:r>
            <a:r>
              <a:rPr lang="en-US" sz="2400" dirty="0" err="1" smtClean="0"/>
              <a:t>linux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87433" y="1132163"/>
            <a:ext cx="562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</a:t>
            </a:r>
            <a:r>
              <a:rPr lang="en-US" dirty="0" err="1" smtClean="0">
                <a:solidFill>
                  <a:srgbClr val="FF0000"/>
                </a:solidFill>
              </a:rPr>
              <a:t>cp</a:t>
            </a:r>
            <a:r>
              <a:rPr lang="en-US" dirty="0" smtClean="0"/>
              <a:t>: secure copy files/folders between hosts on a network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752600"/>
            <a:ext cx="853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are at a Linux or Mac machine, e.g. your laptop with </a:t>
            </a:r>
            <a:r>
              <a:rPr lang="en-US" dirty="0" err="1" smtClean="0"/>
              <a:t>Ubuntu</a:t>
            </a:r>
            <a:r>
              <a:rPr lang="en-US" dirty="0" smtClean="0"/>
              <a:t> installed and you want to copy some file from ser</a:t>
            </a:r>
          </a:p>
          <a:p>
            <a:endParaRPr lang="en-US" dirty="0" smtClean="0"/>
          </a:p>
          <a:p>
            <a:r>
              <a:rPr lang="en-US" dirty="0" smtClean="0"/>
              <a:t>Open a terminal in your machine</a:t>
            </a:r>
          </a:p>
          <a:p>
            <a:endParaRPr lang="en-US" dirty="0"/>
          </a:p>
          <a:p>
            <a:r>
              <a:rPr lang="en-US" sz="1200" dirty="0" err="1" smtClean="0">
                <a:latin typeface="Courier New"/>
                <a:cs typeface="Courier New"/>
              </a:rPr>
              <a:t>scp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altLang="zh-CN" sz="1200" dirty="0" smtClean="0">
                <a:latin typeface="Courier New"/>
                <a:cs typeface="Courier New"/>
                <a:hlinkClick r:id="rId2"/>
              </a:rPr>
              <a:t>yyin@10.157.217.87:/home/</a:t>
            </a:r>
            <a:r>
              <a:rPr lang="en-US" altLang="zh-CN" sz="1200" dirty="0" err="1" smtClean="0">
                <a:latin typeface="Courier New"/>
                <a:cs typeface="Courier New"/>
                <a:hlinkClick r:id="rId2"/>
              </a:rPr>
              <a:t>yyin</a:t>
            </a:r>
            <a:r>
              <a:rPr lang="en-US" altLang="zh-CN" sz="1200" dirty="0" smtClean="0">
                <a:latin typeface="Courier New"/>
                <a:cs typeface="Courier New"/>
                <a:hlinkClick r:id="rId2"/>
              </a:rPr>
              <a:t>/</a:t>
            </a:r>
            <a:r>
              <a:rPr lang="en-US" altLang="zh-CN" sz="1200" dirty="0" err="1" smtClean="0">
                <a:latin typeface="Courier New"/>
                <a:cs typeface="Courier New"/>
                <a:hlinkClick r:id="rId2"/>
              </a:rPr>
              <a:t>Unix_and_Perl_course</a:t>
            </a:r>
            <a:r>
              <a:rPr lang="en-US" altLang="zh-CN" sz="1200" dirty="0" smtClean="0">
                <a:latin typeface="Courier New"/>
                <a:cs typeface="Courier New"/>
                <a:hlinkClick r:id="rId2"/>
              </a:rPr>
              <a:t>/Data/Arabidopsis/At_genes.gff</a:t>
            </a:r>
            <a:r>
              <a:rPr lang="en-US" altLang="zh-CN" sz="1200" dirty="0" smtClean="0">
                <a:latin typeface="Courier New"/>
                <a:cs typeface="Courier New"/>
              </a:rPr>
              <a:t> .</a:t>
            </a:r>
          </a:p>
          <a:p>
            <a:endParaRPr lang="en-US" altLang="zh-CN" sz="1200" dirty="0" smtClean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s</a:t>
            </a:r>
            <a:r>
              <a:rPr lang="en-US" dirty="0" err="1" smtClean="0">
                <a:latin typeface="Courier New"/>
                <a:cs typeface="Courier New"/>
              </a:rPr>
              <a:t>cp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altLang="zh-CN" dirty="0" err="1" smtClean="0">
                <a:latin typeface="Courier New"/>
                <a:cs typeface="Courier New"/>
                <a:hlinkClick r:id="rId3"/>
              </a:rPr>
              <a:t>username@IP</a:t>
            </a:r>
            <a:r>
              <a:rPr lang="en-US" altLang="zh-CN" dirty="0" smtClean="0">
                <a:latin typeface="Courier New"/>
                <a:cs typeface="Courier New"/>
                <a:hlinkClick r:id="rId3"/>
              </a:rPr>
              <a:t>:</a:t>
            </a:r>
            <a:r>
              <a:rPr lang="en-US" altLang="zh-CN" dirty="0" smtClean="0">
                <a:latin typeface="Courier New"/>
                <a:cs typeface="Courier New"/>
              </a:rPr>
              <a:t>/path .</a:t>
            </a:r>
          </a:p>
          <a:p>
            <a:endParaRPr lang="en-US" altLang="zh-CN" dirty="0">
              <a:latin typeface="Courier New"/>
              <a:cs typeface="Courier New"/>
            </a:endParaRPr>
          </a:p>
          <a:p>
            <a:r>
              <a:rPr lang="en-US" altLang="zh-CN" dirty="0" smtClean="0">
                <a:latin typeface="Calibri"/>
                <a:cs typeface="Calibri"/>
              </a:rPr>
              <a:t>You will be asked for password on ser</a:t>
            </a:r>
            <a:endParaRPr lang="en-US" altLang="zh-CN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790" y="4797152"/>
            <a:ext cx="9144000" cy="177523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6D75-A291-4137-9A16-BA256E6FB10F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650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9512" y="553929"/>
            <a:ext cx="87129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 err="1"/>
              <a:t>wget</a:t>
            </a:r>
            <a:r>
              <a:rPr lang="en-US" altLang="zh-CN" i="1" dirty="0"/>
              <a:t> </a:t>
            </a:r>
            <a:r>
              <a:rPr lang="en-US" altLang="zh-CN" dirty="0"/>
              <a:t>is a program useful for downloading files from both FTP and HTTP sites. </a:t>
            </a:r>
            <a:endParaRPr lang="en-US" altLang="zh-CN" dirty="0" smtClean="0"/>
          </a:p>
          <a:p>
            <a:endParaRPr lang="en-US" altLang="zh-CN" i="1" dirty="0"/>
          </a:p>
          <a:p>
            <a:r>
              <a:rPr lang="en-US" altLang="zh-CN" i="1" dirty="0" err="1" smtClean="0">
                <a:solidFill>
                  <a:srgbClr val="FF0000"/>
                </a:solidFill>
              </a:rPr>
              <a:t>wget</a:t>
            </a:r>
            <a:r>
              <a:rPr lang="en-US" altLang="zh-CN" i="1" dirty="0" smtClean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is non-interactive</a:t>
            </a:r>
            <a:r>
              <a:rPr lang="en-US" altLang="zh-CN" dirty="0"/>
              <a:t>: </a:t>
            </a:r>
            <a:r>
              <a:rPr lang="en-US" altLang="zh-CN" dirty="0" smtClean="0"/>
              <a:t>you simply </a:t>
            </a:r>
            <a:r>
              <a:rPr lang="en-US" altLang="zh-CN" dirty="0"/>
              <a:t>enter the necessary options and arguments on the command line and the file is </a:t>
            </a:r>
            <a:r>
              <a:rPr lang="en-US" altLang="zh-CN" dirty="0" smtClean="0"/>
              <a:t>downloaded for </a:t>
            </a:r>
            <a:r>
              <a:rPr lang="en-US" altLang="zh-CN" dirty="0"/>
              <a:t>you. 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>
                <a:solidFill>
                  <a:srgbClr val="FF0000"/>
                </a:solidFill>
              </a:rPr>
              <a:t>You must identify the links first</a:t>
            </a:r>
            <a:r>
              <a:rPr lang="en-US" altLang="zh-CN" dirty="0" smtClean="0"/>
              <a:t>: browse a http webpage or a ftp site and locate the remote files/folders you want to download and then go to the terminal and type</a:t>
            </a:r>
          </a:p>
          <a:p>
            <a:endParaRPr lang="en-US" altLang="zh-CN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wget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  <a:hlinkClick r:id="rId2"/>
              </a:rPr>
              <a:t>http</a:t>
            </a:r>
            <a:r>
              <a:rPr lang="en-US" altLang="zh-CN" dirty="0">
                <a:latin typeface="Courier New" pitchFamily="49" charset="0"/>
                <a:cs typeface="Courier New" pitchFamily="49" charset="0"/>
                <a:hlinkClick r:id="rId2"/>
              </a:rPr>
              <a:t>://cys.bios.niu.edu/yyin/teach/PBB/cesa-pr.fa</a:t>
            </a:r>
            <a:endParaRPr lang="en-US" altLang="zh-CN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wget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-q 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  <a:hlinkClick r:id="rId3"/>
              </a:rPr>
              <a:t>ftp.ncbi.nih.gov/blast/db/FASTA/</a:t>
            </a:r>
            <a:r>
              <a:rPr lang="en-US" altLang="zh-CN" dirty="0" err="1" smtClean="0">
                <a:latin typeface="Courier New" pitchFamily="49" charset="0"/>
                <a:cs typeface="Courier New" pitchFamily="49" charset="0"/>
                <a:hlinkClick r:id="rId3"/>
              </a:rPr>
              <a:t>yeast.aa.gz</a:t>
            </a:r>
            <a:endParaRPr lang="en-US" altLang="zh-CN" dirty="0" smtClean="0">
              <a:latin typeface="Courier New" pitchFamily="49" charset="0"/>
              <a:cs typeface="Courier New" pitchFamily="49" charset="0"/>
            </a:endParaRPr>
          </a:p>
          <a:p>
            <a:endParaRPr lang="en-US" altLang="zh-CN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CN" dirty="0" err="1">
                <a:latin typeface="Courier New" pitchFamily="49" charset="0"/>
                <a:cs typeface="Courier New" pitchFamily="49" charset="0"/>
              </a:rPr>
              <a:t>wget</a:t>
            </a:r>
            <a:r>
              <a:rPr lang="en-US" altLang="zh-CN" dirty="0">
                <a:latin typeface="Courier New" pitchFamily="49" charset="0"/>
                <a:cs typeface="Courier New" pitchFamily="49" charset="0"/>
              </a:rPr>
              <a:t> -r -q </a:t>
            </a:r>
            <a:r>
              <a:rPr lang="en-US" altLang="zh-CN" dirty="0">
                <a:latin typeface="Courier New" pitchFamily="49" charset="0"/>
                <a:cs typeface="Courier New" pitchFamily="49" charset="0"/>
                <a:hlinkClick r:id="rId4" action="ppaction://hlinkfile"/>
              </a:rPr>
              <a:t>ftp://ftp.ncbi.nih.gov/genomes/Bacteria/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  <a:hlinkClick r:id="rId4" action="ppaction://hlinkfile"/>
              </a:rPr>
              <a:t>Escherichia_coli_K_12_substr__MG1655_uid57779</a:t>
            </a:r>
            <a:endParaRPr lang="en-US" altLang="zh-CN" dirty="0" smtClean="0">
              <a:latin typeface="Courier New" pitchFamily="49" charset="0"/>
              <a:cs typeface="Courier New" pitchFamily="49" charset="0"/>
            </a:endParaRPr>
          </a:p>
          <a:p>
            <a:endParaRPr lang="en-US" altLang="zh-CN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wget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–q 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  <a:hlinkClick r:id="rId5"/>
              </a:rPr>
              <a:t>ftp.ncbi.nih.gov:/blast/executables/LATEST/ncbi-blast-2.2.27+-x64-linux.tar.gz</a:t>
            </a:r>
            <a:endParaRPr lang="en-US" altLang="zh-CN" dirty="0" smtClean="0">
              <a:latin typeface="Courier New" pitchFamily="49" charset="0"/>
              <a:cs typeface="Courier New" pitchFamily="49" charset="0"/>
            </a:endParaRPr>
          </a:p>
          <a:p>
            <a:endParaRPr lang="en-US" altLang="zh-CN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wget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dirty="0">
                <a:latin typeface="Courier New" pitchFamily="49" charset="0"/>
                <a:cs typeface="Courier New" pitchFamily="49" charset="0"/>
                <a:hlinkClick r:id="rId6"/>
              </a:rPr>
              <a:t>ftp://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  <a:hlinkClick r:id="rId6"/>
              </a:rPr>
              <a:t>emboss.open-bio.org/pub/EMBOSS/emboss-latest.tar.gz</a:t>
            </a:r>
            <a:endParaRPr lang="en-US" altLang="zh-CN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-152400"/>
            <a:ext cx="1004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 smtClean="0"/>
              <a:t>wget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6019800"/>
            <a:ext cx="2414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-q quiet</a:t>
            </a:r>
          </a:p>
          <a:p>
            <a:r>
              <a:rPr lang="en-US" dirty="0" smtClean="0"/>
              <a:t>-r recursive (for folders)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59436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take time to download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Put </a:t>
            </a:r>
            <a:r>
              <a:rPr lang="en-US" b="1" dirty="0" smtClean="0">
                <a:solidFill>
                  <a:srgbClr val="00B050"/>
                </a:solidFill>
              </a:rPr>
              <a:t>&amp;</a:t>
            </a:r>
            <a:r>
              <a:rPr lang="en-US" dirty="0" smtClean="0">
                <a:solidFill>
                  <a:srgbClr val="FF0000"/>
                </a:solidFill>
              </a:rPr>
              <a:t> at the end of command line to put the job to the background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72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07597" y="371953"/>
            <a:ext cx="5909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Archive and compress files/folders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69900" y="1579245"/>
            <a:ext cx="82169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To save disk space, we can compress large files if we do not intend to use them for a</a:t>
            </a:r>
          </a:p>
          <a:p>
            <a:r>
              <a:rPr lang="en-US" altLang="zh-CN" dirty="0"/>
              <a:t>while. A lot of files downloaded from the web are compressed and need to be</a:t>
            </a:r>
          </a:p>
          <a:p>
            <a:r>
              <a:rPr lang="en-US" altLang="zh-CN" dirty="0"/>
              <a:t>uncompressed before any processing can take place</a:t>
            </a:r>
            <a:r>
              <a:rPr lang="en-US" altLang="zh-CN" dirty="0" smtClean="0"/>
              <a:t>.</a:t>
            </a:r>
          </a:p>
          <a:p>
            <a:endParaRPr lang="en-US" altLang="zh-CN" dirty="0"/>
          </a:p>
          <a:p>
            <a:r>
              <a:rPr lang="en-US" altLang="zh-CN" dirty="0"/>
              <a:t>Common compressed formats:</a:t>
            </a:r>
          </a:p>
          <a:p>
            <a:r>
              <a:rPr lang="en-US" altLang="zh-CN" dirty="0"/>
              <a:t>• </a:t>
            </a:r>
            <a:r>
              <a:rPr lang="en-US" altLang="zh-CN" dirty="0" err="1">
                <a:solidFill>
                  <a:srgbClr val="FF0000"/>
                </a:solidFill>
              </a:rPr>
              <a:t>gzip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(</a:t>
            </a:r>
            <a:r>
              <a:rPr lang="en-US" altLang="zh-CN" dirty="0" err="1"/>
              <a:t>gz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	</a:t>
            </a:r>
            <a:r>
              <a:rPr lang="en-US" altLang="zh-CN" b="1" dirty="0" err="1" smtClean="0"/>
              <a:t>gzip</a:t>
            </a:r>
            <a:r>
              <a:rPr lang="en-US" altLang="zh-CN" b="1" dirty="0" smtClean="0"/>
              <a:t> </a:t>
            </a:r>
            <a:r>
              <a:rPr lang="en-US" altLang="zh-CN" b="1" dirty="0" err="1"/>
              <a:t>my_file</a:t>
            </a:r>
            <a:r>
              <a:rPr lang="en-US" altLang="zh-CN" b="1" dirty="0"/>
              <a:t> </a:t>
            </a:r>
            <a:r>
              <a:rPr lang="en-US" altLang="zh-CN" i="1" dirty="0"/>
              <a:t>(compresses file </a:t>
            </a:r>
            <a:r>
              <a:rPr lang="en-US" altLang="zh-CN" dirty="0" err="1"/>
              <a:t>my_file</a:t>
            </a:r>
            <a:r>
              <a:rPr lang="en-US" altLang="zh-CN" i="1" dirty="0"/>
              <a:t>, producing its compressed version,</a:t>
            </a:r>
          </a:p>
          <a:p>
            <a:r>
              <a:rPr lang="en-US" altLang="zh-CN" dirty="0" smtClean="0"/>
              <a:t>				my_file.gz</a:t>
            </a:r>
            <a:r>
              <a:rPr lang="en-US" altLang="zh-CN" i="1" dirty="0"/>
              <a:t>)</a:t>
            </a:r>
          </a:p>
          <a:p>
            <a:r>
              <a:rPr lang="en-US" altLang="zh-CN" dirty="0"/>
              <a:t>	</a:t>
            </a:r>
            <a:r>
              <a:rPr lang="en-US" altLang="zh-CN" b="1" dirty="0" err="1" smtClean="0"/>
              <a:t>gzip</a:t>
            </a:r>
            <a:r>
              <a:rPr lang="en-US" altLang="zh-CN" b="1" dirty="0" smtClean="0"/>
              <a:t> </a:t>
            </a:r>
            <a:r>
              <a:rPr lang="en-US" altLang="zh-CN" b="1" dirty="0"/>
              <a:t>–d my_file.gz </a:t>
            </a:r>
            <a:r>
              <a:rPr lang="en-US" altLang="zh-CN" i="1" dirty="0"/>
              <a:t>(decompress </a:t>
            </a:r>
            <a:r>
              <a:rPr lang="en-US" altLang="zh-CN" dirty="0"/>
              <a:t>my_file.gz</a:t>
            </a:r>
            <a:r>
              <a:rPr lang="en-US" altLang="zh-CN" i="1" dirty="0"/>
              <a:t>, producing its original version</a:t>
            </a:r>
          </a:p>
          <a:p>
            <a:r>
              <a:rPr lang="en-US" altLang="zh-CN" dirty="0" smtClean="0"/>
              <a:t>				</a:t>
            </a:r>
            <a:r>
              <a:rPr lang="en-US" altLang="zh-CN" dirty="0" err="1" smtClean="0"/>
              <a:t>my_file</a:t>
            </a:r>
            <a:r>
              <a:rPr lang="en-US" altLang="zh-CN" i="1" dirty="0"/>
              <a:t>)</a:t>
            </a:r>
          </a:p>
          <a:p>
            <a:r>
              <a:rPr lang="en-US" altLang="zh-CN" dirty="0"/>
              <a:t>• </a:t>
            </a:r>
            <a:r>
              <a:rPr lang="en-US" altLang="zh-CN" dirty="0">
                <a:solidFill>
                  <a:srgbClr val="FF0000"/>
                </a:solidFill>
              </a:rPr>
              <a:t>bzip2</a:t>
            </a:r>
          </a:p>
          <a:p>
            <a:r>
              <a:rPr lang="en-US" altLang="zh-CN" dirty="0"/>
              <a:t>	</a:t>
            </a:r>
            <a:r>
              <a:rPr lang="en-US" altLang="zh-CN" b="1" dirty="0" smtClean="0"/>
              <a:t>bzip2 </a:t>
            </a:r>
            <a:r>
              <a:rPr lang="en-US" altLang="zh-CN" b="1" dirty="0" err="1"/>
              <a:t>my_file</a:t>
            </a:r>
            <a:r>
              <a:rPr lang="en-US" altLang="zh-CN" b="1" dirty="0"/>
              <a:t> </a:t>
            </a:r>
            <a:r>
              <a:rPr lang="en-US" altLang="zh-CN" i="1" dirty="0"/>
              <a:t>(compresses file </a:t>
            </a:r>
            <a:r>
              <a:rPr lang="en-US" altLang="zh-CN" dirty="0" err="1"/>
              <a:t>my_file</a:t>
            </a:r>
            <a:r>
              <a:rPr lang="en-US" altLang="zh-CN" i="1" dirty="0"/>
              <a:t>, producing its compressed version,</a:t>
            </a:r>
          </a:p>
          <a:p>
            <a:r>
              <a:rPr lang="en-US" altLang="zh-CN" dirty="0" smtClean="0"/>
              <a:t>				my_file.bz2</a:t>
            </a:r>
            <a:r>
              <a:rPr lang="en-US" altLang="zh-CN" i="1" dirty="0"/>
              <a:t>)</a:t>
            </a:r>
          </a:p>
          <a:p>
            <a:r>
              <a:rPr lang="en-US" altLang="zh-CN" dirty="0"/>
              <a:t>	</a:t>
            </a:r>
            <a:r>
              <a:rPr lang="en-US" altLang="zh-CN" b="1" dirty="0" smtClean="0"/>
              <a:t>bunzip2 </a:t>
            </a:r>
            <a:r>
              <a:rPr lang="en-US" altLang="zh-CN" b="1" dirty="0"/>
              <a:t>my_file.bz2 </a:t>
            </a:r>
            <a:r>
              <a:rPr lang="en-US" altLang="zh-CN" i="1" dirty="0"/>
              <a:t>(decompress </a:t>
            </a:r>
            <a:r>
              <a:rPr lang="en-US" altLang="zh-CN" dirty="0"/>
              <a:t>my_file.bz2</a:t>
            </a:r>
            <a:r>
              <a:rPr lang="en-US" altLang="zh-CN" i="1" dirty="0"/>
              <a:t>, producing its original</a:t>
            </a:r>
          </a:p>
          <a:p>
            <a:r>
              <a:rPr lang="en-US" altLang="zh-CN" i="1" dirty="0" smtClean="0"/>
              <a:t>				version </a:t>
            </a:r>
            <a:r>
              <a:rPr lang="en-US" altLang="zh-CN" dirty="0" err="1"/>
              <a:t>my_file</a:t>
            </a:r>
            <a:r>
              <a:rPr lang="en-US" altLang="zh-CN" i="1" dirty="0"/>
              <a:t>)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18191" y="2636912"/>
            <a:ext cx="247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</a:rPr>
              <a:t>zless</a:t>
            </a:r>
            <a:r>
              <a:rPr lang="en-US" altLang="zh-CN" dirty="0" smtClean="0">
                <a:solidFill>
                  <a:srgbClr val="FF0000"/>
                </a:solidFill>
              </a:rPr>
              <a:t> to view zipped files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96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609600"/>
            <a:ext cx="79883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Common compressed formats (continued):</a:t>
            </a:r>
          </a:p>
          <a:p>
            <a:r>
              <a:rPr lang="en-US" altLang="zh-CN" dirty="0"/>
              <a:t>• </a:t>
            </a:r>
            <a:r>
              <a:rPr lang="en-US" altLang="zh-CN" dirty="0">
                <a:solidFill>
                  <a:srgbClr val="FF0000"/>
                </a:solidFill>
              </a:rPr>
              <a:t>zip</a:t>
            </a:r>
          </a:p>
          <a:p>
            <a:r>
              <a:rPr lang="en-US" altLang="zh-CN" dirty="0"/>
              <a:t>	</a:t>
            </a:r>
            <a:r>
              <a:rPr lang="en-US" altLang="zh-CN" b="1" dirty="0" smtClean="0"/>
              <a:t>zip </a:t>
            </a:r>
            <a:r>
              <a:rPr lang="en-US" altLang="zh-CN" b="1" dirty="0"/>
              <a:t>my_file.zip my_file1 my_file2 my_file3 </a:t>
            </a:r>
            <a:r>
              <a:rPr lang="en-US" altLang="zh-CN" i="1" dirty="0"/>
              <a:t>(create a compressed archive</a:t>
            </a:r>
          </a:p>
          <a:p>
            <a:r>
              <a:rPr lang="en-US" altLang="zh-CN" i="1" dirty="0" smtClean="0"/>
              <a:t>		called </a:t>
            </a:r>
            <a:r>
              <a:rPr lang="en-US" altLang="zh-CN" dirty="0"/>
              <a:t>my_files.zip</a:t>
            </a:r>
            <a:r>
              <a:rPr lang="en-US" altLang="zh-CN" i="1" dirty="0"/>
              <a:t>, containing three files: </a:t>
            </a:r>
            <a:r>
              <a:rPr lang="en-US" altLang="zh-CN" dirty="0"/>
              <a:t>my_file1, my_file2, my_file3</a:t>
            </a:r>
            <a:r>
              <a:rPr lang="en-US" altLang="zh-CN" i="1" dirty="0"/>
              <a:t>)</a:t>
            </a:r>
          </a:p>
          <a:p>
            <a:r>
              <a:rPr lang="en-US" altLang="zh-CN" dirty="0"/>
              <a:t>	</a:t>
            </a:r>
            <a:r>
              <a:rPr lang="en-US" altLang="zh-CN" b="1" dirty="0" smtClean="0"/>
              <a:t>zip </a:t>
            </a:r>
            <a:r>
              <a:rPr lang="en-US" altLang="zh-CN" b="1" dirty="0"/>
              <a:t>‐r my_file.zip my_file1 </a:t>
            </a:r>
            <a:r>
              <a:rPr lang="en-US" altLang="zh-CN" b="1" dirty="0" err="1"/>
              <a:t>my_dir</a:t>
            </a:r>
            <a:r>
              <a:rPr lang="en-US" altLang="zh-CN" b="1" dirty="0"/>
              <a:t> </a:t>
            </a:r>
            <a:r>
              <a:rPr lang="en-US" altLang="zh-CN" i="1" dirty="0"/>
              <a:t>(if </a:t>
            </a:r>
            <a:r>
              <a:rPr lang="en-US" altLang="zh-CN" dirty="0" err="1"/>
              <a:t>my_dir</a:t>
            </a:r>
            <a:r>
              <a:rPr lang="en-US" altLang="zh-CN" dirty="0"/>
              <a:t> </a:t>
            </a:r>
            <a:r>
              <a:rPr lang="en-US" altLang="zh-CN" i="1" dirty="0"/>
              <a:t>is a directory, create an</a:t>
            </a:r>
          </a:p>
          <a:p>
            <a:r>
              <a:rPr lang="en-US" altLang="zh-CN" i="1" dirty="0" smtClean="0"/>
              <a:t>		archive </a:t>
            </a:r>
            <a:r>
              <a:rPr lang="en-US" altLang="zh-CN" dirty="0"/>
              <a:t>my_file.zip </a:t>
            </a:r>
            <a:r>
              <a:rPr lang="en-US" altLang="zh-CN" i="1" dirty="0"/>
              <a:t>containing the file </a:t>
            </a:r>
            <a:r>
              <a:rPr lang="en-US" altLang="zh-CN" dirty="0"/>
              <a:t>my_file1 </a:t>
            </a:r>
            <a:r>
              <a:rPr lang="en-US" altLang="zh-CN" i="1" dirty="0"/>
              <a:t>and the directory </a:t>
            </a:r>
            <a:r>
              <a:rPr lang="en-US" altLang="zh-CN" dirty="0" err="1"/>
              <a:t>my_dir</a:t>
            </a:r>
            <a:endParaRPr lang="en-US" altLang="zh-CN" dirty="0"/>
          </a:p>
          <a:p>
            <a:r>
              <a:rPr lang="en-US" altLang="zh-CN" i="1" dirty="0" smtClean="0"/>
              <a:t>		with </a:t>
            </a:r>
            <a:r>
              <a:rPr lang="en-US" altLang="zh-CN" i="1" dirty="0"/>
              <a:t>all its content)</a:t>
            </a:r>
          </a:p>
          <a:p>
            <a:r>
              <a:rPr lang="en-US" altLang="zh-CN" dirty="0"/>
              <a:t>	</a:t>
            </a:r>
            <a:r>
              <a:rPr lang="en-US" altLang="zh-CN" b="1" dirty="0" smtClean="0"/>
              <a:t>zip </a:t>
            </a:r>
            <a:r>
              <a:rPr lang="en-US" altLang="zh-CN" b="1" dirty="0"/>
              <a:t>–l my_file.zip </a:t>
            </a:r>
            <a:r>
              <a:rPr lang="en-US" altLang="zh-CN" i="1" dirty="0"/>
              <a:t>(list contents of the zip archive </a:t>
            </a:r>
            <a:r>
              <a:rPr lang="en-US" altLang="zh-CN" dirty="0"/>
              <a:t>my_file.zip</a:t>
            </a:r>
            <a:r>
              <a:rPr lang="en-US" altLang="zh-CN" i="1" dirty="0"/>
              <a:t>)</a:t>
            </a:r>
          </a:p>
          <a:p>
            <a:r>
              <a:rPr lang="en-US" altLang="zh-CN" dirty="0"/>
              <a:t>	</a:t>
            </a:r>
            <a:r>
              <a:rPr lang="en-US" altLang="zh-CN" b="1" dirty="0" smtClean="0"/>
              <a:t>unzip </a:t>
            </a:r>
            <a:r>
              <a:rPr lang="en-US" altLang="zh-CN" b="1" dirty="0"/>
              <a:t>my_files.zip </a:t>
            </a:r>
            <a:r>
              <a:rPr lang="en-US" altLang="zh-CN" i="1" dirty="0"/>
              <a:t>(decompress the archive into the constituent files and</a:t>
            </a:r>
          </a:p>
          <a:p>
            <a:r>
              <a:rPr lang="en-US" altLang="zh-CN" i="1" dirty="0" smtClean="0"/>
              <a:t>		directories</a:t>
            </a:r>
            <a:endParaRPr lang="en-US" altLang="zh-CN" i="1" dirty="0"/>
          </a:p>
          <a:p>
            <a:r>
              <a:rPr lang="en-US" altLang="zh-CN" dirty="0"/>
              <a:t>• </a:t>
            </a:r>
            <a:r>
              <a:rPr lang="en-US" altLang="zh-CN" dirty="0">
                <a:solidFill>
                  <a:srgbClr val="FF0000"/>
                </a:solidFill>
              </a:rPr>
              <a:t>tar</a:t>
            </a:r>
          </a:p>
          <a:p>
            <a:r>
              <a:rPr lang="en-US" altLang="zh-CN" dirty="0"/>
              <a:t>	</a:t>
            </a:r>
            <a:r>
              <a:rPr lang="en-US" altLang="zh-CN" b="1" dirty="0" smtClean="0"/>
              <a:t>tar </a:t>
            </a:r>
            <a:r>
              <a:rPr lang="en-US" altLang="zh-CN" b="1" dirty="0"/>
              <a:t>‐</a:t>
            </a:r>
            <a:r>
              <a:rPr lang="en-US" altLang="zh-CN" b="1" dirty="0" err="1"/>
              <a:t>cvf</a:t>
            </a:r>
            <a:r>
              <a:rPr lang="en-US" altLang="zh-CN" b="1" dirty="0"/>
              <a:t> my_file.tar my_file1 my_file2 </a:t>
            </a:r>
            <a:r>
              <a:rPr lang="en-US" altLang="zh-CN" b="1" dirty="0" err="1"/>
              <a:t>my_dir</a:t>
            </a:r>
            <a:r>
              <a:rPr lang="en-US" altLang="zh-CN" b="1" dirty="0"/>
              <a:t> </a:t>
            </a:r>
            <a:r>
              <a:rPr lang="en-US" altLang="zh-CN" i="1" dirty="0"/>
              <a:t>(create a compressed</a:t>
            </a:r>
          </a:p>
          <a:p>
            <a:r>
              <a:rPr lang="en-US" altLang="zh-CN" i="1" dirty="0" smtClean="0"/>
              <a:t>		archive </a:t>
            </a:r>
            <a:r>
              <a:rPr lang="en-US" altLang="zh-CN" i="1" dirty="0"/>
              <a:t>called </a:t>
            </a:r>
            <a:r>
              <a:rPr lang="en-US" altLang="zh-CN" dirty="0"/>
              <a:t>my_files.tar</a:t>
            </a:r>
            <a:r>
              <a:rPr lang="en-US" altLang="zh-CN" i="1" dirty="0"/>
              <a:t>, containing files </a:t>
            </a:r>
            <a:r>
              <a:rPr lang="en-US" altLang="zh-CN" dirty="0"/>
              <a:t>my_file1, my_file2 </a:t>
            </a:r>
            <a:r>
              <a:rPr lang="en-US" altLang="zh-CN" i="1" dirty="0"/>
              <a:t>and the</a:t>
            </a:r>
          </a:p>
          <a:p>
            <a:r>
              <a:rPr lang="en-US" altLang="zh-CN" i="1" dirty="0" smtClean="0"/>
              <a:t>		directory </a:t>
            </a:r>
            <a:r>
              <a:rPr lang="en-US" altLang="zh-CN" dirty="0" err="1"/>
              <a:t>my_dir</a:t>
            </a:r>
            <a:r>
              <a:rPr lang="en-US" altLang="zh-CN" dirty="0"/>
              <a:t> </a:t>
            </a:r>
            <a:r>
              <a:rPr lang="en-US" altLang="zh-CN" i="1" dirty="0"/>
              <a:t>with all its content)</a:t>
            </a:r>
          </a:p>
          <a:p>
            <a:r>
              <a:rPr lang="en-US" altLang="zh-CN" dirty="0"/>
              <a:t>	</a:t>
            </a:r>
            <a:r>
              <a:rPr lang="en-US" altLang="zh-CN" b="1" dirty="0" smtClean="0"/>
              <a:t>tar </a:t>
            </a:r>
            <a:r>
              <a:rPr lang="en-US" altLang="zh-CN" b="1" dirty="0"/>
              <a:t>–</a:t>
            </a:r>
            <a:r>
              <a:rPr lang="en-US" altLang="zh-CN" b="1" dirty="0" err="1"/>
              <a:t>tvf</a:t>
            </a:r>
            <a:r>
              <a:rPr lang="en-US" altLang="zh-CN" b="1" dirty="0"/>
              <a:t> my_file.tar </a:t>
            </a:r>
            <a:r>
              <a:rPr lang="en-US" altLang="zh-CN" i="1" dirty="0"/>
              <a:t>(list contents of the tar archive </a:t>
            </a:r>
            <a:r>
              <a:rPr lang="en-US" altLang="zh-CN" dirty="0"/>
              <a:t>my_file.tar</a:t>
            </a:r>
            <a:r>
              <a:rPr lang="en-US" altLang="zh-CN" i="1" dirty="0"/>
              <a:t>)</a:t>
            </a:r>
          </a:p>
          <a:p>
            <a:r>
              <a:rPr lang="en-US" altLang="zh-CN" dirty="0"/>
              <a:t>	</a:t>
            </a:r>
            <a:r>
              <a:rPr lang="en-US" altLang="zh-CN" b="1" dirty="0" smtClean="0"/>
              <a:t>tar </a:t>
            </a:r>
            <a:r>
              <a:rPr lang="en-US" altLang="zh-CN" b="1" dirty="0"/>
              <a:t>‐ </a:t>
            </a:r>
            <a:r>
              <a:rPr lang="en-US" altLang="zh-CN" b="1" dirty="0" err="1"/>
              <a:t>xvf</a:t>
            </a:r>
            <a:r>
              <a:rPr lang="en-US" altLang="zh-CN" b="1" dirty="0"/>
              <a:t> my_files.tar </a:t>
            </a:r>
            <a:r>
              <a:rPr lang="en-US" altLang="zh-CN" i="1" dirty="0"/>
              <a:t>(decompress the archive into the constituent files</a:t>
            </a:r>
          </a:p>
          <a:p>
            <a:r>
              <a:rPr lang="en-US" altLang="zh-CN" i="1" dirty="0" smtClean="0"/>
              <a:t>		and </a:t>
            </a:r>
            <a:r>
              <a:rPr lang="en-US" altLang="zh-CN" i="1" dirty="0"/>
              <a:t>directories)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71900" y="6184900"/>
            <a:ext cx="265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Use man tar to learn more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2652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9900" y="2077641"/>
            <a:ext cx="78867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Common compressed formats (continued):</a:t>
            </a:r>
          </a:p>
          <a:p>
            <a:r>
              <a:rPr lang="en-US" altLang="zh-CN" dirty="0"/>
              <a:t>• </a:t>
            </a:r>
            <a:r>
              <a:rPr lang="en-US" altLang="zh-CN" dirty="0" err="1">
                <a:solidFill>
                  <a:srgbClr val="FF0000"/>
                </a:solidFill>
              </a:rPr>
              <a:t>tgz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(also, </a:t>
            </a:r>
            <a:r>
              <a:rPr lang="en-US" altLang="zh-CN" dirty="0">
                <a:solidFill>
                  <a:srgbClr val="FF0000"/>
                </a:solidFill>
              </a:rPr>
              <a:t>tar.gz</a:t>
            </a:r>
            <a:r>
              <a:rPr lang="en-US" altLang="zh-CN" dirty="0"/>
              <a:t> – essentially a combo of “tar” and “</a:t>
            </a:r>
            <a:r>
              <a:rPr lang="en-US" altLang="zh-CN" dirty="0" err="1"/>
              <a:t>gzip</a:t>
            </a:r>
            <a:r>
              <a:rPr lang="en-US" altLang="zh-CN" dirty="0"/>
              <a:t>”)</a:t>
            </a:r>
          </a:p>
          <a:p>
            <a:r>
              <a:rPr lang="en-US" altLang="zh-CN" dirty="0"/>
              <a:t>	</a:t>
            </a:r>
            <a:r>
              <a:rPr lang="en-US" altLang="zh-CN" dirty="0" smtClean="0"/>
              <a:t> </a:t>
            </a:r>
            <a:r>
              <a:rPr lang="en-US" altLang="zh-CN" b="1" dirty="0"/>
              <a:t>tar ‐</a:t>
            </a:r>
            <a:r>
              <a:rPr lang="en-US" altLang="zh-CN" b="1" dirty="0" err="1"/>
              <a:t>czvf</a:t>
            </a:r>
            <a:r>
              <a:rPr lang="en-US" altLang="zh-CN" b="1" dirty="0"/>
              <a:t> my_file.tgz my_file1 my_file2 </a:t>
            </a:r>
            <a:r>
              <a:rPr lang="en-US" altLang="zh-CN" b="1" dirty="0" err="1"/>
              <a:t>my_dir</a:t>
            </a:r>
            <a:r>
              <a:rPr lang="en-US" altLang="zh-CN" b="1" dirty="0"/>
              <a:t> </a:t>
            </a:r>
            <a:r>
              <a:rPr lang="en-US" altLang="zh-CN" i="1" dirty="0"/>
              <a:t>(create a compressed</a:t>
            </a:r>
          </a:p>
          <a:p>
            <a:r>
              <a:rPr lang="en-US" altLang="zh-CN" i="1" dirty="0" smtClean="0"/>
              <a:t>		archive </a:t>
            </a:r>
            <a:r>
              <a:rPr lang="en-US" altLang="zh-CN" i="1" dirty="0"/>
              <a:t>called </a:t>
            </a:r>
            <a:r>
              <a:rPr lang="en-US" altLang="zh-CN" dirty="0"/>
              <a:t>my_files.tgz</a:t>
            </a:r>
            <a:r>
              <a:rPr lang="en-US" altLang="zh-CN" i="1" dirty="0"/>
              <a:t>, containing files </a:t>
            </a:r>
            <a:r>
              <a:rPr lang="en-US" altLang="zh-CN" dirty="0"/>
              <a:t>my_file1, my_file2 </a:t>
            </a:r>
            <a:r>
              <a:rPr lang="en-US" altLang="zh-CN" i="1" dirty="0"/>
              <a:t>and the</a:t>
            </a:r>
          </a:p>
          <a:p>
            <a:r>
              <a:rPr lang="en-US" altLang="zh-CN" i="1" dirty="0" smtClean="0"/>
              <a:t>		directory </a:t>
            </a:r>
            <a:r>
              <a:rPr lang="en-US" altLang="zh-CN" dirty="0" err="1"/>
              <a:t>my_dir</a:t>
            </a:r>
            <a:r>
              <a:rPr lang="en-US" altLang="zh-CN" dirty="0"/>
              <a:t> </a:t>
            </a:r>
            <a:r>
              <a:rPr lang="en-US" altLang="zh-CN" i="1" dirty="0"/>
              <a:t>with all its content)</a:t>
            </a:r>
          </a:p>
          <a:p>
            <a:r>
              <a:rPr lang="en-US" altLang="zh-CN" dirty="0"/>
              <a:t>	</a:t>
            </a:r>
            <a:r>
              <a:rPr lang="en-US" altLang="zh-CN" b="1" dirty="0" smtClean="0"/>
              <a:t>tar </a:t>
            </a:r>
            <a:r>
              <a:rPr lang="en-US" altLang="zh-CN" b="1" dirty="0"/>
              <a:t>–</a:t>
            </a:r>
            <a:r>
              <a:rPr lang="en-US" altLang="zh-CN" b="1" dirty="0" err="1"/>
              <a:t>tzvf</a:t>
            </a:r>
            <a:r>
              <a:rPr lang="en-US" altLang="zh-CN" b="1" dirty="0"/>
              <a:t> my_file.tgz </a:t>
            </a:r>
            <a:r>
              <a:rPr lang="en-US" altLang="zh-CN" i="1" dirty="0"/>
              <a:t>(list contents of the tar archive </a:t>
            </a:r>
            <a:r>
              <a:rPr lang="en-US" altLang="zh-CN" dirty="0"/>
              <a:t>my_file.tar</a:t>
            </a:r>
            <a:r>
              <a:rPr lang="en-US" altLang="zh-CN" i="1" dirty="0"/>
              <a:t>)</a:t>
            </a:r>
          </a:p>
          <a:p>
            <a:r>
              <a:rPr lang="en-US" altLang="zh-CN" dirty="0"/>
              <a:t>	</a:t>
            </a:r>
            <a:r>
              <a:rPr lang="en-US" altLang="zh-CN" b="1" dirty="0" smtClean="0"/>
              <a:t>tar </a:t>
            </a:r>
            <a:r>
              <a:rPr lang="en-US" altLang="zh-CN" b="1" dirty="0"/>
              <a:t>‐</a:t>
            </a:r>
            <a:r>
              <a:rPr lang="en-US" altLang="zh-CN" b="1" dirty="0" err="1"/>
              <a:t>xzvf</a:t>
            </a:r>
            <a:r>
              <a:rPr lang="en-US" altLang="zh-CN" b="1" dirty="0"/>
              <a:t> my_files.tgz </a:t>
            </a:r>
            <a:r>
              <a:rPr lang="en-US" altLang="zh-CN" i="1" dirty="0"/>
              <a:t>(decompress the archive into the constituent files</a:t>
            </a:r>
          </a:p>
          <a:p>
            <a:r>
              <a:rPr lang="en-US" altLang="zh-CN" i="1" dirty="0" smtClean="0"/>
              <a:t>		and </a:t>
            </a:r>
            <a:r>
              <a:rPr lang="en-US" altLang="zh-CN" i="1" dirty="0"/>
              <a:t>directories)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5267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143000"/>
            <a:ext cx="84235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Wget</a:t>
            </a:r>
            <a:r>
              <a:rPr lang="en-US" dirty="0" smtClean="0">
                <a:solidFill>
                  <a:srgbClr val="FF0000"/>
                </a:solidFill>
              </a:rPr>
              <a:t> the book materials of </a:t>
            </a:r>
            <a:r>
              <a:rPr lang="en-US" b="1" dirty="0" smtClean="0">
                <a:solidFill>
                  <a:srgbClr val="FF0000"/>
                </a:solidFill>
              </a:rPr>
              <a:t>Unix and Perl Primer for Biologists</a:t>
            </a:r>
          </a:p>
          <a:p>
            <a:r>
              <a:rPr lang="en-US" dirty="0" smtClean="0">
                <a:solidFill>
                  <a:srgbClr val="FF0000"/>
                </a:solidFill>
                <a:hlinkClick r:id="rId2"/>
              </a:rPr>
              <a:t>http://korflab.ucdavis.edu/Unix_and_Perl/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mkdir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book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book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wget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  <a:hlinkClick r:id="rId3"/>
              </a:rPr>
              <a:t>http://korflab.ucdavis.edu/Unix_and_Perl/current.zip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unzip current.zip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419600"/>
            <a:ext cx="461737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</a:rPr>
              <a:t>Unpackage</a:t>
            </a:r>
            <a:r>
              <a:rPr lang="en-US" altLang="zh-CN" dirty="0" smtClean="0">
                <a:solidFill>
                  <a:srgbClr val="FF0000"/>
                </a:solidFill>
              </a:rPr>
              <a:t> the emboss package</a:t>
            </a: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cd</a:t>
            </a:r>
            <a:endParaRPr lang="en-US" altLang="zh-CN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mkdir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tools</a:t>
            </a:r>
          </a:p>
          <a:p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cd tools</a:t>
            </a:r>
          </a:p>
          <a:p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mv ../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  <a:hlinkClick r:id="rId4"/>
              </a:rPr>
              <a:t>emboss-latest.tar.gz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tools</a:t>
            </a:r>
          </a:p>
          <a:p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tar –</a:t>
            </a:r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zxf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  <a:hlinkClick r:id="rId4"/>
              </a:rPr>
              <a:t>emboss-</a:t>
            </a:r>
            <a:r>
              <a:rPr lang="en-US" altLang="zh-CN" dirty="0" err="1" smtClean="0">
                <a:latin typeface="Courier New" pitchFamily="49" charset="0"/>
                <a:cs typeface="Courier New" pitchFamily="49" charset="0"/>
                <a:hlinkClick r:id="rId4"/>
              </a:rPr>
              <a:t>latest.tar.gz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&amp;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6D75-A291-4137-9A16-BA256E6FB10F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Homework #7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dirty="0" smtClean="0"/>
              <a:t>Create a folder under your home called hw7</a:t>
            </a:r>
          </a:p>
          <a:p>
            <a:pPr marL="0" indent="0">
              <a:buNone/>
            </a:pP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Change directory to hw7</a:t>
            </a:r>
          </a:p>
          <a:p>
            <a:pPr marL="0" indent="0">
              <a:buNone/>
            </a:pP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Go to NCBI ftp site, find the genome, bacteria, </a:t>
            </a:r>
            <a:r>
              <a:rPr lang="en-US" altLang="zh-CN" sz="1800" dirty="0" err="1" smtClean="0"/>
              <a:t>ecoli</a:t>
            </a:r>
            <a:r>
              <a:rPr lang="en-US" altLang="zh-CN" sz="1800" dirty="0" smtClean="0"/>
              <a:t> MG1655 folder, and download the </a:t>
            </a:r>
            <a:r>
              <a:rPr lang="en-US" altLang="zh-CN" sz="1800" dirty="0" err="1" smtClean="0"/>
              <a:t>ptt</a:t>
            </a:r>
            <a:r>
              <a:rPr lang="en-US" altLang="zh-CN" sz="1800" dirty="0" smtClean="0"/>
              <a:t> file and the </a:t>
            </a:r>
            <a:r>
              <a:rPr lang="en-US" altLang="zh-CN" sz="1800" dirty="0" err="1" smtClean="0"/>
              <a:t>faa</a:t>
            </a:r>
            <a:r>
              <a:rPr lang="en-US" altLang="zh-CN" sz="1800" dirty="0" smtClean="0"/>
              <a:t> file in there</a:t>
            </a:r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 smtClean="0"/>
              <a:t>Create a copy of the </a:t>
            </a:r>
            <a:r>
              <a:rPr lang="en-US" altLang="zh-CN" sz="1800" dirty="0" err="1" smtClean="0"/>
              <a:t>ppt</a:t>
            </a:r>
            <a:r>
              <a:rPr lang="en-US" altLang="zh-CN" sz="1800" dirty="0" smtClean="0"/>
              <a:t> file, if the original file is called </a:t>
            </a:r>
            <a:r>
              <a:rPr lang="en-US" altLang="zh-CN" sz="1800" dirty="0" err="1" smtClean="0"/>
              <a:t>A.ptt</a:t>
            </a:r>
            <a:r>
              <a:rPr lang="en-US" altLang="zh-CN" sz="1800" dirty="0" smtClean="0"/>
              <a:t>, name the copied file </a:t>
            </a:r>
            <a:r>
              <a:rPr lang="en-US" altLang="zh-CN" sz="1800" dirty="0" err="1" smtClean="0"/>
              <a:t>A.ptt.bak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Do the same thing for the </a:t>
            </a:r>
            <a:r>
              <a:rPr lang="en-US" altLang="zh-CN" sz="1800" dirty="0" err="1" smtClean="0"/>
              <a:t>faa</a:t>
            </a:r>
            <a:r>
              <a:rPr lang="en-US" altLang="zh-CN" sz="1800" dirty="0" smtClean="0"/>
              <a:t> file</a:t>
            </a:r>
          </a:p>
          <a:p>
            <a:pPr marL="0" indent="0">
              <a:buNone/>
            </a:pP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For the </a:t>
            </a:r>
            <a:r>
              <a:rPr lang="en-US" altLang="zh-CN" sz="1800" dirty="0" err="1" smtClean="0"/>
              <a:t>ppt</a:t>
            </a:r>
            <a:r>
              <a:rPr lang="en-US" altLang="zh-CN" sz="1800" dirty="0" smtClean="0"/>
              <a:t> file, use vi to replace .. in the location column with a tab space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For the </a:t>
            </a:r>
            <a:r>
              <a:rPr lang="en-US" altLang="zh-CN" sz="1800" dirty="0" err="1" smtClean="0"/>
              <a:t>faa</a:t>
            </a:r>
            <a:r>
              <a:rPr lang="en-US" altLang="zh-CN" sz="1800" dirty="0" smtClean="0"/>
              <a:t> </a:t>
            </a:r>
            <a:r>
              <a:rPr lang="en-US" altLang="zh-CN" sz="1800" dirty="0"/>
              <a:t>file, use vi to </a:t>
            </a:r>
            <a:r>
              <a:rPr lang="en-US" altLang="zh-CN" sz="1800" dirty="0" smtClean="0"/>
              <a:t>delete anything after a space in the description line</a:t>
            </a:r>
            <a:endParaRPr lang="en-US" altLang="zh-CN" sz="1800" dirty="0"/>
          </a:p>
          <a:p>
            <a:pPr marL="0" indent="0">
              <a:buNone/>
            </a:pPr>
            <a:endParaRPr lang="en-US" altLang="zh-CN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5320" y="5457998"/>
            <a:ext cx="86155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Write a report (in </a:t>
            </a:r>
            <a:r>
              <a:rPr lang="en-US" altLang="zh-CN" dirty="0">
                <a:solidFill>
                  <a:srgbClr val="FF0000"/>
                </a:solidFill>
              </a:rPr>
              <a:t>word or </a:t>
            </a:r>
            <a:r>
              <a:rPr lang="en-US" altLang="zh-CN" dirty="0" err="1">
                <a:solidFill>
                  <a:srgbClr val="FF0000"/>
                </a:solidFill>
              </a:rPr>
              <a:t>ppt</a:t>
            </a:r>
            <a:r>
              <a:rPr lang="en-US" altLang="zh-CN" dirty="0"/>
              <a:t>) to include all the </a:t>
            </a:r>
            <a:r>
              <a:rPr lang="en-US" altLang="zh-CN" dirty="0" smtClean="0"/>
              <a:t>operations/commands and </a:t>
            </a:r>
            <a:r>
              <a:rPr lang="en-US" altLang="zh-CN" dirty="0"/>
              <a:t>screen </a:t>
            </a:r>
            <a:r>
              <a:rPr lang="en-US" altLang="zh-CN" dirty="0" smtClean="0"/>
              <a:t>shots.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</a:t>
            </a:r>
            <a:r>
              <a:rPr lang="en-US" altLang="zh-CN" dirty="0">
                <a:solidFill>
                  <a:srgbClr val="FF0000"/>
                </a:solidFill>
              </a:rPr>
              <a:t>Due on </a:t>
            </a:r>
            <a:r>
              <a:rPr lang="en-US" altLang="zh-CN" dirty="0" smtClean="0">
                <a:solidFill>
                  <a:srgbClr val="FF0000"/>
                </a:solidFill>
              </a:rPr>
              <a:t>Nov 11 </a:t>
            </a:r>
            <a:r>
              <a:rPr lang="en-US" altLang="zh-CN" dirty="0" smtClean="0"/>
              <a:t>(</a:t>
            </a:r>
            <a:r>
              <a:rPr lang="en-US" altLang="zh-CN" dirty="0"/>
              <a:t>send by email)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0204" y="5798145"/>
            <a:ext cx="33021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Office hour: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Tue, Thu and Fri 2-4pm, MO325A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Or email: </a:t>
            </a:r>
            <a:r>
              <a:rPr lang="en-US" dirty="0" err="1" smtClean="0">
                <a:solidFill>
                  <a:srgbClr val="FF0000"/>
                </a:solidFill>
              </a:rPr>
              <a:t>yyin@niu.edu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338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84500" y="168533"/>
            <a:ext cx="2642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Check disk usage</a:t>
            </a:r>
            <a:endParaRPr lang="zh-CN" alt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95300" y="801469"/>
            <a:ext cx="8191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Disk space is a limited resource, and you </a:t>
            </a:r>
            <a:r>
              <a:rPr lang="en-US" altLang="zh-CN" dirty="0" smtClean="0"/>
              <a:t>want to frequently monitor </a:t>
            </a:r>
            <a:r>
              <a:rPr lang="en-US" altLang="zh-CN" dirty="0"/>
              <a:t>how much disk space you have used. </a:t>
            </a:r>
            <a:r>
              <a:rPr lang="en-US" altLang="zh-CN" dirty="0" smtClean="0"/>
              <a:t>To check </a:t>
            </a:r>
            <a:r>
              <a:rPr lang="en-US" altLang="zh-CN" dirty="0"/>
              <a:t>the disk space </a:t>
            </a:r>
            <a:r>
              <a:rPr lang="en-US" altLang="zh-CN" dirty="0" smtClean="0"/>
              <a:t>usage for a folder, </a:t>
            </a:r>
            <a:r>
              <a:rPr lang="en-US" altLang="zh-CN" dirty="0"/>
              <a:t>use the </a:t>
            </a:r>
            <a:r>
              <a:rPr lang="en-US" altLang="zh-CN" i="1" dirty="0"/>
              <a:t>du </a:t>
            </a:r>
            <a:r>
              <a:rPr lang="en-US" altLang="zh-CN" dirty="0"/>
              <a:t>(disk usage) command</a:t>
            </a:r>
            <a:endParaRPr lang="zh-CN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495300" y="1676400"/>
            <a:ext cx="57255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yyin@ser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:~$ </a:t>
            </a:r>
            <a:r>
              <a:rPr lang="en-US" altLang="zh-CN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du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-</a:t>
            </a:r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hs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.</a:t>
            </a:r>
          </a:p>
          <a:p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318M    .</a:t>
            </a:r>
          </a:p>
          <a:p>
            <a:r>
              <a:rPr lang="en-US" altLang="zh-CN" dirty="0" err="1">
                <a:latin typeface="Courier New" pitchFamily="49" charset="0"/>
                <a:cs typeface="Courier New" pitchFamily="49" charset="0"/>
              </a:rPr>
              <a:t>yyin@ser</a:t>
            </a:r>
            <a:r>
              <a:rPr lang="en-US" altLang="zh-CN" dirty="0">
                <a:latin typeface="Courier New" pitchFamily="49" charset="0"/>
                <a:cs typeface="Courier New" pitchFamily="49" charset="0"/>
              </a:rPr>
              <a:t>:~$ du -</a:t>
            </a:r>
            <a:r>
              <a:rPr lang="en-US" altLang="zh-CN" dirty="0" err="1">
                <a:latin typeface="Courier New" pitchFamily="49" charset="0"/>
                <a:cs typeface="Courier New" pitchFamily="49" charset="0"/>
              </a:rPr>
              <a:t>hs</a:t>
            </a:r>
            <a:r>
              <a:rPr lang="en-US" altLang="zh-CN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dirty="0" err="1">
                <a:latin typeface="Courier New" pitchFamily="49" charset="0"/>
                <a:cs typeface="Courier New" pitchFamily="49" charset="0"/>
              </a:rPr>
              <a:t>Unix_and_Perl_course</a:t>
            </a:r>
            <a:r>
              <a:rPr lang="en-US" altLang="zh-CN" dirty="0">
                <a:latin typeface="Courier New" pitchFamily="49" charset="0"/>
                <a:cs typeface="Courier New" pitchFamily="49" charset="0"/>
              </a:rPr>
              <a:t>/</a:t>
            </a:r>
          </a:p>
          <a:p>
            <a:r>
              <a:rPr lang="en-US" altLang="zh-CN" dirty="0">
                <a:latin typeface="Courier New" pitchFamily="49" charset="0"/>
                <a:cs typeface="Courier New" pitchFamily="49" charset="0"/>
              </a:rPr>
              <a:t>131M    </a:t>
            </a:r>
            <a:r>
              <a:rPr lang="en-US" altLang="zh-CN" dirty="0" err="1">
                <a:latin typeface="Courier New" pitchFamily="49" charset="0"/>
                <a:cs typeface="Courier New" pitchFamily="49" charset="0"/>
              </a:rPr>
              <a:t>Unix_and_Perl_course</a:t>
            </a:r>
            <a:r>
              <a:rPr lang="en-US" altLang="zh-CN" dirty="0">
                <a:latin typeface="Courier New" pitchFamily="49" charset="0"/>
                <a:cs typeface="Courier New" pitchFamily="49" charset="0"/>
              </a:rPr>
              <a:t>/</a:t>
            </a:r>
            <a:endParaRPr lang="en-US" altLang="zh-CN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" y="31242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To check how much space left on the entire storage file system, use the </a:t>
            </a:r>
            <a:r>
              <a:rPr lang="en-US" altLang="zh-CN" i="1" dirty="0" err="1"/>
              <a:t>df</a:t>
            </a:r>
            <a:r>
              <a:rPr lang="en-US" altLang="zh-CN" i="1" dirty="0"/>
              <a:t> </a:t>
            </a:r>
            <a:r>
              <a:rPr lang="en-US" altLang="zh-CN" dirty="0"/>
              <a:t>command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733800"/>
            <a:ext cx="656357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36593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1066800"/>
            <a:ext cx="58039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- Save history of your commands:</a:t>
            </a:r>
          </a:p>
          <a:p>
            <a:r>
              <a:rPr lang="en-US" altLang="zh-CN" sz="2000" dirty="0" smtClean="0">
                <a:latin typeface="Courier New"/>
                <a:cs typeface="Courier New"/>
              </a:rPr>
              <a:t>history &gt; hist1</a:t>
            </a:r>
          </a:p>
          <a:p>
            <a:r>
              <a:rPr lang="en-US" altLang="zh-CN" sz="2000" dirty="0" smtClean="0">
                <a:latin typeface="Courier New"/>
                <a:cs typeface="Courier New"/>
              </a:rPr>
              <a:t>less hist1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- Send message to other online users</a:t>
            </a:r>
            <a:endParaRPr lang="en-US" altLang="zh-CN" sz="2000" dirty="0"/>
          </a:p>
          <a:p>
            <a:r>
              <a:rPr lang="en-US" altLang="zh-CN" sz="2000" dirty="0">
                <a:latin typeface="Courier New"/>
                <a:cs typeface="Courier New"/>
              </a:rPr>
              <a:t>write</a:t>
            </a:r>
            <a:r>
              <a:rPr lang="en-US" altLang="zh-CN" sz="2000" dirty="0" smtClean="0"/>
              <a:t> username (</a:t>
            </a:r>
            <a:r>
              <a:rPr lang="en-US" altLang="zh-CN" sz="2000" dirty="0" err="1" smtClean="0"/>
              <a:t>ctrl+c</a:t>
            </a:r>
            <a:r>
              <a:rPr lang="en-US" altLang="zh-CN" sz="2000" dirty="0" smtClean="0"/>
              <a:t> to exit)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- Change your password</a:t>
            </a:r>
          </a:p>
          <a:p>
            <a:r>
              <a:rPr lang="en-US" altLang="zh-CN" sz="2000" dirty="0" err="1">
                <a:latin typeface="Courier New"/>
                <a:cs typeface="Courier New"/>
              </a:rPr>
              <a:t>passwd</a:t>
            </a:r>
            <a:endParaRPr lang="en-US" altLang="zh-CN" sz="2000" dirty="0">
              <a:latin typeface="Courier New"/>
              <a:cs typeface="Courier New"/>
            </a:endParaRPr>
          </a:p>
          <a:p>
            <a:endParaRPr lang="en-US" altLang="zh-CN" sz="2000" dirty="0" smtClean="0"/>
          </a:p>
          <a:p>
            <a:r>
              <a:rPr lang="en-US" altLang="zh-CN" sz="2000" dirty="0" err="1" smtClean="0">
                <a:solidFill>
                  <a:srgbClr val="FF0000"/>
                </a:solidFill>
              </a:rPr>
              <a:t>Ctrl+c</a:t>
            </a:r>
            <a:r>
              <a:rPr lang="en-US" altLang="zh-CN" sz="2000" dirty="0" smtClean="0"/>
              <a:t> to tell Shell to stop current process</a:t>
            </a:r>
          </a:p>
          <a:p>
            <a:r>
              <a:rPr lang="en-US" altLang="zh-CN" sz="2000" dirty="0" err="1" smtClean="0">
                <a:solidFill>
                  <a:srgbClr val="FF0000"/>
                </a:solidFill>
              </a:rPr>
              <a:t>Ctrl+z</a:t>
            </a:r>
            <a:r>
              <a:rPr lang="en-US" altLang="zh-CN" sz="2000" dirty="0" smtClean="0"/>
              <a:t> to suspend</a:t>
            </a:r>
          </a:p>
          <a:p>
            <a:r>
              <a:rPr lang="en-US" altLang="zh-CN" sz="2000" dirty="0" err="1">
                <a:solidFill>
                  <a:srgbClr val="FF0000"/>
                </a:solidFill>
              </a:rPr>
              <a:t>b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g</a:t>
            </a:r>
            <a:r>
              <a:rPr lang="en-US" altLang="zh-CN" sz="2000" dirty="0" smtClean="0"/>
              <a:t> to send to background</a:t>
            </a:r>
          </a:p>
          <a:p>
            <a:r>
              <a:rPr lang="en-US" altLang="zh-CN" sz="2000" dirty="0" err="1" smtClean="0">
                <a:solidFill>
                  <a:srgbClr val="FF0000"/>
                </a:solidFill>
              </a:rPr>
              <a:t>Ctrl+d</a:t>
            </a:r>
            <a:r>
              <a:rPr lang="en-US" altLang="zh-CN" sz="2000" dirty="0" smtClean="0">
                <a:solidFill>
                  <a:srgbClr val="FF0000"/>
                </a:solidFill>
              </a:rPr>
              <a:t> </a:t>
            </a:r>
            <a:r>
              <a:rPr lang="en-US" altLang="zh-CN" sz="2000" dirty="0" smtClean="0"/>
              <a:t>to exit the terminal (logout)</a:t>
            </a:r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18785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96752"/>
            <a:ext cx="63367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we learned last class:</a:t>
            </a:r>
          </a:p>
          <a:p>
            <a:endParaRPr lang="en-US" sz="2800" dirty="0" smtClean="0"/>
          </a:p>
          <a:p>
            <a:r>
              <a:rPr lang="en-US" sz="2800" dirty="0" smtClean="0"/>
              <a:t>file system, </a:t>
            </a:r>
          </a:p>
          <a:p>
            <a:r>
              <a:rPr lang="en-US" sz="2800" dirty="0" smtClean="0"/>
              <a:t>relative/absolute paths, </a:t>
            </a:r>
          </a:p>
          <a:p>
            <a:r>
              <a:rPr lang="en-US" sz="2800" dirty="0" smtClean="0"/>
              <a:t>working folder, home folder</a:t>
            </a:r>
          </a:p>
          <a:p>
            <a:r>
              <a:rPr lang="en-US" sz="2800" dirty="0" smtClean="0"/>
              <a:t> </a:t>
            </a:r>
          </a:p>
          <a:p>
            <a:r>
              <a:rPr lang="en-US" sz="2800" dirty="0" err="1"/>
              <a:t>ssh</a:t>
            </a:r>
            <a:r>
              <a:rPr lang="en-US" sz="2800" dirty="0"/>
              <a:t>, </a:t>
            </a:r>
            <a:r>
              <a:rPr lang="en-US" sz="2800" dirty="0" err="1"/>
              <a:t>pwd</a:t>
            </a:r>
            <a:r>
              <a:rPr lang="en-US" sz="2800" dirty="0"/>
              <a:t>, </a:t>
            </a:r>
            <a:r>
              <a:rPr lang="en-US" sz="2800" dirty="0" err="1"/>
              <a:t>ls</a:t>
            </a:r>
            <a:endParaRPr lang="en-US" sz="2800" dirty="0"/>
          </a:p>
          <a:p>
            <a:r>
              <a:rPr lang="en-US" sz="2800" dirty="0" smtClean="0"/>
              <a:t>cd, </a:t>
            </a:r>
            <a:r>
              <a:rPr lang="en-US" sz="2800" dirty="0" err="1" smtClean="0"/>
              <a:t>mkdir</a:t>
            </a:r>
            <a:r>
              <a:rPr lang="en-US" sz="2800" dirty="0" smtClean="0"/>
              <a:t>, </a:t>
            </a:r>
            <a:r>
              <a:rPr lang="en-US" sz="2800" dirty="0" err="1" smtClean="0"/>
              <a:t>rmdir</a:t>
            </a:r>
            <a:r>
              <a:rPr lang="en-US" sz="2800" dirty="0" smtClean="0"/>
              <a:t>, </a:t>
            </a:r>
            <a:r>
              <a:rPr lang="en-US" sz="2800" dirty="0" err="1" smtClean="0"/>
              <a:t>rm</a:t>
            </a:r>
            <a:r>
              <a:rPr lang="en-US" sz="2800" dirty="0" smtClean="0"/>
              <a:t>, man</a:t>
            </a:r>
          </a:p>
          <a:p>
            <a:r>
              <a:rPr lang="en-US" sz="2800" dirty="0" err="1"/>
              <a:t>cp</a:t>
            </a:r>
            <a:r>
              <a:rPr lang="en-US" sz="2800" dirty="0"/>
              <a:t>, mv 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01685" y="31046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80112" y="1916832"/>
            <a:ext cx="335899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If things go wrong, try:</a:t>
            </a:r>
          </a:p>
          <a:p>
            <a:endParaRPr lang="en-US" dirty="0" smtClean="0"/>
          </a:p>
          <a:p>
            <a:r>
              <a:rPr lang="en-US" dirty="0" err="1" smtClean="0"/>
              <a:t>Ctrl+c</a:t>
            </a:r>
            <a:r>
              <a:rPr lang="en-US" dirty="0" smtClean="0"/>
              <a:t> (sometimes multiple times)</a:t>
            </a:r>
          </a:p>
          <a:p>
            <a:endParaRPr lang="en-US" dirty="0" smtClean="0"/>
          </a:p>
          <a:p>
            <a:r>
              <a:rPr lang="en-US" dirty="0" smtClean="0"/>
              <a:t>q to exit from man page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6D75-A291-4137-9A16-BA256E6FB10F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785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7700"/>
            <a:ext cx="9144000" cy="55571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12" y="6207367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korflab.ucdavis.edu</a:t>
            </a:r>
            <a:r>
              <a:rPr lang="en-US" dirty="0"/>
              <a:t>/</a:t>
            </a:r>
            <a:r>
              <a:rPr lang="en-US" dirty="0" err="1"/>
              <a:t>Unix_and_Perl</a:t>
            </a:r>
            <a:r>
              <a:rPr lang="en-US" dirty="0"/>
              <a:t>/unix_and_perl_v3.1.1.pdf</a:t>
            </a:r>
          </a:p>
        </p:txBody>
      </p:sp>
      <p:sp>
        <p:nvSpPr>
          <p:cNvPr id="2" name="Rectangle 1"/>
          <p:cNvSpPr/>
          <p:nvPr/>
        </p:nvSpPr>
        <p:spPr>
          <a:xfrm>
            <a:off x="1403648" y="3861048"/>
            <a:ext cx="936104" cy="230425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87824" y="1916832"/>
            <a:ext cx="936104" cy="194421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72200" y="1916832"/>
            <a:ext cx="936104" cy="244827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6D75-A291-4137-9A16-BA256E6FB10F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064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428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 files: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more, </a:t>
            </a:r>
            <a:r>
              <a:rPr lang="en-US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less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head, tail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66800"/>
            <a:ext cx="8643328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you use Tab key to </a:t>
            </a:r>
            <a:r>
              <a:rPr lang="en-US" dirty="0" err="1" smtClean="0">
                <a:solidFill>
                  <a:srgbClr val="FF0000"/>
                </a:solidFill>
              </a:rPr>
              <a:t>autocomplete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less /home/ </a:t>
            </a:r>
            <a:r>
              <a:rPr lang="en-US" dirty="0" smtClean="0">
                <a:solidFill>
                  <a:srgbClr val="FF0000"/>
                </a:solidFill>
              </a:rPr>
              <a:t>then hit tab twice, you will see all files/folders under /home/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less /home/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yyin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 </a:t>
            </a:r>
            <a:r>
              <a:rPr lang="en-US" dirty="0" smtClean="0">
                <a:solidFill>
                  <a:srgbClr val="FF0000"/>
                </a:solidFill>
              </a:rPr>
              <a:t>then hit tab twice, you will see …</a:t>
            </a:r>
          </a:p>
          <a:p>
            <a:endParaRPr lang="en-US" dirty="0" smtClean="0"/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less /home/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yyin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/U </a:t>
            </a:r>
            <a:r>
              <a:rPr lang="en-US" dirty="0" smtClean="0">
                <a:solidFill>
                  <a:srgbClr val="FF0000"/>
                </a:solidFill>
              </a:rPr>
              <a:t>then hit tab once, </a:t>
            </a:r>
            <a:r>
              <a:rPr lang="en-US" dirty="0" err="1" smtClean="0">
                <a:solidFill>
                  <a:srgbClr val="FF0000"/>
                </a:solidFill>
              </a:rPr>
              <a:t>Unix_and_Perl_course</a:t>
            </a:r>
            <a:r>
              <a:rPr lang="en-US" dirty="0" smtClean="0">
                <a:solidFill>
                  <a:srgbClr val="FF0000"/>
                </a:solidFill>
              </a:rPr>
              <a:t> will be </a:t>
            </a:r>
            <a:r>
              <a:rPr lang="en-US" dirty="0" err="1" smtClean="0">
                <a:solidFill>
                  <a:srgbClr val="FF0000"/>
                </a:solidFill>
              </a:rPr>
              <a:t>autocompleted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less /home/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yyin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Unix_and_Perl_course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keep doing this until you get</a:t>
            </a:r>
          </a:p>
          <a:p>
            <a:endParaRPr lang="en-US" dirty="0" smtClean="0"/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less /home/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yyin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Unix_and_Perl_course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/Data/Arabidopsis/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At_proteins.fasta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You can also try: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/home/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yyin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Unix_and_Perl_course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/Data/Arabidopsis/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962400"/>
            <a:ext cx="716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q: quit viewing		↑ or ↓: move up or down a line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space: next page		 /&gt;: search for text ‘&gt;’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 or </a:t>
            </a:r>
            <a:r>
              <a:rPr lang="en-US" dirty="0" err="1" smtClean="0">
                <a:solidFill>
                  <a:srgbClr val="FF0000"/>
                </a:solidFill>
              </a:rPr>
              <a:t>PgUp</a:t>
            </a:r>
            <a:r>
              <a:rPr lang="en-US" dirty="0" smtClean="0">
                <a:solidFill>
                  <a:srgbClr val="FF0000"/>
                </a:solidFill>
              </a:rPr>
              <a:t>: back a page	 F or </a:t>
            </a:r>
            <a:r>
              <a:rPr lang="en-US" dirty="0" err="1" smtClean="0">
                <a:solidFill>
                  <a:srgbClr val="FF0000"/>
                </a:solidFill>
              </a:rPr>
              <a:t>PgDn</a:t>
            </a:r>
            <a:r>
              <a:rPr lang="en-US" dirty="0" smtClean="0">
                <a:solidFill>
                  <a:srgbClr val="FF0000"/>
                </a:solidFill>
              </a:rPr>
              <a:t>: forward a page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n: find next occurrence of ‘</a:t>
            </a:r>
            <a:r>
              <a:rPr lang="en-US" dirty="0" err="1" smtClean="0">
                <a:solidFill>
                  <a:srgbClr val="FF0000"/>
                </a:solidFill>
              </a:rPr>
              <a:t>abc</a:t>
            </a:r>
            <a:r>
              <a:rPr lang="en-US" dirty="0" smtClean="0">
                <a:solidFill>
                  <a:srgbClr val="FF0000"/>
                </a:solidFill>
              </a:rPr>
              <a:t>’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G: go to the end 	?: find previous </a:t>
            </a:r>
            <a:r>
              <a:rPr lang="en-US" dirty="0" err="1" smtClean="0">
                <a:solidFill>
                  <a:srgbClr val="FF0000"/>
                </a:solidFill>
              </a:rPr>
              <a:t>occuence</a:t>
            </a:r>
            <a:r>
              <a:rPr lang="en-US" dirty="0" smtClean="0">
                <a:solidFill>
                  <a:srgbClr val="FF0000"/>
                </a:solidFill>
              </a:rPr>
              <a:t> of ‘</a:t>
            </a:r>
            <a:r>
              <a:rPr lang="en-US" dirty="0" err="1" smtClean="0">
                <a:solidFill>
                  <a:srgbClr val="FF0000"/>
                </a:solidFill>
              </a:rPr>
              <a:t>abc</a:t>
            </a:r>
            <a:r>
              <a:rPr lang="en-US" dirty="0" smtClean="0">
                <a:solidFill>
                  <a:srgbClr val="FF0000"/>
                </a:solidFill>
              </a:rPr>
              <a:t>’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6D75-A291-4137-9A16-BA256E6FB10F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729525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09600" y="304800"/>
            <a:ext cx="375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you use Tab key to </a:t>
            </a:r>
            <a:r>
              <a:rPr lang="en-US" dirty="0" err="1" smtClean="0">
                <a:solidFill>
                  <a:srgbClr val="FF0000"/>
                </a:solidFill>
              </a:rPr>
              <a:t>autocomplete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6D75-A291-4137-9A16-BA256E6FB10F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19200"/>
            <a:ext cx="7924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more /home/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yyin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Unix_and_Perl_course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/Data/Arabidopsis/At_genes.gff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81000"/>
            <a:ext cx="4600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more is similar to less, but can do less than less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743200"/>
            <a:ext cx="7772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head /home/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yyin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Unix_and_Perl_course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/Data/Arabidopsis/chr1.fasta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head -20 /home/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yyin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Unix_and_Perl_course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/Data/Arabidopsis/chr1.fasta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2057400"/>
            <a:ext cx="4414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head to dump the top few lines to the screen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4800600"/>
            <a:ext cx="86868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tail /home/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yyin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Unix_and_Perl_course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/Data/Arabidopsis/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intron_IME_data.fasta</a:t>
            </a:r>
            <a:endParaRPr lang="en-US" sz="13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3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tail -20 /home/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yyin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Unix_and_Perl_course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/Data/Arabidopsis/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intron_IME_data.fasta</a:t>
            </a:r>
            <a:endParaRPr lang="en-US" sz="13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114800"/>
            <a:ext cx="424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tail to dump the last few lines to the screen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6019800"/>
            <a:ext cx="61050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more, less, head, tail do not load all file content to the memory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You can edit the file content either, they are just viewers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6D75-A291-4137-9A16-BA256E6FB10F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81647" y="349172"/>
            <a:ext cx="285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Create or edit files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9399" y="491392"/>
            <a:ext cx="13333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u="sng" dirty="0" smtClean="0"/>
              <a:t>Text editors:</a:t>
            </a:r>
          </a:p>
          <a:p>
            <a:r>
              <a:rPr lang="en-US" altLang="zh-CN" dirty="0" err="1" smtClean="0">
                <a:solidFill>
                  <a:srgbClr val="FF0000"/>
                </a:solidFill>
              </a:rPr>
              <a:t>nano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err="1">
                <a:solidFill>
                  <a:srgbClr val="FF0000"/>
                </a:solidFill>
              </a:rPr>
              <a:t>p</a:t>
            </a:r>
            <a:r>
              <a:rPr lang="en-US" altLang="zh-CN" dirty="0" err="1" smtClean="0">
                <a:solidFill>
                  <a:srgbClr val="FF0000"/>
                </a:solidFill>
              </a:rPr>
              <a:t>ico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v</a:t>
            </a:r>
            <a:r>
              <a:rPr lang="en-US" altLang="zh-CN" dirty="0" smtClean="0">
                <a:solidFill>
                  <a:srgbClr val="FF0000"/>
                </a:solidFill>
              </a:rPr>
              <a:t>i</a:t>
            </a:r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9998" y="1600200"/>
            <a:ext cx="738856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Suppose you are at your home:</a:t>
            </a: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rgbClr val="FF0000"/>
                </a:solidFill>
                <a:latin typeface="+mj-lt"/>
                <a:cs typeface="Courier New" pitchFamily="49" charset="0"/>
              </a:rPr>
              <a:t>Write the top part of the intAt_genes.gff file to a new file</a:t>
            </a:r>
          </a:p>
          <a:p>
            <a:r>
              <a:rPr lang="en-US" altLang="zh-CN" sz="1200" dirty="0" smtClean="0">
                <a:latin typeface="Courier New" pitchFamily="49" charset="0"/>
                <a:cs typeface="Courier New" pitchFamily="49" charset="0"/>
              </a:rPr>
              <a:t>head -20 /home/</a:t>
            </a:r>
            <a:r>
              <a:rPr lang="en-US" altLang="zh-CN" sz="1200" dirty="0" err="1" smtClean="0">
                <a:latin typeface="Courier New" pitchFamily="49" charset="0"/>
                <a:cs typeface="Courier New" pitchFamily="49" charset="0"/>
              </a:rPr>
              <a:t>yyin</a:t>
            </a:r>
            <a:r>
              <a:rPr lang="en-US" altLang="zh-CN" sz="12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altLang="zh-CN" sz="1200" dirty="0" err="1" smtClean="0">
                <a:latin typeface="Courier New" pitchFamily="49" charset="0"/>
                <a:cs typeface="Courier New" pitchFamily="49" charset="0"/>
              </a:rPr>
              <a:t>Unix_and_Perl_course</a:t>
            </a:r>
            <a:r>
              <a:rPr lang="en-US" altLang="zh-CN" sz="1200" dirty="0" smtClean="0">
                <a:latin typeface="Courier New" pitchFamily="49" charset="0"/>
                <a:cs typeface="Courier New" pitchFamily="49" charset="0"/>
              </a:rPr>
              <a:t>/Data/Arabidopsis/At_genes.gff </a:t>
            </a:r>
            <a:r>
              <a:rPr lang="en-US" altLang="zh-CN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altLang="zh-CN" sz="1200" dirty="0" smtClean="0">
                <a:latin typeface="Courier New" pitchFamily="49" charset="0"/>
                <a:cs typeface="Courier New" pitchFamily="49" charset="0"/>
              </a:rPr>
              <a:t> head</a:t>
            </a:r>
            <a:endParaRPr lang="en-US" altLang="zh-CN" sz="1200" dirty="0"/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rgbClr val="FF0000"/>
                </a:solidFill>
              </a:rPr>
              <a:t>Try </a:t>
            </a:r>
            <a:r>
              <a:rPr lang="en-US" altLang="zh-CN" dirty="0" err="1" smtClean="0">
                <a:solidFill>
                  <a:srgbClr val="FF0000"/>
                </a:solidFill>
              </a:rPr>
              <a:t>nano</a:t>
            </a:r>
            <a:r>
              <a:rPr lang="en-US" altLang="zh-CN" dirty="0" smtClean="0">
                <a:solidFill>
                  <a:srgbClr val="FF0000"/>
                </a:solidFill>
              </a:rPr>
              <a:t> (</a:t>
            </a:r>
            <a:r>
              <a:rPr lang="en-US" altLang="zh-CN" dirty="0">
                <a:solidFill>
                  <a:srgbClr val="FF0000"/>
                </a:solidFill>
              </a:rPr>
              <a:t>Intuitive user interface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nano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head</a:t>
            </a:r>
          </a:p>
          <a:p>
            <a:endParaRPr lang="en-US" altLang="zh-CN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CN" dirty="0" smtClean="0">
                <a:solidFill>
                  <a:srgbClr val="FF0000"/>
                </a:solidFill>
                <a:latin typeface="+mj-lt"/>
                <a:cs typeface="Courier New" pitchFamily="49" charset="0"/>
              </a:rPr>
              <a:t>Try vi (command-driven interface</a:t>
            </a:r>
            <a:r>
              <a:rPr lang="en-US" altLang="zh-CN" dirty="0" smtClean="0">
                <a:solidFill>
                  <a:srgbClr val="FF0000"/>
                </a:solidFill>
              </a:rPr>
              <a:t>, but much more power</a:t>
            </a:r>
            <a:r>
              <a:rPr lang="en-US" altLang="zh-CN" dirty="0" smtClean="0">
                <a:solidFill>
                  <a:srgbClr val="FF0000"/>
                </a:solidFill>
                <a:latin typeface="+mj-lt"/>
                <a:cs typeface="Courier New" pitchFamily="49" charset="0"/>
              </a:rPr>
              <a:t>)</a:t>
            </a:r>
          </a:p>
          <a:p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vi head</a:t>
            </a:r>
            <a:endParaRPr lang="en-US" altLang="zh-CN" dirty="0">
              <a:latin typeface="Courier New" pitchFamily="49" charset="0"/>
              <a:cs typeface="Courier New" pitchFamily="49" charset="0"/>
            </a:endParaRPr>
          </a:p>
          <a:p>
            <a:endParaRPr lang="zh-CN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9399" y="4923552"/>
            <a:ext cx="8530173" cy="120032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 smtClean="0"/>
              <a:t>Create a file from scratch using vi. </a:t>
            </a:r>
          </a:p>
          <a:p>
            <a:pPr marL="342900" indent="-342900">
              <a:buAutoNum type="arabicParenR"/>
            </a:pPr>
            <a:r>
              <a:rPr lang="en-US" altLang="zh-CN" dirty="0" smtClean="0"/>
              <a:t>you </a:t>
            </a:r>
            <a:r>
              <a:rPr lang="en-US" altLang="zh-CN" dirty="0"/>
              <a:t>type </a:t>
            </a:r>
            <a:r>
              <a:rPr lang="en-US" altLang="zh-CN" i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vi </a:t>
            </a:r>
            <a:r>
              <a:rPr lang="en-US" altLang="zh-CN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filename</a:t>
            </a:r>
            <a:r>
              <a:rPr lang="en-US" altLang="zh-CN" i="1" dirty="0" smtClean="0">
                <a:solidFill>
                  <a:srgbClr val="FF0000"/>
                </a:solidFill>
              </a:rPr>
              <a:t> </a:t>
            </a:r>
            <a:r>
              <a:rPr lang="en-US" altLang="zh-CN" dirty="0"/>
              <a:t>and </a:t>
            </a:r>
            <a:r>
              <a:rPr lang="en-US" altLang="zh-CN" dirty="0" smtClean="0"/>
              <a:t>hit </a:t>
            </a:r>
            <a:r>
              <a:rPr lang="en-US" altLang="zh-CN" i="1" dirty="0" smtClean="0"/>
              <a:t>enter</a:t>
            </a:r>
          </a:p>
          <a:p>
            <a:pPr marL="342900" indent="-342900">
              <a:buAutoNum type="arabicParenR"/>
            </a:pPr>
            <a:r>
              <a:rPr lang="en-US" altLang="zh-CN" dirty="0" smtClean="0"/>
              <a:t>after you </a:t>
            </a:r>
            <a:r>
              <a:rPr lang="en-US" altLang="zh-CN" dirty="0"/>
              <a:t>are in </a:t>
            </a:r>
            <a:r>
              <a:rPr lang="en-US" altLang="zh-CN" i="1" dirty="0"/>
              <a:t>vi</a:t>
            </a:r>
            <a:r>
              <a:rPr lang="en-US" altLang="zh-CN" dirty="0"/>
              <a:t>, type </a:t>
            </a:r>
            <a:r>
              <a:rPr lang="en-US" altLang="zh-CN" i="1" dirty="0" err="1">
                <a:solidFill>
                  <a:srgbClr val="FF0000"/>
                </a:solidFill>
              </a:rPr>
              <a:t>i</a:t>
            </a:r>
            <a:r>
              <a:rPr lang="en-US" altLang="zh-CN" i="1" dirty="0"/>
              <a:t> </a:t>
            </a:r>
            <a:r>
              <a:rPr lang="en-US" altLang="zh-CN" dirty="0"/>
              <a:t>to get into edit mode and copy </a:t>
            </a:r>
            <a:r>
              <a:rPr lang="en-US" altLang="zh-CN" dirty="0" smtClean="0"/>
              <a:t>&amp; paste content in </a:t>
            </a:r>
            <a:r>
              <a:rPr lang="en-US" altLang="zh-CN" i="1" dirty="0" smtClean="0"/>
              <a:t>vi</a:t>
            </a:r>
            <a:endParaRPr lang="en-US" altLang="zh-CN" dirty="0" smtClean="0"/>
          </a:p>
          <a:p>
            <a:pPr marL="342900" indent="-342900">
              <a:buAutoNum type="arabicParenR"/>
            </a:pPr>
            <a:r>
              <a:rPr lang="en-US" altLang="zh-CN" dirty="0" smtClean="0"/>
              <a:t>hit </a:t>
            </a:r>
            <a:r>
              <a:rPr lang="en-US" altLang="zh-CN" i="1" dirty="0">
                <a:solidFill>
                  <a:srgbClr val="FF0000"/>
                </a:solidFill>
              </a:rPr>
              <a:t>Esc</a:t>
            </a:r>
            <a:r>
              <a:rPr lang="en-US" altLang="zh-CN" i="1" dirty="0"/>
              <a:t> </a:t>
            </a:r>
            <a:r>
              <a:rPr lang="en-US" altLang="zh-CN" dirty="0"/>
              <a:t>to exit edit mode and then </a:t>
            </a:r>
            <a:r>
              <a:rPr lang="en-US" altLang="zh-CN" i="1" dirty="0">
                <a:solidFill>
                  <a:srgbClr val="FF0000"/>
                </a:solidFill>
              </a:rPr>
              <a:t>:x</a:t>
            </a:r>
            <a:r>
              <a:rPr lang="en-US" altLang="zh-CN" i="1" dirty="0"/>
              <a:t> </a:t>
            </a:r>
            <a:r>
              <a:rPr lang="en-US" altLang="zh-CN" dirty="0"/>
              <a:t>to save the file </a:t>
            </a:r>
            <a:r>
              <a:rPr lang="en-US" altLang="zh-CN" dirty="0" smtClean="0"/>
              <a:t>and exit </a:t>
            </a:r>
            <a:r>
              <a:rPr lang="en-US" altLang="zh-CN" i="1" dirty="0"/>
              <a:t>vi</a:t>
            </a:r>
            <a:r>
              <a:rPr lang="en-US" altLang="zh-CN" dirty="0"/>
              <a:t>.</a:t>
            </a:r>
            <a:endParaRPr lang="zh-CN" alt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7200900" y="21717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254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5223</TotalTime>
  <Words>2349</Words>
  <Application>Microsoft Macintosh PowerPoint</Application>
  <PresentationFormat>On-screen Show (4:3)</PresentationFormat>
  <Paragraphs>396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Linux command line basics II: downloading data and controlling files</vt:lpstr>
      <vt:lpstr>PowerPoint Presentation</vt:lpstr>
      <vt:lpstr>Homework #7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YanbinYin</dc:creator>
  <cp:lastModifiedBy>Yanbin</cp:lastModifiedBy>
  <cp:revision>167</cp:revision>
  <dcterms:created xsi:type="dcterms:W3CDTF">2013-03-13T02:59:52Z</dcterms:created>
  <dcterms:modified xsi:type="dcterms:W3CDTF">2014-10-28T15:34:56Z</dcterms:modified>
</cp:coreProperties>
</file>