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7" r:id="rId2"/>
    <p:sldId id="292" r:id="rId3"/>
    <p:sldId id="277" r:id="rId4"/>
    <p:sldId id="294" r:id="rId5"/>
    <p:sldId id="293" r:id="rId6"/>
    <p:sldId id="278" r:id="rId7"/>
    <p:sldId id="296" r:id="rId8"/>
    <p:sldId id="295" r:id="rId9"/>
    <p:sldId id="279" r:id="rId10"/>
    <p:sldId id="280" r:id="rId11"/>
    <p:sldId id="281" r:id="rId12"/>
    <p:sldId id="283" r:id="rId13"/>
    <p:sldId id="285" r:id="rId14"/>
    <p:sldId id="286" r:id="rId15"/>
    <p:sldId id="291" r:id="rId16"/>
    <p:sldId id="290" r:id="rId17"/>
    <p:sldId id="287" r:id="rId18"/>
    <p:sldId id="288" r:id="rId19"/>
    <p:sldId id="289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0" d="100"/>
          <a:sy n="130" d="100"/>
        </p:scale>
        <p:origin x="-1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7D075-E6FB-4FD5-838D-2603A677704B}" type="datetimeFigureOut">
              <a:rPr lang="zh-CN" altLang="en-US" smtClean="0"/>
              <a:pPr/>
              <a:t>10/13/14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3E01E-3647-4A65-AE42-BE6D2E8FED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111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83BE4-FF3E-4FF1-90BC-FA916CCB0EDE}" type="datetime1">
              <a:rPr lang="en-US" altLang="zh-CN" smtClean="0"/>
              <a:pPr/>
              <a:t>10/13/14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642A-DEA9-1E46-8DCE-D357C6F89F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4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D336-27DD-49F4-9E1C-8569406EBD34}" type="datetime1">
              <a:rPr lang="en-US" altLang="zh-CN" smtClean="0"/>
              <a:pPr/>
              <a:t>10/13/14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642A-DEA9-1E46-8DCE-D357C6F89F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048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40FDD-F62A-4493-BE5C-26E411BE5022}" type="datetime1">
              <a:rPr lang="en-US" altLang="zh-CN" smtClean="0"/>
              <a:pPr/>
              <a:t>10/13/14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642A-DEA9-1E46-8DCE-D357C6F89F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2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97DE5-DB02-470E-BF86-7F38FE13577E}" type="datetime1">
              <a:rPr lang="en-US" altLang="zh-CN" smtClean="0"/>
              <a:pPr/>
              <a:t>10/13/14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642A-DEA9-1E46-8DCE-D357C6F89F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48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0F1AB-9CE5-4D80-BD4A-19D6074E8DCE}" type="datetime1">
              <a:rPr lang="en-US" altLang="zh-CN" smtClean="0"/>
              <a:pPr/>
              <a:t>10/13/14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642A-DEA9-1E46-8DCE-D357C6F89F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84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63710-3F31-42C6-A79D-028659FD0C39}" type="datetime1">
              <a:rPr lang="en-US" altLang="zh-CN" smtClean="0"/>
              <a:pPr/>
              <a:t>10/13/14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642A-DEA9-1E46-8DCE-D357C6F89F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61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C37F-02A1-4F61-A26C-42600B85C473}" type="datetime1">
              <a:rPr lang="en-US" altLang="zh-CN" smtClean="0"/>
              <a:pPr/>
              <a:t>10/13/14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642A-DEA9-1E46-8DCE-D357C6F89F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5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21F3F-48D4-4F1A-9D18-48D9E504075E}" type="datetime1">
              <a:rPr lang="en-US" altLang="zh-CN" smtClean="0"/>
              <a:pPr/>
              <a:t>10/13/14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642A-DEA9-1E46-8DCE-D357C6F89F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809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B8BC-A91F-4F96-8A71-53544B982092}" type="datetime1">
              <a:rPr lang="en-US" altLang="zh-CN" smtClean="0"/>
              <a:pPr/>
              <a:t>10/13/14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642A-DEA9-1E46-8DCE-D357C6F89F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718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52C35-4A17-4F56-A3AD-A0D0D2787B21}" type="datetime1">
              <a:rPr lang="en-US" altLang="zh-CN" smtClean="0"/>
              <a:pPr/>
              <a:t>10/13/14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642A-DEA9-1E46-8DCE-D357C6F89F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94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467E-EF8C-48AC-BB78-8BC8C6F56358}" type="datetime1">
              <a:rPr lang="en-US" altLang="zh-CN" smtClean="0"/>
              <a:pPr/>
              <a:t>10/13/14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642A-DEA9-1E46-8DCE-D357C6F89F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94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53918-61D1-4F67-AF27-1E1CA39C4EA3}" type="datetime1">
              <a:rPr lang="en-US" altLang="zh-CN" smtClean="0"/>
              <a:pPr/>
              <a:t>10/13/14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1642A-DEA9-1E46-8DCE-D357C6F89F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199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ba9Wv-XU_4M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ech-devnet.blogspot.de/2012/05/running-ubuntu-1204-on-mac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Intro to Unix and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Linux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/>
              <a:t>Yanbin Yin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/>
              <a:t>Fall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F2C83C-795D-4E93-85C7-929673819A79}" type="slidenum">
              <a:rPr lang="en-US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008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Multiple ways to install </a:t>
            </a:r>
            <a:r>
              <a:rPr lang="en-US" altLang="zh-CN" dirty="0" err="1" smtClean="0"/>
              <a:t>ubuntu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altLang="zh-CN" dirty="0" smtClean="0">
              <a:hlinkClick r:id="rId2"/>
            </a:endParaRPr>
          </a:p>
          <a:p>
            <a:r>
              <a:rPr lang="en-US" altLang="zh-CN" dirty="0" smtClean="0">
                <a:hlinkClick r:id="rId2"/>
              </a:rPr>
              <a:t>http</a:t>
            </a:r>
            <a:r>
              <a:rPr lang="en-US" altLang="zh-CN" dirty="0">
                <a:hlinkClick r:id="rId2"/>
              </a:rPr>
              <a:t>://www.youtube.com/watch?v=ba9Wv-</a:t>
            </a:r>
            <a:r>
              <a:rPr lang="en-US" altLang="zh-CN" dirty="0" smtClean="0">
                <a:hlinkClick r:id="rId2"/>
              </a:rPr>
              <a:t>XU_4M</a:t>
            </a:r>
            <a:endParaRPr lang="en-US" altLang="zh-CN" dirty="0" smtClean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 smtClean="0"/>
              <a:t>Make sure you are connected to the internet</a:t>
            </a:r>
            <a:r>
              <a:rPr lang="en-US" altLang="zh-CN" dirty="0" smtClean="0"/>
              <a:t>!</a:t>
            </a:r>
          </a:p>
          <a:p>
            <a:endParaRPr lang="en-US" altLang="zh-CN" dirty="0"/>
          </a:p>
          <a:p>
            <a:r>
              <a:rPr lang="en-US" altLang="zh-CN" dirty="0" smtClean="0"/>
              <a:t>WINDOWS 8 can NOT run Ubuntu alongside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642A-DEA9-1E46-8DCE-D357C6F89FC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92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900"/>
            <a:ext cx="9144000" cy="487941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642A-DEA9-1E46-8DCE-D357C6F89FC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2551" y="150663"/>
            <a:ext cx="50273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www.ubuntu.com</a:t>
            </a:r>
            <a:r>
              <a:rPr lang="en-US" sz="3200" dirty="0" smtClean="0">
                <a:solidFill>
                  <a:srgbClr val="FF0000"/>
                </a:solidFill>
              </a:rPr>
              <a:t>/download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55522" y="3800712"/>
            <a:ext cx="3391927" cy="138674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22551" y="6156514"/>
            <a:ext cx="3041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Download -&gt; burn CD -&gt; install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284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642A-DEA9-1E46-8DCE-D357C6F89FCD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57046" y="3244334"/>
            <a:ext cx="3629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wiki.ubuntu.com</a:t>
            </a:r>
            <a:r>
              <a:rPr lang="en-US" dirty="0"/>
              <a:t>/</a:t>
            </a:r>
            <a:r>
              <a:rPr lang="en-US" dirty="0" err="1"/>
              <a:t>WubiGuide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14077" y="2579076"/>
            <a:ext cx="280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 </a:t>
            </a:r>
            <a:r>
              <a:rPr lang="en-US" dirty="0" err="1" smtClean="0"/>
              <a:t>Wubi</a:t>
            </a:r>
            <a:r>
              <a:rPr lang="en-US" dirty="0" smtClean="0"/>
              <a:t> to install </a:t>
            </a:r>
            <a:r>
              <a:rPr lang="en-US" dirty="0" err="1" smtClean="0"/>
              <a:t>unbuntu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42846" y="1758462"/>
            <a:ext cx="2991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different/easy way to install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895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642A-DEA9-1E46-8DCE-D357C6F89FC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" descr="A description...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9844" y="701884"/>
            <a:ext cx="6538595" cy="496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113508" y="3838518"/>
            <a:ext cx="2138198" cy="77386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01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642A-DEA9-1E46-8DCE-D357C6F89FCD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" descr="A description...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864" y="117867"/>
            <a:ext cx="4791710" cy="3580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" descr="A description...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1793" y="3500533"/>
            <a:ext cx="3929380" cy="3023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" descr="A description...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2290" y="3172460"/>
            <a:ext cx="4791710" cy="3685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97007" y="668462"/>
            <a:ext cx="3408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Takes at least </a:t>
            </a:r>
            <a:r>
              <a:rPr lang="en-US" b="1" u="sng" dirty="0" smtClean="0">
                <a:solidFill>
                  <a:srgbClr val="FF0000"/>
                </a:solidFill>
              </a:rPr>
              <a:t>20 minutes </a:t>
            </a:r>
            <a:r>
              <a:rPr lang="en-US" dirty="0" smtClean="0">
                <a:solidFill>
                  <a:srgbClr val="FF0000"/>
                </a:solidFill>
              </a:rPr>
              <a:t>to finish </a:t>
            </a:r>
          </a:p>
          <a:p>
            <a:r>
              <a:rPr lang="en-US" dirty="0">
                <a:solidFill>
                  <a:srgbClr val="FF0000"/>
                </a:solidFill>
              </a:rPr>
              <a:t>d</a:t>
            </a:r>
            <a:r>
              <a:rPr lang="en-US" dirty="0" smtClean="0">
                <a:solidFill>
                  <a:srgbClr val="FF0000"/>
                </a:solidFill>
              </a:rPr>
              <a:t>epending on how fast your computer and internet are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834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642A-DEA9-1E46-8DCE-D357C6F89FCD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70946" y="3485008"/>
            <a:ext cx="2138198" cy="39207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06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642A-DEA9-1E46-8DCE-D357C6F89FCD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40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642A-DEA9-1E46-8DCE-D357C6F89FCD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" name="Picture" descr="A description...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0464"/>
            <a:ext cx="9143999" cy="5765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502895" y="195401"/>
            <a:ext cx="266790" cy="77386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22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642A-DEA9-1E46-8DCE-D357C6F89FCD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" name="Picture" descr="A description...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199" y="235142"/>
            <a:ext cx="5274310" cy="2964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" descr="A description...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1299" y="2464649"/>
            <a:ext cx="7037889" cy="4036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34226" y="235142"/>
            <a:ext cx="2138198" cy="55030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13508" y="2668711"/>
            <a:ext cx="2138198" cy="27252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24600" y="1003300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Ctrl+Alt+t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0646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642A-DEA9-1E46-8DCE-D357C6F89FCD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Picture" descr="A description...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50"/>
            <a:ext cx="5266690" cy="300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" descr="A description...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887" y="4078591"/>
            <a:ext cx="5270500" cy="1541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" descr="A description...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53217" y="3102610"/>
            <a:ext cx="4799965" cy="3618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679006" y="668462"/>
            <a:ext cx="319390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Want to delete </a:t>
            </a:r>
            <a:r>
              <a:rPr lang="en-US" sz="2400" dirty="0" err="1" smtClean="0"/>
              <a:t>ubuntu</a:t>
            </a:r>
            <a:r>
              <a:rPr lang="en-US" sz="2400" dirty="0" smtClean="0"/>
              <a:t>?</a:t>
            </a:r>
          </a:p>
          <a:p>
            <a:endParaRPr lang="en-US" sz="2400" dirty="0"/>
          </a:p>
          <a:p>
            <a:r>
              <a:rPr lang="en-US" sz="2400" dirty="0" smtClean="0"/>
              <a:t>Get back to windows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20042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642A-DEA9-1E46-8DCE-D357C6F89FCD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2600"/>
            <a:ext cx="9144000" cy="587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824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Next class: Linux command line basics</a:t>
            </a:r>
            <a:endParaRPr lang="zh-CN" alt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642A-DEA9-1E46-8DCE-D357C6F89FC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13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karbosguide.com/images/u188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1417638"/>
            <a:ext cx="4267200" cy="511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Operating Systems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59300" cy="4525963"/>
          </a:xfrm>
        </p:spPr>
        <p:txBody>
          <a:bodyPr/>
          <a:lstStyle/>
          <a:p>
            <a:r>
              <a:rPr lang="en-US" altLang="zh-CN" dirty="0" smtClean="0"/>
              <a:t>Operating systems (OSs)</a:t>
            </a:r>
          </a:p>
          <a:p>
            <a:pPr lvl="1"/>
            <a:r>
              <a:rPr lang="en-US" altLang="zh-CN" dirty="0" smtClean="0"/>
              <a:t>Windows</a:t>
            </a:r>
          </a:p>
          <a:p>
            <a:pPr lvl="1"/>
            <a:r>
              <a:rPr lang="en-US" altLang="zh-CN" dirty="0" smtClean="0"/>
              <a:t>MAC OS</a:t>
            </a:r>
          </a:p>
          <a:p>
            <a:pPr lvl="1"/>
            <a:r>
              <a:rPr lang="en-US" altLang="zh-CN" dirty="0" smtClean="0"/>
              <a:t>UNIX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642A-DEA9-1E46-8DCE-D357C6F89FC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36900" y="6475968"/>
            <a:ext cx="589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dirty="0"/>
              <a:t>http://www.karbosguide.com/hardware/module6c1.htm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31917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do </a:t>
            </a:r>
            <a:r>
              <a:rPr lang="en-US" dirty="0" err="1" smtClean="0"/>
              <a:t>bioinformaticians</a:t>
            </a:r>
            <a:r>
              <a:rPr lang="en-US" dirty="0" smtClean="0"/>
              <a:t> NOT like Windows?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OS is NOT free</a:t>
            </a:r>
          </a:p>
          <a:p>
            <a:endParaRPr lang="en-US" dirty="0" smtClean="0"/>
          </a:p>
          <a:p>
            <a:r>
              <a:rPr lang="en-US" dirty="0" smtClean="0"/>
              <a:t>Applications are NOT free</a:t>
            </a:r>
          </a:p>
          <a:p>
            <a:endParaRPr lang="en-US" dirty="0" smtClean="0"/>
          </a:p>
          <a:p>
            <a:r>
              <a:rPr lang="en-US" dirty="0" smtClean="0"/>
              <a:t>The OS uses too much CPU and RAM resource</a:t>
            </a:r>
          </a:p>
          <a:p>
            <a:endParaRPr lang="en-US" dirty="0"/>
          </a:p>
          <a:p>
            <a:r>
              <a:rPr lang="en-US" dirty="0" smtClean="0"/>
              <a:t>Command-line is too simple to support automated data processing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642A-DEA9-1E46-8DCE-D357C6F89FC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948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Why do </a:t>
            </a:r>
            <a:r>
              <a:rPr lang="en-US" sz="3600" dirty="0" err="1"/>
              <a:t>Bioinformaticians</a:t>
            </a:r>
            <a:r>
              <a:rPr lang="en-US" sz="3600" dirty="0"/>
              <a:t> prefer Mac or UNIX over </a:t>
            </a:r>
            <a:r>
              <a:rPr lang="en-US" sz="3600" dirty="0" smtClean="0"/>
              <a:t>Windows?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Better </a:t>
            </a:r>
            <a:r>
              <a:rPr lang="en-US" dirty="0"/>
              <a:t>development environment</a:t>
            </a:r>
          </a:p>
          <a:p>
            <a:endParaRPr lang="en-US" dirty="0" smtClean="0"/>
          </a:p>
          <a:p>
            <a:r>
              <a:rPr lang="en-US" dirty="0" smtClean="0"/>
              <a:t>Software </a:t>
            </a:r>
            <a:r>
              <a:rPr lang="en-US" dirty="0"/>
              <a:t>availability</a:t>
            </a:r>
          </a:p>
          <a:p>
            <a:endParaRPr lang="en-US" dirty="0" smtClean="0"/>
          </a:p>
          <a:p>
            <a:r>
              <a:rPr lang="en-US" dirty="0" smtClean="0"/>
              <a:t>Powerful command</a:t>
            </a:r>
            <a:r>
              <a:rPr lang="en-US" dirty="0"/>
              <a:t>-line </a:t>
            </a:r>
            <a:r>
              <a:rPr lang="en-US" dirty="0" smtClean="0"/>
              <a:t>interface (terminal)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642A-DEA9-1E46-8DCE-D357C6F89FC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7628" y="4758718"/>
            <a:ext cx="8389171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To really learn bioinformatics (regardless of whether you’re a “biology student”), you need to become familiar with a “*nix” environment and the tools that it provides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6217850"/>
            <a:ext cx="7563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network.nature.com</a:t>
            </a:r>
            <a:r>
              <a:rPr lang="en-US" dirty="0"/>
              <a:t>/groups/bioinformatics/forum/topics/8100</a:t>
            </a:r>
          </a:p>
        </p:txBody>
      </p:sp>
    </p:spTree>
    <p:extLst>
      <p:ext uri="{BB962C8B-B14F-4D97-AF65-F5344CB8AC3E}">
        <p14:creationId xmlns:p14="http://schemas.microsoft.com/office/powerpoint/2010/main" val="4280439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UNIX &amp; Linux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There are many different versions of UNIX, although they share common similarities. The most popular </a:t>
            </a:r>
            <a:r>
              <a:rPr lang="en-US" altLang="zh-CN" dirty="0">
                <a:solidFill>
                  <a:srgbClr val="FF0000"/>
                </a:solidFill>
              </a:rPr>
              <a:t>varieties of UNIX </a:t>
            </a:r>
            <a:r>
              <a:rPr lang="en-US" altLang="zh-CN" dirty="0"/>
              <a:t>are Sun Solaris, GNU/Linux, and </a:t>
            </a:r>
            <a:r>
              <a:rPr lang="en-US" altLang="zh-CN" dirty="0" err="1"/>
              <a:t>MacOS</a:t>
            </a:r>
            <a:r>
              <a:rPr lang="en-US" altLang="zh-CN" dirty="0"/>
              <a:t> X</a:t>
            </a:r>
            <a:endParaRPr lang="zh-CN" altLang="en-US" dirty="0"/>
          </a:p>
          <a:p>
            <a:r>
              <a:rPr lang="en-US" altLang="zh-CN" dirty="0" smtClean="0"/>
              <a:t>Linux </a:t>
            </a:r>
            <a:r>
              <a:rPr lang="en-US" altLang="zh-CN" dirty="0"/>
              <a:t>is a Unix-like computer operating system assembled under the model of free and open source software development and distribution. The Linux kernel was written in 1991 by </a:t>
            </a:r>
            <a:r>
              <a:rPr lang="en-US" altLang="zh-CN" dirty="0">
                <a:solidFill>
                  <a:srgbClr val="FF0000"/>
                </a:solidFill>
              </a:rPr>
              <a:t>Linus </a:t>
            </a:r>
            <a:r>
              <a:rPr lang="en-US" altLang="zh-CN" dirty="0" smtClean="0">
                <a:solidFill>
                  <a:srgbClr val="FF0000"/>
                </a:solidFill>
              </a:rPr>
              <a:t>Torvalds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642A-DEA9-1E46-8DCE-D357C6F89FC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78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642A-DEA9-1E46-8DCE-D357C6F89FCD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816" y="600807"/>
            <a:ext cx="4533900" cy="571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28816" y="6259810"/>
            <a:ext cx="7246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lifehacker.com</a:t>
            </a:r>
            <a:r>
              <a:rPr lang="en-US" dirty="0"/>
              <a:t>/5904069/five-best-</a:t>
            </a:r>
            <a:r>
              <a:rPr lang="en-US" dirty="0" err="1"/>
              <a:t>linux</a:t>
            </a:r>
            <a:r>
              <a:rPr lang="en-US" dirty="0"/>
              <a:t>-distributions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09014" y="2322905"/>
            <a:ext cx="2879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Ubuntu: one of the most</a:t>
            </a:r>
          </a:p>
          <a:p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opular desktop Linux </a:t>
            </a:r>
            <a:r>
              <a:rPr lang="en-US" dirty="0" err="1" smtClean="0">
                <a:solidFill>
                  <a:srgbClr val="FF0000"/>
                </a:solidFill>
              </a:rPr>
              <a:t>Distro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3077" y="109835"/>
            <a:ext cx="87336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Linux distributions take the Linux kernel and combine it with other free software to create complete packages</a:t>
            </a:r>
          </a:p>
        </p:txBody>
      </p:sp>
    </p:spTree>
    <p:extLst>
      <p:ext uri="{BB962C8B-B14F-4D97-AF65-F5344CB8AC3E}">
        <p14:creationId xmlns:p14="http://schemas.microsoft.com/office/powerpoint/2010/main" val="1983142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distinct UNIX environments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Large/super computer cluster</a:t>
            </a:r>
          </a:p>
          <a:p>
            <a:endParaRPr lang="en-US" dirty="0"/>
          </a:p>
          <a:p>
            <a:r>
              <a:rPr lang="en-US" dirty="0" smtClean="0"/>
              <a:t>Individual Linux desktop/workstation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642A-DEA9-1E46-8DCE-D357C6F89FCD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025" y="1267424"/>
            <a:ext cx="3992165" cy="532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090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MAC users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dirty="0"/>
          </a:p>
          <a:p>
            <a:r>
              <a:rPr lang="en-US" altLang="zh-CN" dirty="0" smtClean="0"/>
              <a:t>MAC OS is essentially Unix based and has built-in terminal.</a:t>
            </a:r>
          </a:p>
          <a:p>
            <a:endParaRPr lang="en-US" altLang="zh-CN" dirty="0"/>
          </a:p>
          <a:p>
            <a:pPr marL="0" indent="0">
              <a:buNone/>
            </a:pPr>
            <a:r>
              <a:rPr lang="en-US" altLang="zh-CN" dirty="0" smtClean="0">
                <a:hlinkClick r:id="rId2"/>
              </a:rPr>
              <a:t>http</a:t>
            </a:r>
            <a:r>
              <a:rPr lang="en-US" altLang="zh-CN" dirty="0">
                <a:hlinkClick r:id="rId2"/>
              </a:rPr>
              <a:t>://tech-devnet.blogspot.de/2012/05/running-ubuntu-1204-on-mac.html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642A-DEA9-1E46-8DCE-D357C6F89FC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62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2521</TotalTime>
  <Words>388</Words>
  <Application>Microsoft Macintosh PowerPoint</Application>
  <PresentationFormat>On-screen Show (4:3)</PresentationFormat>
  <Paragraphs>81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Intro to Unix and Linux</vt:lpstr>
      <vt:lpstr>PowerPoint Presentation</vt:lpstr>
      <vt:lpstr>Operating Systems</vt:lpstr>
      <vt:lpstr>Why do bioinformaticians NOT like Windows?</vt:lpstr>
      <vt:lpstr>Why do Bioinformaticians prefer Mac or UNIX over Windows?</vt:lpstr>
      <vt:lpstr>UNIX &amp; Linux</vt:lpstr>
      <vt:lpstr>PowerPoint Presentation</vt:lpstr>
      <vt:lpstr>Two distinct UNIX environments</vt:lpstr>
      <vt:lpstr>MAC users</vt:lpstr>
      <vt:lpstr>Multiple ways to install ubuntu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class: Linux command line basics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Windows-based bioinformatics tools:</dc:title>
  <dc:creator>Yanbin</dc:creator>
  <cp:lastModifiedBy>Yanbin</cp:lastModifiedBy>
  <cp:revision>115</cp:revision>
  <dcterms:created xsi:type="dcterms:W3CDTF">2013-02-21T21:47:11Z</dcterms:created>
  <dcterms:modified xsi:type="dcterms:W3CDTF">2014-10-13T18:28:53Z</dcterms:modified>
</cp:coreProperties>
</file>