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5" r:id="rId3"/>
    <p:sldId id="256" r:id="rId4"/>
    <p:sldId id="278" r:id="rId5"/>
    <p:sldId id="262" r:id="rId6"/>
    <p:sldId id="267" r:id="rId7"/>
    <p:sldId id="271" r:id="rId8"/>
    <p:sldId id="268" r:id="rId9"/>
    <p:sldId id="269" r:id="rId10"/>
    <p:sldId id="270" r:id="rId11"/>
    <p:sldId id="272" r:id="rId12"/>
    <p:sldId id="273" r:id="rId13"/>
    <p:sldId id="274" r:id="rId14"/>
    <p:sldId id="266" r:id="rId15"/>
    <p:sldId id="275" r:id="rId16"/>
    <p:sldId id="260" r:id="rId17"/>
    <p:sldId id="290" r:id="rId18"/>
    <p:sldId id="291" r:id="rId19"/>
    <p:sldId id="292" r:id="rId20"/>
    <p:sldId id="293" r:id="rId21"/>
    <p:sldId id="294" r:id="rId22"/>
    <p:sldId id="297" r:id="rId23"/>
    <p:sldId id="298" r:id="rId24"/>
    <p:sldId id="296" r:id="rId25"/>
    <p:sldId id="276" r:id="rId26"/>
    <p:sldId id="261" r:id="rId27"/>
    <p:sldId id="279" r:id="rId28"/>
    <p:sldId id="289" r:id="rId29"/>
    <p:sldId id="280" r:id="rId30"/>
    <p:sldId id="281" r:id="rId31"/>
    <p:sldId id="264" r:id="rId32"/>
    <p:sldId id="299" r:id="rId33"/>
    <p:sldId id="263" r:id="rId34"/>
    <p:sldId id="282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4B8F-30EC-DB41-8110-97290452F170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16FF0-9810-CF4F-9F2D-695A1208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8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EC1DE-585B-DC4E-9ADD-74194EB9FDAB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7E9A-6275-4144-9095-E5CF9BAD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4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599D-D8D4-034D-B91A-10FF9A0B6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Fasta</a:t>
            </a:r>
            <a:r>
              <a:rPr lang="en-US" dirty="0" smtClean="0"/>
              <a:t> is actually a software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7E9A-6275-4144-9095-E5CF9BAD81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0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96B9-FE51-2149-AA68-C26131AAC21B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15CF-EC2E-EF47-8CEF-D4253D55F02A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3271-C434-7E4E-AB2F-380D2901AD7A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D60D-D4BA-F94C-971E-7A583EA9ACC4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B1DA-07EB-A04C-ADCF-94130553E9E0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94AA-5F16-684F-8C1C-97C5E616627C}" type="datetime1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48-F462-B749-B558-6541A86B2411}" type="datetime1">
              <a:rPr lang="en-US" smtClean="0"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502-CC27-FE4A-BF40-EB2A6B1BC601}" type="datetime1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14AB-30A1-8540-A654-278D537DBEF5}" type="datetime1">
              <a:rPr lang="en-US" smtClean="0"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8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A63-C6F5-5C4F-A692-EA5D2291A35E}" type="datetime1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5B5B-955B-554C-B7A3-E42B04B4AF4C}" type="datetime1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DD9B-A9E6-2344-B6B0-FF6E2670397E}" type="datetime1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02C8-C4A7-9F4B-B646-07EFE7B2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genome/165/?project_id=5777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.cshlp.org/site/misc/ifora_weblinks.xhtml" TargetMode="External"/><Relationship Id="rId3" Type="http://schemas.openxmlformats.org/officeDocument/2006/relationships/hyperlink" Target="http://www.ncbi.nlm.nih.gov/pubmed?term=213035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ebi.ac.uk/training/online/course/introduction-protein-classification-eb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xfordjournals.org/nar/database/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boss.sourceforge.net/docs/themes/SequenceFormats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rotein/129295" TargetMode="External"/><Relationship Id="rId3" Type="http://schemas.openxmlformats.org/officeDocument/2006/relationships/hyperlink" Target="http://www.uniprot.org/uniprot/P010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2can/resources/index.html" TargetMode="External"/><Relationship Id="rId4" Type="http://schemas.openxmlformats.org/officeDocument/2006/relationships/hyperlink" Target="http://www.ebi.ac.uk/training/online/" TargetMode="External"/><Relationship Id="rId5" Type="http://schemas.openxmlformats.org/officeDocument/2006/relationships/hyperlink" Target="http://www.csd.hku.hk/bruhk/resources.html" TargetMode="External"/><Relationship Id="rId6" Type="http://schemas.openxmlformats.org/officeDocument/2006/relationships/hyperlink" Target="http://anil.cchmc.org/BioInfoRes.html" TargetMode="External"/><Relationship Id="rId7" Type="http://schemas.openxmlformats.org/officeDocument/2006/relationships/hyperlink" Target="http://www.ncbi.nlm.nih.gov/Class/NAWBI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bil.univ-lyon1.fr/bookmarks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sb.org/pdb/explore/explore.do?structureId=1GO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r.oxfordjournals.org/content/40/W1/W3" TargetMode="External"/><Relationship Id="rId3" Type="http://schemas.openxmlformats.org/officeDocument/2006/relationships/hyperlink" Target="http://www.hsls.pitt.edu/obrc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enome_browse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575" y="17675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molecular biology and overview of major bioinformatics web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Yanbin Yin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DNA: genetic </a:t>
            </a:r>
            <a:r>
              <a:rPr lang="en-US" altLang="zh-CN" dirty="0"/>
              <a:t>information </a:t>
            </a:r>
            <a:r>
              <a:rPr lang="en-US" altLang="zh-CN" dirty="0" smtClean="0"/>
              <a:t>carrier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63935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DNA may be single or double stranded. A single stranded DNA molecule, also called a polynucleotide, is a chain of small molecules, called nucleotides. There are four different nucleotides grouped into two types, </a:t>
            </a:r>
            <a:r>
              <a:rPr lang="en-US" altLang="zh-CN" sz="2400" dirty="0">
                <a:solidFill>
                  <a:srgbClr val="FF0000"/>
                </a:solidFill>
              </a:rPr>
              <a:t>purines: adenine and guanine and </a:t>
            </a:r>
            <a:r>
              <a:rPr lang="en-US" altLang="zh-CN" sz="2400" dirty="0" err="1">
                <a:solidFill>
                  <a:srgbClr val="FF0000"/>
                </a:solidFill>
              </a:rPr>
              <a:t>pyrimidines</a:t>
            </a:r>
            <a:r>
              <a:rPr lang="en-US" altLang="zh-CN" sz="2400" dirty="0">
                <a:solidFill>
                  <a:srgbClr val="FF0000"/>
                </a:solidFill>
              </a:rPr>
              <a:t>: cytosine and thymine</a:t>
            </a:r>
            <a:r>
              <a:rPr lang="en-US" altLang="zh-CN" sz="2400" dirty="0"/>
              <a:t>. They are usually referred to as </a:t>
            </a:r>
            <a:r>
              <a:rPr lang="en-US" altLang="zh-CN" sz="2400" dirty="0">
                <a:solidFill>
                  <a:srgbClr val="FF0000"/>
                </a:solidFill>
              </a:rPr>
              <a:t>bases</a:t>
            </a:r>
            <a:r>
              <a:rPr lang="en-US" altLang="zh-CN" sz="2400" dirty="0"/>
              <a:t> and denoted by their initial letters, </a:t>
            </a:r>
            <a:r>
              <a:rPr lang="en-US" altLang="zh-CN" sz="2400" dirty="0">
                <a:solidFill>
                  <a:srgbClr val="FF0000"/>
                </a:solidFill>
              </a:rPr>
              <a:t>A, C, G and T </a:t>
            </a:r>
            <a:r>
              <a:rPr lang="en-US" altLang="zh-CN" sz="2400" dirty="0"/>
              <a:t>(not to be confused with amino acids!)</a:t>
            </a:r>
            <a:endParaRPr lang="zh-CN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91" y="4688021"/>
            <a:ext cx="5080000" cy="83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DNA Double Helix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14429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Two complementary polynucleotide chains form a stable structure, which resembles a helix and is known as a the DNA double helix. </a:t>
            </a:r>
            <a:r>
              <a:rPr lang="en-US" altLang="zh-CN" sz="2400" dirty="0">
                <a:solidFill>
                  <a:srgbClr val="FF0000"/>
                </a:solidFill>
              </a:rPr>
              <a:t>About 10 </a:t>
            </a:r>
            <a:r>
              <a:rPr lang="en-US" altLang="zh-CN" sz="2400" dirty="0" err="1">
                <a:solidFill>
                  <a:srgbClr val="FF0000"/>
                </a:solidFill>
              </a:rPr>
              <a:t>bp</a:t>
            </a:r>
            <a:r>
              <a:rPr lang="en-US" altLang="zh-CN" sz="2400" dirty="0">
                <a:solidFill>
                  <a:srgbClr val="FF0000"/>
                </a:solidFill>
              </a:rPr>
              <a:t> in this structure takes a full turn</a:t>
            </a:r>
            <a:r>
              <a:rPr lang="en-US" altLang="zh-CN" sz="2400" dirty="0"/>
              <a:t>, which is about 3.4 nm long.</a:t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This structure was first figured out in 1953 in Cambridge by Watson and Crick (with the help of others</a:t>
            </a:r>
            <a:r>
              <a:rPr lang="en-US" altLang="zh-CN" sz="2400" dirty="0" smtClean="0"/>
              <a:t>). </a:t>
            </a:r>
            <a:r>
              <a:rPr lang="en-US" altLang="zh-CN" sz="2400" dirty="0"/>
              <a:t>Later they got the Nobel Prize for this discovery, </a:t>
            </a:r>
            <a:r>
              <a:rPr lang="en-US" altLang="zh-CN" sz="2400" dirty="0" smtClean="0"/>
              <a:t>The DNA Double </a:t>
            </a:r>
            <a:r>
              <a:rPr lang="en-US" altLang="zh-CN" sz="2400" dirty="0"/>
              <a:t>Helix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pic>
        <p:nvPicPr>
          <p:cNvPr id="5" name="Picture 2" descr="CLICK ON IMAGE TO VIEW 3D ANIM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09" y="1720003"/>
            <a:ext cx="2587012" cy="41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RNA: genetic information messenger and much more unknown roles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RNA has various functions in a cell, e.g., mRNA and </a:t>
            </a:r>
            <a:r>
              <a:rPr lang="en-US" altLang="zh-CN" dirty="0" err="1"/>
              <a:t>tRNA</a:t>
            </a:r>
            <a:r>
              <a:rPr lang="en-US" altLang="zh-CN" dirty="0"/>
              <a:t> are functionally different types of RNA which are required for the two main steps in protein synthesis, transcription and </a:t>
            </a:r>
            <a:r>
              <a:rPr lang="en-US" altLang="zh-CN" dirty="0" smtClean="0"/>
              <a:t>translation.</a:t>
            </a:r>
            <a:r>
              <a:rPr lang="en-US" altLang="zh-CN" dirty="0"/>
              <a:t> 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146" name="Picture 2" descr="Schematic of protein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83" y="2095500"/>
            <a:ext cx="3438017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70300" y="5710665"/>
            <a:ext cx="51562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C-G-A-T-T-G-C-A-A-C-G-A-T-G-C DNA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| | | | | | | | | | | | | | |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宋体" pitchFamily="2" charset="-122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宋体" pitchFamily="2" charset="-122"/>
                <a:cs typeface="Courier New" pitchFamily="49" charset="0"/>
              </a:rPr>
              <a:t>G-C-U-A-A-C-G-U-U-G-C-U-A-C-G RNA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DNA sequence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CN" sz="3500" dirty="0">
                <a:latin typeface="Courier"/>
                <a:cs typeface="Courier"/>
              </a:rPr>
              <a:t>&gt;gi|49175990|ref|NC_000913.2| Escherichia coli str. K-12 </a:t>
            </a:r>
            <a:r>
              <a:rPr lang="en-US" altLang="zh-CN" sz="3500" dirty="0" err="1">
                <a:latin typeface="Courier"/>
                <a:cs typeface="Courier"/>
              </a:rPr>
              <a:t>substr</a:t>
            </a:r>
            <a:r>
              <a:rPr lang="en-US" altLang="zh-CN" sz="3500" dirty="0">
                <a:latin typeface="Courier"/>
                <a:cs typeface="Courier"/>
              </a:rPr>
              <a:t>. MG1655 chromosome, complete genome AGCTTTTCATTCTGACTGCAACGGGCAATATGTCTCTGTGTGGATTAAAAAAAGAGTGTCTGATAGCAGC TTCTGAACTGGTTACCTGCCGTGAGTAAATTAAAATTTTATTGACTTAGGTCACTAAATACTTTAACCAA TATAGGCATAGCGCACAGACAGATAAAAATTACAGAGTACACAACATCCATGAAACGCATTAGCACCACC ATTACCACCACCATCACCATTACCACAGGTAACGGTGCGGGCTGACGCGTACAGGAAACACAGAAAAAAG CCCGCACCTGACAGTGCGGGCTTTTTTTTTCGACCAAAGGTAACGAGGTAACAACCATGCGAGTGTTGAA GTTCGGCGGTACATCAGTGGCAAATGCAGAACGTTTTCTGCGTGTTGCCGATATTCTGGAAAGCAATGCC AGGCAGGGGCAGGTGGCCACCGTCCTCTCTGCCCCCGCCAAAATCACCAACCACCTGGTGGCGATGATTG AAAAAACCATTAGCGGCCAGGATGCTTTACCCAATATCAGCGATGCCGAACGTATTTTTGCCGAACTTTT GACGGGACTCGCCGCCGCCCAGCCGGGGTTCCCGCTGGCGCAATTGAAAACTTTCGTCGATCAGGAATTT GCCCAAATAAAACATGTCCTGCATGGCATTAGTTTGTTGGGGCAGTGCCCGGATAGCATCAACGCTGCGC TGATTTGCCGTGGCGAGAAAATGTCGATCGCCATTATGGCCGGCGTATTAGAAGCGCGCGGTCACAACGT TACTGTTATCGATCCGGTCGAAAAACTGCTGGCAGTGGGGCATTACCTCGAATCTACCGTCGATATTGCT GAGTCCACCCGCCGTATTGCGGCAAGCCGCATTCCGGCTGATCACATGGTGCTGATGGCAGGTTTCACCG CCGGTAATGAAAAAGGCGAACTGGTGGTGCTTGGACGCAACGGTTCCGACTACTCTGCTGCGGTGCTGGC </a:t>
            </a:r>
            <a:r>
              <a:rPr lang="en-US" altLang="zh-CN" sz="3500" dirty="0" smtClean="0">
                <a:latin typeface="Courier"/>
                <a:cs typeface="Courier"/>
              </a:rPr>
              <a:t>TGCCTGTTTACGCGCCGATTGTTGCGAGATTTGGACGGACGTTGACGGGGTCTATACCTGCGACCCGCGT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…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5100" dirty="0" smtClean="0"/>
              <a:t>4,639,675 </a:t>
            </a:r>
            <a:r>
              <a:rPr lang="en-US" altLang="zh-CN" sz="5100" dirty="0" err="1"/>
              <a:t>bp</a:t>
            </a:r>
            <a:r>
              <a:rPr lang="en-US" altLang="zh-CN" sz="5100" dirty="0"/>
              <a:t> circular DNA</a:t>
            </a:r>
            <a:endParaRPr lang="zh-CN" alt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text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plain text editors: notepad etc.</a:t>
            </a:r>
          </a:p>
          <a:p>
            <a:endParaRPr lang="en-US" dirty="0" smtClean="0"/>
          </a:p>
          <a:p>
            <a:r>
              <a:rPr lang="en-US" dirty="0" smtClean="0"/>
              <a:t>ALL bioinformatics applications do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take sequence files saved in word or excel formats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Try notepad++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2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 resource types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Databases</a:t>
            </a:r>
          </a:p>
          <a:p>
            <a:endParaRPr lang="en-US" altLang="zh-CN" dirty="0"/>
          </a:p>
          <a:p>
            <a:r>
              <a:rPr lang="en-US" altLang="zh-CN" dirty="0" smtClean="0"/>
              <a:t>Web servers</a:t>
            </a:r>
          </a:p>
          <a:p>
            <a:endParaRPr lang="en-US" altLang="zh-CN" dirty="0"/>
          </a:p>
          <a:p>
            <a:r>
              <a:rPr lang="en-US" altLang="zh-CN" dirty="0" smtClean="0"/>
              <a:t>Genome browsers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8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944"/>
            <a:ext cx="2733713" cy="1143000"/>
          </a:xfrm>
        </p:spPr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72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Sequence databases</a:t>
            </a:r>
          </a:p>
          <a:p>
            <a:pPr lvl="1"/>
            <a:r>
              <a:rPr lang="en-US" dirty="0" smtClean="0"/>
              <a:t>Nucleotide </a:t>
            </a:r>
            <a:r>
              <a:rPr lang="en-US" dirty="0"/>
              <a:t>Databases </a:t>
            </a:r>
          </a:p>
          <a:p>
            <a:pPr lvl="1"/>
            <a:r>
              <a:rPr lang="en-US" dirty="0"/>
              <a:t>Protein </a:t>
            </a:r>
            <a:r>
              <a:rPr lang="en-US" dirty="0" smtClean="0"/>
              <a:t>Databases</a:t>
            </a:r>
          </a:p>
          <a:p>
            <a:r>
              <a:rPr lang="en-US" altLang="zh-CN" dirty="0" smtClean="0"/>
              <a:t>Function databases</a:t>
            </a:r>
          </a:p>
          <a:p>
            <a:pPr lvl="1"/>
            <a:r>
              <a:rPr lang="en-US" altLang="zh-CN" dirty="0" smtClean="0"/>
              <a:t>Protein domain/family</a:t>
            </a:r>
          </a:p>
          <a:p>
            <a:pPr lvl="1"/>
            <a:r>
              <a:rPr lang="en-US" altLang="zh-CN" dirty="0" smtClean="0"/>
              <a:t>Function classification</a:t>
            </a:r>
          </a:p>
          <a:p>
            <a:pPr lvl="1"/>
            <a:r>
              <a:rPr lang="en-US" altLang="zh-CN" dirty="0" smtClean="0"/>
              <a:t>Pathway</a:t>
            </a:r>
          </a:p>
          <a:p>
            <a:r>
              <a:rPr lang="en-US" altLang="zh-CN" dirty="0" smtClean="0"/>
              <a:t>Protein structure database PDB</a:t>
            </a:r>
          </a:p>
          <a:p>
            <a:r>
              <a:rPr lang="en-US" altLang="zh-CN" dirty="0" smtClean="0"/>
              <a:t>Gene expression databases</a:t>
            </a:r>
          </a:p>
          <a:p>
            <a:r>
              <a:rPr lang="en-US" altLang="zh-CN" dirty="0" smtClean="0"/>
              <a:t>Literature databases </a:t>
            </a:r>
            <a:endParaRPr lang="en-US" altLang="zh-CN" dirty="0"/>
          </a:p>
          <a:p>
            <a:r>
              <a:rPr lang="en-US" dirty="0" smtClean="0"/>
              <a:t>Taxonomic databases </a:t>
            </a:r>
          </a:p>
          <a:p>
            <a:r>
              <a:rPr lang="en-US" dirty="0" smtClean="0"/>
              <a:t>Other databases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837" y="0"/>
            <a:ext cx="33015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923" y="128309"/>
            <a:ext cx="20320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600" dirty="0" smtClean="0"/>
              <a:t>Nucleotide Databases </a:t>
            </a:r>
            <a:endParaRPr lang="en-US" altLang="zh-C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Genomic DNAs </a:t>
            </a:r>
          </a:p>
          <a:p>
            <a:r>
              <a:rPr lang="en-US" altLang="zh-CN" dirty="0" smtClean="0"/>
              <a:t>mRNAs or full length </a:t>
            </a:r>
            <a:r>
              <a:rPr lang="en-US" altLang="zh-CN" dirty="0" err="1" smtClean="0"/>
              <a:t>cDNAs</a:t>
            </a:r>
            <a:endParaRPr lang="en-US" altLang="zh-CN" dirty="0"/>
          </a:p>
          <a:p>
            <a:r>
              <a:rPr lang="en-US" altLang="zh-CN" dirty="0" smtClean="0"/>
              <a:t>EST (expressed sequence tags) </a:t>
            </a:r>
          </a:p>
          <a:p>
            <a:r>
              <a:rPr lang="en-US" altLang="zh-CN" dirty="0" smtClean="0"/>
              <a:t>SRA (short read archive)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Where the data come from:</a:t>
            </a:r>
          </a:p>
          <a:p>
            <a:pPr lvl="1"/>
            <a:r>
              <a:rPr lang="en-US" altLang="zh-CN" dirty="0" smtClean="0"/>
              <a:t>Large genome </a:t>
            </a:r>
            <a:r>
              <a:rPr lang="en-US" altLang="zh-CN" dirty="0"/>
              <a:t>sequencing centers</a:t>
            </a:r>
          </a:p>
          <a:p>
            <a:pPr lvl="1"/>
            <a:r>
              <a:rPr lang="en-US" altLang="zh-CN" dirty="0"/>
              <a:t>Individual research labs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6900" y="2082800"/>
            <a:ext cx="1497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GenBank</a:t>
            </a:r>
            <a:endParaRPr lang="en-US" altLang="zh-CN" sz="2800" dirty="0" smtClean="0"/>
          </a:p>
          <a:p>
            <a:r>
              <a:rPr lang="en-US" altLang="zh-CN" sz="2800" dirty="0" smtClean="0"/>
              <a:t>EMBL</a:t>
            </a:r>
          </a:p>
          <a:p>
            <a:r>
              <a:rPr lang="en-US" altLang="zh-CN" sz="2800" dirty="0" smtClean="0"/>
              <a:t>DDBJ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183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first genome sequenced ever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/>
              <a:t>Haemophilus</a:t>
            </a:r>
            <a:r>
              <a:rPr lang="en-US" altLang="zh-CN" b="1" dirty="0"/>
              <a:t> </a:t>
            </a:r>
            <a:r>
              <a:rPr lang="en-US" altLang="zh-CN" b="1" dirty="0" err="1"/>
              <a:t>influenzae</a:t>
            </a:r>
            <a:r>
              <a:rPr lang="en-US" altLang="zh-CN" b="1" dirty="0"/>
              <a:t> Rd </a:t>
            </a:r>
            <a:r>
              <a:rPr lang="en-US" altLang="zh-CN" b="1" dirty="0" smtClean="0"/>
              <a:t>KW20</a:t>
            </a:r>
          </a:p>
          <a:p>
            <a:pPr marL="0" indent="0">
              <a:buNone/>
            </a:pPr>
            <a:r>
              <a:rPr lang="en-US" altLang="zh-CN" dirty="0"/>
              <a:t>Frequency and distribution of DNA uptake signal sequences in the </a:t>
            </a:r>
            <a:r>
              <a:rPr lang="en-US" altLang="zh-CN" dirty="0" err="1"/>
              <a:t>Haemophilus</a:t>
            </a:r>
            <a:r>
              <a:rPr lang="en-US" altLang="zh-CN" dirty="0"/>
              <a:t> </a:t>
            </a:r>
            <a:r>
              <a:rPr lang="en-US" altLang="zh-CN" dirty="0" err="1"/>
              <a:t>influenzae</a:t>
            </a:r>
            <a:r>
              <a:rPr lang="en-US" altLang="zh-CN" dirty="0"/>
              <a:t> Rd genome. Smith HO, et al. Science </a:t>
            </a:r>
            <a:r>
              <a:rPr lang="en-US" altLang="zh-CN" dirty="0">
                <a:solidFill>
                  <a:srgbClr val="FF0000"/>
                </a:solidFill>
              </a:rPr>
              <a:t>1995</a:t>
            </a:r>
            <a:r>
              <a:rPr lang="en-US" altLang="zh-CN" dirty="0"/>
              <a:t> Jul </a:t>
            </a:r>
            <a:r>
              <a:rPr lang="en-US" altLang="zh-CN" dirty="0" smtClean="0"/>
              <a:t>28</a:t>
            </a:r>
          </a:p>
          <a:p>
            <a:pPr marL="0" indent="0">
              <a:buNone/>
            </a:pPr>
            <a:endParaRPr lang="en-US" altLang="zh-CN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://www.ncbi.nlm.nih.gov/genome/165/?</a:t>
            </a:r>
            <a:r>
              <a:rPr lang="en-US" altLang="zh-CN" dirty="0" smtClean="0">
                <a:hlinkClick r:id="rId2"/>
              </a:rPr>
              <a:t>project_id=57771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All published sequences will go to </a:t>
            </a:r>
            <a:r>
              <a:rPr lang="en-US" altLang="zh-CN" dirty="0" err="1" smtClean="0"/>
              <a:t>GenBank</a:t>
            </a:r>
            <a:r>
              <a:rPr lang="en-US" altLang="zh-CN" dirty="0" smtClean="0"/>
              <a:t> eventually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Most journals require an accession number of sequence data for submitted papers</a:t>
            </a:r>
          </a:p>
          <a:p>
            <a:pPr marL="0" indent="0">
              <a:buNone/>
            </a:pP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genome.cshlp.org/site/misc/ifora_weblinks.xhtml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After published, the paper is linked to data</a:t>
            </a:r>
          </a:p>
          <a:p>
            <a:pPr marL="0" indent="0">
              <a:buNone/>
            </a:pP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www.ncbi.nlm.nih.gov/pubmed?term=21303537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molecular biology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 Databases</a:t>
            </a:r>
          </a:p>
          <a:p>
            <a:endParaRPr lang="en-US" dirty="0"/>
          </a:p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3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600" dirty="0" smtClean="0"/>
              <a:t>Protein Databases </a:t>
            </a:r>
            <a:endParaRPr lang="en-US" altLang="zh-C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Experimentally characterized proteins</a:t>
            </a:r>
          </a:p>
          <a:p>
            <a:r>
              <a:rPr lang="en-US" altLang="zh-CN" dirty="0" smtClean="0"/>
              <a:t>Computational predicted proteins (e.g. automatically predicted by gene finding programs)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Where the data come from:</a:t>
            </a:r>
          </a:p>
          <a:p>
            <a:pPr lvl="1"/>
            <a:r>
              <a:rPr lang="en-US" altLang="zh-CN" dirty="0" smtClean="0"/>
              <a:t>Genome annotation efforts from large genome </a:t>
            </a:r>
            <a:r>
              <a:rPr lang="en-US" altLang="zh-CN" dirty="0"/>
              <a:t>sequencing centers</a:t>
            </a:r>
          </a:p>
          <a:p>
            <a:pPr lvl="1"/>
            <a:r>
              <a:rPr lang="en-US" altLang="zh-CN" dirty="0"/>
              <a:t>Individual research labs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9857" y="1699736"/>
            <a:ext cx="14739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Swiss-</a:t>
            </a:r>
            <a:r>
              <a:rPr lang="en-US" altLang="zh-CN" sz="2400" dirty="0" err="1" smtClean="0"/>
              <a:t>Prot</a:t>
            </a:r>
            <a:endParaRPr lang="en-US" altLang="zh-CN" sz="2400" dirty="0" smtClean="0"/>
          </a:p>
          <a:p>
            <a:r>
              <a:rPr lang="en-US" altLang="zh-CN" sz="2400" dirty="0" err="1" smtClean="0"/>
              <a:t>TrEMBL</a:t>
            </a:r>
            <a:endParaRPr lang="en-US" altLang="zh-CN" sz="2400" dirty="0" smtClean="0"/>
          </a:p>
          <a:p>
            <a:r>
              <a:rPr lang="en-US" altLang="zh-CN" sz="2400" dirty="0" smtClean="0"/>
              <a:t>PIR</a:t>
            </a:r>
          </a:p>
          <a:p>
            <a:r>
              <a:rPr lang="en-US" altLang="zh-CN" sz="2400" dirty="0" smtClean="0"/>
              <a:t>PDB</a:t>
            </a:r>
          </a:p>
          <a:p>
            <a:r>
              <a:rPr lang="en-US" altLang="zh-CN" sz="2400" dirty="0" err="1" smtClean="0"/>
              <a:t>GenPept</a:t>
            </a:r>
            <a:endParaRPr lang="en-US" altLang="zh-CN" sz="2400" dirty="0" smtClean="0"/>
          </a:p>
          <a:p>
            <a:r>
              <a:rPr lang="en-US" altLang="zh-CN" sz="2400" dirty="0" err="1" smtClean="0"/>
              <a:t>RefSeq</a:t>
            </a:r>
            <a:endParaRPr lang="en-US" altLang="zh-CN" sz="2400" dirty="0" smtClean="0"/>
          </a:p>
          <a:p>
            <a:r>
              <a:rPr lang="en-US" altLang="zh-CN" sz="2400" dirty="0" smtClean="0"/>
              <a:t>PRF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196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Protein function databases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229601" cy="2503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All databases are built upon </a:t>
            </a:r>
            <a:r>
              <a:rPr lang="en-US" altLang="zh-CN" dirty="0" smtClean="0">
                <a:solidFill>
                  <a:srgbClr val="FF0000"/>
                </a:solidFill>
              </a:rPr>
              <a:t>existing knowledge</a:t>
            </a:r>
          </a:p>
          <a:p>
            <a:r>
              <a:rPr lang="en-US" altLang="zh-CN" dirty="0" smtClean="0"/>
              <a:t>Start from function known </a:t>
            </a:r>
            <a:r>
              <a:rPr lang="en-US" altLang="zh-CN" dirty="0"/>
              <a:t>proteins and literatures</a:t>
            </a:r>
            <a:endParaRPr lang="en-US" altLang="zh-CN" dirty="0" smtClean="0"/>
          </a:p>
          <a:p>
            <a:r>
              <a:rPr lang="en-US" altLang="zh-CN" dirty="0" smtClean="0"/>
              <a:t>Retrieve functional domains/motifs/sites</a:t>
            </a:r>
          </a:p>
          <a:p>
            <a:r>
              <a:rPr lang="en-US" altLang="zh-CN" dirty="0"/>
              <a:t>Retrieve homologs to form family</a:t>
            </a:r>
          </a:p>
          <a:p>
            <a:r>
              <a:rPr lang="en-US" altLang="zh-CN" dirty="0" smtClean="0"/>
              <a:t>Use statistical models to represent family</a:t>
            </a:r>
          </a:p>
          <a:p>
            <a:r>
              <a:rPr lang="en-US" altLang="zh-CN" dirty="0" smtClean="0"/>
              <a:t>Assign functions to family and link family to literatures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231467"/>
            <a:ext cx="7535136" cy="2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protein family databases are built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822" b="2822"/>
          <a:stretch>
            <a:fillRect/>
          </a:stretch>
        </p:blipFill>
        <p:spPr>
          <a:xfrm>
            <a:off x="372014" y="1417638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171684"/>
            <a:ext cx="8215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http://www.ebi.ac.uk/training/online/course/introduction-protein-classification-</a:t>
            </a:r>
            <a:r>
              <a:rPr lang="en-US" dirty="0" smtClean="0">
                <a:hlinkClick r:id="rId3"/>
              </a:rPr>
              <a:t>ebi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9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example: PROSITE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815" r="18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5922262"/>
            <a:ext cx="580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Ala</a:t>
            </a:r>
            <a:r>
              <a:rPr lang="en-US" dirty="0"/>
              <a:t> or </a:t>
            </a:r>
            <a:r>
              <a:rPr lang="en-US" dirty="0" err="1"/>
              <a:t>Cys</a:t>
            </a:r>
            <a:r>
              <a:rPr lang="en-US" dirty="0"/>
              <a:t>]-any-Val-any-any-any-any-{any but </a:t>
            </a:r>
            <a:r>
              <a:rPr lang="en-US" dirty="0" err="1"/>
              <a:t>Glu</a:t>
            </a:r>
            <a:r>
              <a:rPr lang="en-US" dirty="0"/>
              <a:t> or Asp}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6899" y="6292679"/>
            <a:ext cx="6840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prosite.expasy.org</a:t>
            </a:r>
            <a:r>
              <a:rPr lang="en-US" dirty="0"/>
              <a:t>/</a:t>
            </a:r>
            <a:r>
              <a:rPr lang="en-US" dirty="0" err="1"/>
              <a:t>scanprosite</a:t>
            </a:r>
            <a:r>
              <a:rPr lang="en-US" dirty="0"/>
              <a:t>/</a:t>
            </a:r>
            <a:r>
              <a:rPr lang="en-US" dirty="0" err="1"/>
              <a:t>scanprosite_doc.html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9" y="199112"/>
            <a:ext cx="8163131" cy="6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Over 1000 bioinformatics databases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Nucleic Acids Research’s annual database special issue (20 years already)</a:t>
            </a:r>
          </a:p>
          <a:p>
            <a:pPr marL="0" indent="0">
              <a:buNone/>
            </a:pP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://www.oxfordjournals.org/nar/database/</a:t>
            </a:r>
            <a:r>
              <a:rPr lang="en-US" altLang="zh-CN" dirty="0" smtClean="0">
                <a:hlinkClick r:id="rId2"/>
              </a:rPr>
              <a:t>c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formats (all plain 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FASTA</a:t>
            </a:r>
          </a:p>
          <a:p>
            <a:r>
              <a:rPr lang="en-US" dirty="0" err="1" smtClean="0"/>
              <a:t>GenBank</a:t>
            </a:r>
            <a:endParaRPr lang="en-US" dirty="0" smtClean="0"/>
          </a:p>
          <a:p>
            <a:r>
              <a:rPr lang="en-US" dirty="0" smtClean="0"/>
              <a:t>EMBL</a:t>
            </a:r>
          </a:p>
          <a:p>
            <a:r>
              <a:rPr lang="en-US" dirty="0" smtClean="0"/>
              <a:t>PDB</a:t>
            </a:r>
          </a:p>
          <a:p>
            <a:r>
              <a:rPr lang="en-US" dirty="0" smtClean="0"/>
              <a:t>Alignment format</a:t>
            </a:r>
          </a:p>
          <a:p>
            <a:r>
              <a:rPr lang="en-US" dirty="0">
                <a:hlinkClick r:id="rId2"/>
              </a:rPr>
              <a:t>http://emboss.sourceforge.net/docs/themes/</a:t>
            </a:r>
            <a:r>
              <a:rPr lang="en-US" dirty="0" smtClean="0">
                <a:hlinkClick r:id="rId2"/>
              </a:rPr>
              <a:t>SequenceFormats.html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FASTA format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sequence in FASTA format begins with a </a:t>
            </a:r>
            <a:r>
              <a:rPr lang="en-US" dirty="0">
                <a:solidFill>
                  <a:srgbClr val="FF0000"/>
                </a:solidFill>
              </a:rPr>
              <a:t>single-line description, followed by lines of sequence data</a:t>
            </a:r>
            <a:r>
              <a:rPr lang="en-US" dirty="0"/>
              <a:t>. The description line (</a:t>
            </a:r>
            <a:r>
              <a:rPr lang="en-US" dirty="0" err="1"/>
              <a:t>defline</a:t>
            </a:r>
            <a:r>
              <a:rPr lang="en-US" dirty="0"/>
              <a:t>) is distinguished from the sequence data by a greater-than ("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") symbol at the beginning. </a:t>
            </a:r>
            <a:r>
              <a:rPr lang="en-US" dirty="0" smtClean="0"/>
              <a:t>An </a:t>
            </a:r>
            <a:r>
              <a:rPr lang="en-US" dirty="0"/>
              <a:t>example sequence in FASTA format is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/>
              <a:t>&gt;gi|129295|sp|P01013|OVAX_CHICK GENE X PROTEIN (OVALBUMIN-RELATED) QIKDLLVSSSTDLDTTLVLVNAIYFKGMWKTAFNAEDTREMPFHVTKQESKPVQMMCMNNSFNVATLPAE KMKILELPFASGDLSMLVLLPDEVSDLERIEKTINFEKLTEWTNPNTMEKRRVKVYLPQMKIEEKYNLTS VLMALGMTDLFIPSANLTGISSAESLKISQAVHGAFMELSEDGIEMAGSTGVIEDIKHSPESEQFRADHP FLFLIKHNPTNTIVYFGRYWSP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62414" y="4550582"/>
            <a:ext cx="468681" cy="294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" idx="0"/>
          </p:cNvCxnSpPr>
          <p:nvPr/>
        </p:nvCxnSpPr>
        <p:spPr>
          <a:xfrm flipH="1" flipV="1">
            <a:off x="1803851" y="5050703"/>
            <a:ext cx="1062480" cy="107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74854" y="4566919"/>
            <a:ext cx="468681" cy="294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801" y="4282766"/>
            <a:ext cx="11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</a:t>
            </a:r>
            <a:r>
              <a:rPr lang="en-US" dirty="0" smtClean="0"/>
              <a:t> number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3837" y="6126163"/>
            <a:ext cx="212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err="1" smtClean="0"/>
              <a:t>db</a:t>
            </a:r>
            <a:r>
              <a:rPr lang="en-US" dirty="0" smtClean="0"/>
              <a:t>: </a:t>
            </a:r>
            <a:r>
              <a:rPr lang="en-US" dirty="0" err="1" smtClean="0"/>
              <a:t>swissprot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1708" y="4282766"/>
            <a:ext cx="13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Swissprot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3238" y="436591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Swissprot</a:t>
            </a:r>
            <a:r>
              <a:rPr lang="en-US" dirty="0" smtClean="0"/>
              <a:t> AC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89539" y="4652098"/>
            <a:ext cx="1495541" cy="23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34765" b="-134765"/>
          <a:stretch>
            <a:fillRect/>
          </a:stretch>
        </p:blipFill>
        <p:spPr>
          <a:xfrm>
            <a:off x="457200" y="941987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26" y="4413900"/>
            <a:ext cx="3583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lines: </a:t>
            </a:r>
          </a:p>
          <a:p>
            <a:pPr marL="342900" indent="-342900">
              <a:buAutoNum type="arabicPeriod"/>
            </a:pPr>
            <a:r>
              <a:rPr lang="en-US" dirty="0" smtClean="0"/>
              <a:t>Sequence id</a:t>
            </a:r>
          </a:p>
          <a:p>
            <a:pPr marL="342900" indent="-342900">
              <a:buAutoNum type="arabicPeriod"/>
            </a:pPr>
            <a:r>
              <a:rPr lang="en-US" dirty="0" smtClean="0"/>
              <a:t>Sequence</a:t>
            </a:r>
          </a:p>
          <a:p>
            <a:pPr marL="342900" indent="-342900">
              <a:buAutoNum type="arabicPeriod"/>
            </a:pPr>
            <a:r>
              <a:rPr lang="en-US" dirty="0" smtClean="0"/>
              <a:t>+</a:t>
            </a:r>
          </a:p>
          <a:p>
            <a:pPr marL="342900" indent="-342900">
              <a:buAutoNum type="arabicPeriod"/>
            </a:pPr>
            <a:r>
              <a:rPr lang="en-US" dirty="0" smtClean="0"/>
              <a:t>Quality score as ASCII characters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8934" y="4795432"/>
            <a:ext cx="509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Nucleic</a:t>
            </a:r>
            <a:r>
              <a:rPr lang="de-DE" dirty="0"/>
              <a:t> </a:t>
            </a:r>
            <a:r>
              <a:rPr lang="de-DE" dirty="0" err="1"/>
              <a:t>Acids</a:t>
            </a:r>
            <a:r>
              <a:rPr lang="de-DE" dirty="0"/>
              <a:t> Res. 2010 April; 38(6): 1767–1771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8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GenBank</a:t>
            </a:r>
            <a:r>
              <a:rPr lang="en-US" dirty="0" smtClean="0"/>
              <a:t> and EMBL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Much richer info: many different </a:t>
            </a:r>
            <a:r>
              <a:rPr lang="en-US" dirty="0" smtClean="0">
                <a:solidFill>
                  <a:srgbClr val="FF0000"/>
                </a:solidFill>
              </a:rPr>
              <a:t>fields</a:t>
            </a:r>
            <a:r>
              <a:rPr lang="en-US" dirty="0" smtClean="0"/>
              <a:t> for annotation of the protein/DNA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://www.ncbi.nlm.nih.gov/protein/</a:t>
            </a:r>
            <a:r>
              <a:rPr lang="en-US" dirty="0" smtClean="0">
                <a:hlinkClick r:id="rId2"/>
              </a:rPr>
              <a:t>129295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http://www.uniprot.org/uniprot/</a:t>
            </a:r>
            <a:r>
              <a:rPr lang="en-US" dirty="0" smtClean="0">
                <a:hlinkClick r:id="rId3"/>
              </a:rPr>
              <a:t>P01013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smtClean="0"/>
              <a:t>NAR database and web server annual special issues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http://pbil.univ-lyon1.fr/bookmarks.html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http://www.ebi.ac.uk/2can/resources/index.html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http://www.ebi.ac.uk/training/online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http://www.ncbi.nlm.nih.gov/Class/FieldGuide</a:t>
            </a:r>
            <a:r>
              <a:rPr lang="en-US" dirty="0" smtClean="0">
                <a:hlinkClick r:id="rId5"/>
              </a:rPr>
              <a:t>/</a:t>
            </a:r>
          </a:p>
          <a:p>
            <a:endParaRPr lang="en-US" dirty="0">
              <a:hlinkClick r:id="rId5"/>
            </a:endParaRPr>
          </a:p>
          <a:p>
            <a:r>
              <a:rPr lang="en-US" dirty="0" smtClean="0">
                <a:hlinkClick r:id="rId5"/>
              </a:rPr>
              <a:t>http://www.csd.hku.hk/bruhk/resources.html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://anil.cchmc.org/BioInfoRes.html</a:t>
            </a:r>
            <a:endParaRPr lang="en-US" dirty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://www.ncbi.nlm.nih.gov/Class/NAWBIS</a:t>
            </a:r>
            <a:r>
              <a:rPr lang="en-US" dirty="0" smtClean="0">
                <a:hlinkClick r:id="rId7"/>
              </a:rPr>
              <a:t>/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PDB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PDB: Protein Data Bank, a protein 3D structure database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http://www.rcsb.org/pdb/explore/explore.do?structureId=</a:t>
            </a:r>
            <a:r>
              <a:rPr lang="en-US" dirty="0" smtClean="0">
                <a:hlinkClick r:id="rId2"/>
              </a:rPr>
              <a:t>1GOT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20" y="3291066"/>
            <a:ext cx="4790648" cy="333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Remote servers that allow users to upload data, invoke </a:t>
            </a:r>
            <a:r>
              <a:rPr lang="en-US" sz="2800" dirty="0" err="1" smtClean="0"/>
              <a:t>bioinfo</a:t>
            </a:r>
            <a:r>
              <a:rPr lang="en-US" sz="2800" dirty="0" smtClean="0"/>
              <a:t> </a:t>
            </a:r>
            <a:r>
              <a:rPr lang="en-US" sz="2800" dirty="0" err="1" smtClean="0"/>
              <a:t>softwares</a:t>
            </a:r>
            <a:r>
              <a:rPr lang="en-US" sz="2800" dirty="0" smtClean="0"/>
              <a:t> running on the remote server and return the results to the user with a graphical web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7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Over 1000 bioinformatics web servers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Nucleic Acids Research’s annual Web Server special issue (10 years already)</a:t>
            </a: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http://nar.oxfordjournals.org/content/40/W1/</a:t>
            </a:r>
            <a:r>
              <a:rPr lang="en-US" altLang="zh-CN" dirty="0" smtClean="0">
                <a:hlinkClick r:id="rId2"/>
              </a:rPr>
              <a:t>W3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This one might be better:</a:t>
            </a:r>
          </a:p>
          <a:p>
            <a:pPr marL="0" indent="0">
              <a:buNone/>
            </a:pPr>
            <a:r>
              <a:rPr lang="en-US" altLang="zh-CN" dirty="0">
                <a:hlinkClick r:id="rId3"/>
              </a:rPr>
              <a:t>http://www.hsls.pitt.edu/obrc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Integrated graphical presentation of genomes </a:t>
            </a:r>
            <a:r>
              <a:rPr lang="en-US" dirty="0"/>
              <a:t>to allow visualize and browse entire genomes </a:t>
            </a:r>
            <a:r>
              <a:rPr lang="en-US" dirty="0" smtClean="0"/>
              <a:t>with </a:t>
            </a:r>
            <a:r>
              <a:rPr lang="en-US" dirty="0"/>
              <a:t>annotated data including gene prediction and structure, proteins, expression, regulation, variation, comparative analysis,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 NCBI </a:t>
            </a:r>
            <a:r>
              <a:rPr lang="en-US" dirty="0" err="1" smtClean="0"/>
              <a:t>MapViewer</a:t>
            </a:r>
            <a:r>
              <a:rPr lang="en-US" dirty="0" smtClean="0"/>
              <a:t>, UCSC Genome Browser, </a:t>
            </a:r>
            <a:r>
              <a:rPr lang="en-US" dirty="0"/>
              <a:t>ENSEMBL Genome </a:t>
            </a:r>
            <a:r>
              <a:rPr lang="en-US" dirty="0" smtClean="0"/>
              <a:t>Browser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Genome_browser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Microbial genomes: </a:t>
            </a:r>
          </a:p>
          <a:p>
            <a:pPr lvl="1"/>
            <a:r>
              <a:rPr lang="en-US" dirty="0" smtClean="0"/>
              <a:t>NCBI, JGI IMG</a:t>
            </a:r>
          </a:p>
          <a:p>
            <a:r>
              <a:rPr lang="en-US" dirty="0" smtClean="0"/>
              <a:t>Plant genomes: JGI </a:t>
            </a:r>
            <a:r>
              <a:rPr lang="en-US" dirty="0" err="1" smtClean="0"/>
              <a:t>phytozome</a:t>
            </a:r>
            <a:endParaRPr lang="en-US" dirty="0" smtClean="0"/>
          </a:p>
          <a:p>
            <a:r>
              <a:rPr lang="en-US" dirty="0" smtClean="0"/>
              <a:t>Animal genomes: EBI </a:t>
            </a:r>
            <a:r>
              <a:rPr lang="en-US" dirty="0" err="1" smtClean="0"/>
              <a:t>ensembl</a:t>
            </a:r>
            <a:r>
              <a:rPr lang="en-US" dirty="0" smtClean="0"/>
              <a:t>, UCSC genome browser</a:t>
            </a:r>
          </a:p>
          <a:p>
            <a:r>
              <a:rPr lang="en-US" dirty="0" smtClean="0"/>
              <a:t>Fungal genomes: JGI and Broad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lecture: </a:t>
            </a:r>
            <a:r>
              <a:rPr lang="en-US" smtClean="0"/>
              <a:t>NCBI resources 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run bioinformatics applications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944" y="1240241"/>
            <a:ext cx="7522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Most </a:t>
            </a:r>
            <a:r>
              <a:rPr lang="en-US" sz="2000" dirty="0" smtClean="0"/>
              <a:t>naive: </a:t>
            </a:r>
            <a:r>
              <a:rPr lang="en-US" sz="2000" dirty="0">
                <a:solidFill>
                  <a:srgbClr val="FF0000"/>
                </a:solidFill>
              </a:rPr>
              <a:t>use web-based tools </a:t>
            </a:r>
            <a:r>
              <a:rPr lang="en-US" sz="2000" dirty="0" smtClean="0">
                <a:solidFill>
                  <a:srgbClr val="FF0000"/>
                </a:solidFill>
              </a:rPr>
              <a:t>[e.g. NCBI blast server]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– </a:t>
            </a:r>
            <a:r>
              <a:rPr lang="en-US" sz="2000" dirty="0">
                <a:solidFill>
                  <a:srgbClr val="FF0000"/>
                </a:solidFill>
              </a:rPr>
              <a:t>Primarily need biology </a:t>
            </a:r>
          </a:p>
          <a:p>
            <a:endParaRPr lang="en-US" sz="2000" dirty="0"/>
          </a:p>
          <a:p>
            <a:r>
              <a:rPr lang="en-US" sz="2000" dirty="0"/>
              <a:t>• M</a:t>
            </a:r>
            <a:r>
              <a:rPr lang="en-US" sz="2000" dirty="0" smtClean="0"/>
              <a:t>ore professional: Use stand-alone tools</a:t>
            </a:r>
            <a:endParaRPr lang="en-US" sz="2000" dirty="0"/>
          </a:p>
          <a:p>
            <a:r>
              <a:rPr lang="en-US" sz="2000" dirty="0" smtClean="0"/>
              <a:t> 1. tools with GUI (graphical user interface: click buttons)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2. tools without GUI (terminal-based: type commands) </a:t>
            </a:r>
            <a:endParaRPr lang="en-US" sz="2000" dirty="0"/>
          </a:p>
          <a:p>
            <a:r>
              <a:rPr lang="en-US" sz="2000" dirty="0" smtClean="0"/>
              <a:t>  – Need biology </a:t>
            </a:r>
            <a:r>
              <a:rPr lang="en-US" sz="2000" dirty="0"/>
              <a:t>plus </a:t>
            </a:r>
            <a:r>
              <a:rPr lang="en-US" sz="2000" dirty="0" smtClean="0"/>
              <a:t>ability </a:t>
            </a:r>
            <a:r>
              <a:rPr lang="en-US" sz="2000" dirty="0"/>
              <a:t>to use Unix, write wrappers in Perl</a:t>
            </a:r>
            <a:r>
              <a:rPr lang="en-US" sz="2000" dirty="0" smtClean="0"/>
              <a:t>/Python</a:t>
            </a:r>
            <a:r>
              <a:rPr lang="en-US" sz="2000" dirty="0"/>
              <a:t>, write shell scripts </a:t>
            </a:r>
          </a:p>
          <a:p>
            <a:r>
              <a:rPr lang="en-US" sz="2000" dirty="0" smtClean="0"/>
              <a:t>  – Sometimes need </a:t>
            </a:r>
            <a:r>
              <a:rPr lang="en-US" sz="2000" dirty="0"/>
              <a:t>an understanding of  data storage and scalability 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•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Most advanced: Algorithm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development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–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Computer-science focus,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usually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partner with a biologist 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• Making data/methods public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–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Creating databases/web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pages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769" y="633377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http://chagall.med.cornell.edu/BioinfoCourse/presentations2012/Lecture1_Intro_2012.pdf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180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Proteins: </a:t>
            </a:r>
            <a:r>
              <a:rPr lang="en-US" dirty="0"/>
              <a:t>the building blocks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Proteins </a:t>
            </a:r>
            <a:r>
              <a:rPr lang="en-US" dirty="0"/>
              <a:t>are the main building blocks and functional molecules of the cell, taking up almost 20% of a eukaryotic cell’s weight, the largest contribution after water (70%).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/>
              <a:t>are made from small molecules called amino acids. There are many types of proteins some of which are: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Structural </a:t>
            </a:r>
            <a:r>
              <a:rPr lang="en-US" dirty="0">
                <a:solidFill>
                  <a:srgbClr val="FF0000"/>
                </a:solidFill>
              </a:rPr>
              <a:t>proteins</a:t>
            </a:r>
            <a:r>
              <a:rPr lang="en-US" dirty="0"/>
              <a:t> which can be thought of as the organism's basic building blocks.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Enzymes</a:t>
            </a:r>
            <a:r>
              <a:rPr lang="en-US" dirty="0" smtClean="0"/>
              <a:t> </a:t>
            </a:r>
            <a:r>
              <a:rPr lang="en-US" dirty="0"/>
              <a:t>which perform (</a:t>
            </a:r>
            <a:r>
              <a:rPr lang="en-US" dirty="0" err="1"/>
              <a:t>catalyse</a:t>
            </a:r>
            <a:r>
              <a:rPr lang="en-US" dirty="0"/>
              <a:t>) a multitude of biochemical reactions, such as altering, joining together or chopping up other molecules. Together these reactions and the pathways they make up is called </a:t>
            </a:r>
            <a:r>
              <a:rPr lang="en-US" dirty="0" smtClean="0"/>
              <a:t>metabolism.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Regulatory proteins</a:t>
            </a:r>
            <a:r>
              <a:rPr lang="en-US" dirty="0" smtClean="0"/>
              <a:t>: transcription factors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Transmembrane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proteins </a:t>
            </a:r>
            <a:r>
              <a:rPr lang="en-US" dirty="0"/>
              <a:t>are key in the maintenance of the cellular environment, regulating cell volume, extraction and concentration of small </a:t>
            </a:r>
            <a:r>
              <a:rPr lang="en-US" dirty="0" err="1"/>
              <a:t>molceules</a:t>
            </a:r>
            <a:r>
              <a:rPr lang="en-US" dirty="0"/>
              <a:t> from the extracellular environment and generation of ionic gradients essential for muscle and nerve cell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b.com/nebecomm/tech_reference/images/ami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69" y="139700"/>
            <a:ext cx="6496131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572293"/>
            <a:ext cx="2705100" cy="542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Proteins </a:t>
            </a:r>
            <a:r>
              <a:rPr lang="en-US" sz="2400" dirty="0"/>
              <a:t>are chains of 20 different types of amino </a:t>
            </a:r>
            <a:r>
              <a:rPr lang="en-US" sz="2400" dirty="0" smtClean="0"/>
              <a:t>acids. </a:t>
            </a:r>
            <a:r>
              <a:rPr lang="en-US" sz="2400" dirty="0"/>
              <a:t>This sequence of amino acids is known as the primary structure, and it can be represented as a</a:t>
            </a:r>
            <a:r>
              <a:rPr lang="en-US" sz="2400" dirty="0">
                <a:solidFill>
                  <a:srgbClr val="FF0000"/>
                </a:solidFill>
              </a:rPr>
              <a:t> string of 20 different symbols </a:t>
            </a:r>
            <a:r>
              <a:rPr lang="en-US" sz="2400" dirty="0"/>
              <a:t>(i.e., a word over the common alphabet of 20 letters).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Protein primary sequence</a:t>
            </a:r>
            <a:endParaRPr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831524"/>
            <a:ext cx="842010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Courier"/>
                <a:cs typeface="Courier"/>
              </a:rPr>
              <a:t>&gt;gi|170083040|ref|YP_001732360.1| cellulose synthase subunit </a:t>
            </a:r>
            <a:r>
              <a:rPr lang="en-US" altLang="zh-CN" sz="1400" dirty="0" err="1">
                <a:latin typeface="Courier"/>
                <a:cs typeface="Courier"/>
              </a:rPr>
              <a:t>BcsC</a:t>
            </a:r>
            <a:r>
              <a:rPr lang="en-US" altLang="zh-CN" sz="1400" dirty="0">
                <a:latin typeface="Courier"/>
                <a:cs typeface="Courier"/>
              </a:rPr>
              <a:t> [Escherichia coli str. K-12 </a:t>
            </a:r>
            <a:r>
              <a:rPr lang="en-US" altLang="zh-CN" sz="1400" dirty="0" err="1">
                <a:latin typeface="Courier"/>
                <a:cs typeface="Courier"/>
              </a:rPr>
              <a:t>substr</a:t>
            </a:r>
            <a:r>
              <a:rPr lang="en-US" altLang="zh-CN" sz="1400" dirty="0">
                <a:latin typeface="Courier"/>
                <a:cs typeface="Courier"/>
              </a:rPr>
              <a:t>. DH10B] </a:t>
            </a:r>
            <a:endParaRPr lang="en-US" altLang="zh-CN" sz="1400" dirty="0" smtClean="0">
              <a:latin typeface="Courier"/>
              <a:cs typeface="Courier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Courier"/>
                <a:cs typeface="Courier"/>
              </a:rPr>
              <a:t>MRKFTLNIFTLSLGLAVMPMVEAAPTAQQQLLEQVRLGEATHREDLVQQSLYRLELIDPNNPDVVAARFR </a:t>
            </a:r>
            <a:r>
              <a:rPr lang="en-US" altLang="zh-CN" sz="1400" dirty="0">
                <a:latin typeface="Courier"/>
                <a:cs typeface="Courier"/>
              </a:rPr>
              <a:t>SLLRQGDIDGAQKQLDRLSQLAPSSNAYKSSRTTMLLSTPDGRQALQQARLQATTGHAEEAVASYNKLFN GAPPEGDIAVEYWSTVAKIPARRGEAINQLKRINADAPGNTGLQNNLALLLFSSDRRDEGFAVLEQMAKS NAGREGASKIWYGQIKDMPVSDASVSALKKYLSIFSDGDSVAAAQSQLAEQQKQLADPAFRARAQGLAAV DSGMAGKAIPELQQAVRANPKDSEALGALGQAYSQKGDRANAVANLEKALALDPHSSNNDKWNSLLKVNR YWLAIQQGDAALKANNPDRAERLFQQARNVDNTDSYAVLGLGDVAMARKDYPAAERYYQQTLRMDSGNTN AVRGLANIYRQQSPEKAEAFIASLSASQRRSIDDIERSLQNDRLAQQAEALENQGKWAQAAALQRQRLAL DPGSVWITYRLSQDLWQAGQRSQADTLMRNLAQQKSNDPEQVYAYGLYLSGHDQDRAALAHINSLPRAQW NSNIQELVNRLQSDQVLETANRLRESGKEAEAEAMLRQQPPSTRIDLTLADWAQQRRDYTAARAAYQNVL TREPANADAILGLTEVDIAAGDKAAARSQLAKLPATDNASLNTQRRVALAQAQLGDTAAAQRTFNKLIPQ AKSQPPSMESAMVLRDGAKFEAQAGDPTQALETYKDAMVASGVTTTRPQDNDTFTRLTRNDEKDDWLKRG VRSDAADLYRQQDLNVTLEHDYWGSSGTGGYSDLKAHTTMLQVDAPYSDGRMFFRSDFVNMNVGSFSTNA DGKWDDNWGTCTLQDCSGNRSQSDSGASVAVGWRNDVWSWDIGTTPMGFNVVDVVGGISYSDDIGPLGYT VNAHRRPISSSLLAFGGQKDSPSNTGKKWGGVRADGVGLSLSYDKGEANGVWASLSGDQLTGKNVEDNWR VRWMTGYYYKVINQNNRRVTIGLNNMIWHYDKDLSGYSLGQGGYYSPQEYLSFAIPVMWRERTENWSWEL GASGSWSHSRTKTMPRYPLMNLIPTDWQEEAARQSNDGGSSQGFGYTARALLERRVTSNWFVGTAIDIQQ AKDYAPSHFLLYVRYSAAGWQGDMDLPPQPLIPYADW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"/>
              <a:ea typeface="宋体" pitchFamily="2" charset="-122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11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Although the primary structure of a protein is linear, the molecule is not straight, and </a:t>
            </a:r>
            <a:r>
              <a:rPr lang="en-US" altLang="zh-CN" dirty="0">
                <a:solidFill>
                  <a:srgbClr val="FF0000"/>
                </a:solidFill>
              </a:rPr>
              <a:t>the sequence of the amino acids affects </a:t>
            </a:r>
            <a:r>
              <a:rPr lang="en-US" altLang="zh-CN" dirty="0" smtClean="0">
                <a:solidFill>
                  <a:srgbClr val="FF0000"/>
                </a:solidFill>
              </a:rPr>
              <a:t>the folding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These </a:t>
            </a:r>
            <a:r>
              <a:rPr lang="en-US" altLang="zh-CN" dirty="0"/>
              <a:t>three are called secondary structure </a:t>
            </a:r>
            <a:r>
              <a:rPr lang="en-US" altLang="zh-CN" dirty="0" smtClean="0"/>
              <a:t>elements: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alpha-helices, beta-strands, </a:t>
            </a:r>
            <a:r>
              <a:rPr lang="en-US" altLang="zh-CN" dirty="0">
                <a:solidFill>
                  <a:srgbClr val="FF0000"/>
                </a:solidFill>
              </a:rPr>
              <a:t>loops</a:t>
            </a:r>
          </a:p>
          <a:p>
            <a:endParaRPr lang="en-US" dirty="0"/>
          </a:p>
        </p:txBody>
      </p:sp>
      <p:pic>
        <p:nvPicPr>
          <p:cNvPr id="1028" name="Picture 4" descr="http://www.abcte.org/files/previews/biology/BioMod%203%5B1%5D.3%20secondary%20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451100"/>
            <a:ext cx="2381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 structure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245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As </a:t>
            </a:r>
            <a:r>
              <a:rPr lang="en-US" altLang="zh-CN" dirty="0"/>
              <a:t>the result of the folding, parts of a protein molecule chain come into contact with each other and various </a:t>
            </a:r>
            <a:r>
              <a:rPr lang="en-US" altLang="zh-CN" dirty="0">
                <a:solidFill>
                  <a:srgbClr val="FF0000"/>
                </a:solidFill>
              </a:rPr>
              <a:t>attractive or repulsive forces </a:t>
            </a:r>
            <a:r>
              <a:rPr lang="en-US" altLang="zh-CN" dirty="0"/>
              <a:t>(hydrogen bonds, disulfide bridges, attractions between positive and negative charges, and hydrophobic and hydrophilic forces) between such parts cause the molecule to adopt a </a:t>
            </a:r>
            <a:r>
              <a:rPr lang="en-US" altLang="zh-CN" dirty="0">
                <a:solidFill>
                  <a:srgbClr val="FF0000"/>
                </a:solidFill>
              </a:rPr>
              <a:t>fixed relatively stable 3D structure</a:t>
            </a:r>
            <a:r>
              <a:rPr lang="en-US" altLang="zh-CN" dirty="0"/>
              <a:t>. This is called tertiary structure. In many cases the 3D structure is quite compact</a:t>
            </a:r>
          </a:p>
          <a:p>
            <a:endParaRPr lang="zh-CN" altLang="en-US" dirty="0"/>
          </a:p>
        </p:txBody>
      </p:sp>
      <p:pic>
        <p:nvPicPr>
          <p:cNvPr id="3074" name="Picture 2" descr="https://encrypted-tbn2.gstatic.com/images?q=tbn:ANd9GcRqZdsNQWy9JyTenZisIeHZ5PnHORmiBqPpnJAMjOTNXlTCg0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600200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QjRrcWwfGmrEL-tgQJIHubbcVRjT8bXMZ66ODz4WE9MLiOU88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4278312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02C8-C4A7-9F4B-B646-07EFE7B2C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1644</Words>
  <Application>Microsoft Macintosh PowerPoint</Application>
  <PresentationFormat>On-screen Show (4:3)</PresentationFormat>
  <Paragraphs>245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Basic molecular biology and overview of major bioinformatics web resources</vt:lpstr>
      <vt:lpstr>Outline</vt:lpstr>
      <vt:lpstr>References</vt:lpstr>
      <vt:lpstr>How to run bioinformatics applications</vt:lpstr>
      <vt:lpstr>Proteins: the building blocks of life</vt:lpstr>
      <vt:lpstr>PowerPoint Presentation</vt:lpstr>
      <vt:lpstr>Protein primary sequence</vt:lpstr>
      <vt:lpstr>Protein secondary structure</vt:lpstr>
      <vt:lpstr>3D structure</vt:lpstr>
      <vt:lpstr>DNA: genetic information carrier</vt:lpstr>
      <vt:lpstr>DNA Double Helix</vt:lpstr>
      <vt:lpstr>RNA: genetic information messenger and much more unknown roles</vt:lpstr>
      <vt:lpstr>DNA sequence</vt:lpstr>
      <vt:lpstr>Working with text files</vt:lpstr>
      <vt:lpstr>Web resource types</vt:lpstr>
      <vt:lpstr>Databases</vt:lpstr>
      <vt:lpstr>Nucleotide Databases </vt:lpstr>
      <vt:lpstr>The first genome sequenced ever</vt:lpstr>
      <vt:lpstr>All published sequences will go to GenBank eventually</vt:lpstr>
      <vt:lpstr>Protein Databases </vt:lpstr>
      <vt:lpstr>Protein function databases</vt:lpstr>
      <vt:lpstr>How protein family databases are built</vt:lpstr>
      <vt:lpstr>One example: PROSITE</vt:lpstr>
      <vt:lpstr>PowerPoint Presentation</vt:lpstr>
      <vt:lpstr>Over 1000 bioinformatics databases</vt:lpstr>
      <vt:lpstr>Sequence formats (all plain text)</vt:lpstr>
      <vt:lpstr>FASTA format </vt:lpstr>
      <vt:lpstr>FastQ format</vt:lpstr>
      <vt:lpstr>GenBank and EMBL formats</vt:lpstr>
      <vt:lpstr>PDB format</vt:lpstr>
      <vt:lpstr>Web servers</vt:lpstr>
      <vt:lpstr>Over 1000 bioinformatics web servers</vt:lpstr>
      <vt:lpstr>Genome browsers</vt:lpstr>
      <vt:lpstr>Genomic databases</vt:lpstr>
      <vt:lpstr>Next lecture: NCBI resources 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Yanbin</dc:creator>
  <cp:lastModifiedBy>Yanbin</cp:lastModifiedBy>
  <cp:revision>132</cp:revision>
  <dcterms:created xsi:type="dcterms:W3CDTF">2013-01-12T21:59:35Z</dcterms:created>
  <dcterms:modified xsi:type="dcterms:W3CDTF">2014-08-28T19:42:38Z</dcterms:modified>
</cp:coreProperties>
</file>