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92" r:id="rId4"/>
    <p:sldId id="288" r:id="rId5"/>
    <p:sldId id="259" r:id="rId6"/>
    <p:sldId id="287" r:id="rId7"/>
    <p:sldId id="290" r:id="rId8"/>
    <p:sldId id="291" r:id="rId9"/>
    <p:sldId id="289" r:id="rId10"/>
    <p:sldId id="260" r:id="rId11"/>
    <p:sldId id="261" r:id="rId12"/>
    <p:sldId id="262" r:id="rId13"/>
    <p:sldId id="263" r:id="rId14"/>
    <p:sldId id="264" r:id="rId15"/>
    <p:sldId id="327" r:id="rId16"/>
    <p:sldId id="274" r:id="rId17"/>
    <p:sldId id="276" r:id="rId18"/>
    <p:sldId id="277" r:id="rId19"/>
    <p:sldId id="282" r:id="rId20"/>
    <p:sldId id="286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16" r:id="rId30"/>
    <p:sldId id="310" r:id="rId31"/>
    <p:sldId id="311" r:id="rId32"/>
    <p:sldId id="312" r:id="rId33"/>
    <p:sldId id="313" r:id="rId34"/>
    <p:sldId id="314" r:id="rId35"/>
    <p:sldId id="315" r:id="rId36"/>
    <p:sldId id="317" r:id="rId37"/>
    <p:sldId id="318" r:id="rId38"/>
    <p:sldId id="296" r:id="rId39"/>
    <p:sldId id="319" r:id="rId40"/>
    <p:sldId id="320" r:id="rId41"/>
    <p:sldId id="321" r:id="rId42"/>
    <p:sldId id="322" r:id="rId43"/>
    <p:sldId id="297" r:id="rId44"/>
    <p:sldId id="323" r:id="rId45"/>
    <p:sldId id="324" r:id="rId46"/>
    <p:sldId id="325" r:id="rId47"/>
    <p:sldId id="326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8F5CA-EDC5-4784-8E8F-9C0C976E75D8}" type="datetimeFigureOut">
              <a:rPr lang="zh-CN" altLang="en-US" smtClean="0"/>
              <a:t>9/3/14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41860-DAA4-460F-ADD8-286FC7E9FC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6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C4B2B6A-4E95-4537-8F84-9A857935180E}" type="slidenum">
              <a:rPr lang="en-US" altLang="zh-CN" sz="1200">
                <a:latin typeface="Times New Roman" pitchFamily="18" charset="0"/>
              </a:rPr>
              <a:pPr eaLnBrk="1" hangingPunct="1"/>
              <a:t>5</a:t>
            </a:fld>
            <a:endParaRPr lang="en-US" altLang="zh-CN" sz="1200">
              <a:latin typeface="Times New Roman" pitchFamily="18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757238"/>
            <a:ext cx="4381500" cy="328612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5215"/>
            <a:ext cx="5030391" cy="41350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E8B0747-8535-438E-A7F2-74894B3A8B03}" type="slidenum">
              <a:rPr lang="en-US" altLang="zh-CN" sz="1200">
                <a:latin typeface="Times New Roman" pitchFamily="18" charset="0"/>
              </a:rPr>
              <a:pPr eaLnBrk="1" hangingPunct="1"/>
              <a:t>10</a:t>
            </a:fld>
            <a:endParaRPr lang="en-US" altLang="zh-CN" sz="1200">
              <a:latin typeface="Times New Roman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757238"/>
            <a:ext cx="4381500" cy="328612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5215"/>
            <a:ext cx="5030391" cy="41350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D3C3E6F-13A1-4FFF-9636-FD575C48B0BB}" type="slidenum">
              <a:rPr lang="en-US" altLang="zh-CN" sz="1200">
                <a:latin typeface="Times New Roman" pitchFamily="18" charset="0"/>
              </a:rPr>
              <a:pPr eaLnBrk="1" hangingPunct="1"/>
              <a:t>16</a:t>
            </a:fld>
            <a:endParaRPr lang="en-US" altLang="zh-CN" sz="1200">
              <a:latin typeface="Times New Roman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757238"/>
            <a:ext cx="4381500" cy="328612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5215"/>
            <a:ext cx="5030391" cy="41350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86C5295-DAEA-4541-9DD4-265DFD9674D4}" type="slidenum">
              <a:rPr lang="en-US" altLang="zh-CN" sz="1200">
                <a:latin typeface="Times New Roman" pitchFamily="18" charset="0"/>
              </a:rPr>
              <a:pPr eaLnBrk="1" hangingPunct="1"/>
              <a:t>17</a:t>
            </a:fld>
            <a:endParaRPr lang="en-US" altLang="zh-CN" sz="1200">
              <a:latin typeface="Times New Roman" pitchFamily="18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757238"/>
            <a:ext cx="4381500" cy="328612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5215"/>
            <a:ext cx="5030391" cy="41350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E95452-777E-4D6B-8450-CDFACF641FDB}" type="slidenum">
              <a:rPr lang="en-US" altLang="zh-CN" sz="1200">
                <a:latin typeface="Times New Roman" pitchFamily="18" charset="0"/>
              </a:rPr>
              <a:pPr eaLnBrk="1" hangingPunct="1"/>
              <a:t>18</a:t>
            </a:fld>
            <a:endParaRPr lang="en-US" altLang="zh-CN" sz="1200">
              <a:latin typeface="Times New Roman" pitchFamily="18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757238"/>
            <a:ext cx="4381500" cy="3286125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5215"/>
            <a:ext cx="5030391" cy="41350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F59F-8B96-4F0C-96EC-E201827B7935}" type="datetime1">
              <a:rPr lang="zh-CN" altLang="en-US" smtClean="0"/>
              <a:t>9/3/14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92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198E-67BD-4435-8C89-3FA823610186}" type="datetime1">
              <a:rPr lang="zh-CN" altLang="en-US" smtClean="0"/>
              <a:t>9/3/14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9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64AF-99F2-4A0A-A531-9C3DC146664C}" type="datetime1">
              <a:rPr lang="zh-CN" altLang="en-US" smtClean="0"/>
              <a:t>9/3/14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87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3F63-92B9-4545-B092-BEA2DE2CA838}" type="datetime1">
              <a:rPr lang="zh-CN" altLang="en-US" smtClean="0"/>
              <a:t>9/3/14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72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ADF7-0C50-4B38-942F-D81262BB4AF2}" type="datetime1">
              <a:rPr lang="zh-CN" altLang="en-US" smtClean="0"/>
              <a:t>9/3/14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55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9903-C64A-4E1E-AC3D-0CCF0E85D156}" type="datetime1">
              <a:rPr lang="zh-CN" altLang="en-US" smtClean="0"/>
              <a:t>9/3/14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6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6D8A-5D70-40BB-B40E-524DB5156B87}" type="datetime1">
              <a:rPr lang="zh-CN" altLang="en-US" smtClean="0"/>
              <a:t>9/3/14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13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81E2-4669-48FB-A42E-076E5B3B8C34}" type="datetime1">
              <a:rPr lang="zh-CN" altLang="en-US" smtClean="0"/>
              <a:t>9/3/14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6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AD0-C26C-48EE-9D34-C7C50A688E7D}" type="datetime1">
              <a:rPr lang="zh-CN" altLang="en-US" smtClean="0"/>
              <a:t>9/3/14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94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2A4B-ABAF-43E3-8676-18715A78D2B6}" type="datetime1">
              <a:rPr lang="zh-CN" altLang="en-US" smtClean="0"/>
              <a:t>9/3/14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95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AC80-4796-4367-995E-1B791BE18485}" type="datetime1">
              <a:rPr lang="zh-CN" altLang="en-US" smtClean="0"/>
              <a:t>9/3/14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72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76D4-4266-46CB-9C7E-F2CAD0C1EFA5}" type="datetime1">
              <a:rPr lang="zh-CN" altLang="en-US" smtClean="0"/>
              <a:t>9/3/14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8B6E-3A47-4A85-9A45-71CE0C0B2E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8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hyperlink" Target="http://www.ch.embnet.org/CourseAthens/slides/intro_hmm_profile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informatics.wsu.edu/bioinfo_course/notes/lecture6.pdf" TargetMode="External"/><Relationship Id="rId4" Type="http://schemas.openxmlformats.org/officeDocument/2006/relationships/hyperlink" Target="ftp://ftp.ncbi.nih.gov/pub/education/discovery_workshops/NLM/2012/Sept2012/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homepages.ulb.ac.be/~dgonze/TEACHING/stat_scores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nO0wJgZRZJs&amp;list=PL8FD4CC12DABD6B39&amp;index=6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NCBI resources II: 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web-based tools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and ftp resources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Yanbin Yin</a:t>
            </a:r>
          </a:p>
          <a:p>
            <a:r>
              <a:rPr lang="en-US" dirty="0" smtClean="0"/>
              <a:t>Fall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0654" y="5638800"/>
            <a:ext cx="727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Most materials are </a:t>
            </a:r>
            <a:r>
              <a:rPr lang="en-US" altLang="zh-CN" dirty="0">
                <a:solidFill>
                  <a:srgbClr val="FF0000"/>
                </a:solidFill>
              </a:rPr>
              <a:t>downloaded from ftp://ftp.ncbi.nih.gov/pub/education/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37D9-E6CE-3C49-84C7-D19741C736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4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130175" y="3124200"/>
            <a:ext cx="4213225" cy="2759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1019175" y="76200"/>
            <a:ext cx="7105650" cy="1143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Local Alignment Statistics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30175" y="1143000"/>
            <a:ext cx="7423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tx2"/>
                </a:solidFill>
              </a:rPr>
              <a:t>High scores of local alignments between two random sequences</a:t>
            </a:r>
          </a:p>
          <a:p>
            <a:r>
              <a:rPr lang="en-US" altLang="zh-CN" sz="2000" dirty="0">
                <a:solidFill>
                  <a:schemeClr val="tx2"/>
                </a:solidFill>
              </a:rPr>
              <a:t>follow the Extreme Value Distribution</a:t>
            </a:r>
          </a:p>
        </p:txBody>
      </p:sp>
      <p:pic>
        <p:nvPicPr>
          <p:cNvPr id="20484" name="Picture 5" descr="pea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124200"/>
            <a:ext cx="3995737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1574800" y="5486400"/>
            <a:ext cx="939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zh-CN" sz="2000">
                <a:latin typeface="Comic Sans MS" pitchFamily="66" charset="0"/>
              </a:rPr>
              <a:t>Score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 rot="-5400000">
            <a:off x="-706437" y="4192587"/>
            <a:ext cx="20764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zh-CN" sz="2000">
                <a:latin typeface="Comic Sans MS" pitchFamily="66" charset="0"/>
              </a:rPr>
              <a:t>Alignments</a:t>
            </a:r>
          </a:p>
        </p:txBody>
      </p:sp>
      <p:grpSp>
        <p:nvGrpSpPr>
          <p:cNvPr id="20487" name="Group 8"/>
          <p:cNvGrpSpPr>
            <a:grpSpLocks/>
          </p:cNvGrpSpPr>
          <p:nvPr/>
        </p:nvGrpSpPr>
        <p:grpSpPr bwMode="auto">
          <a:xfrm>
            <a:off x="4859338" y="3602038"/>
            <a:ext cx="4064000" cy="2493962"/>
            <a:chOff x="3457" y="2262"/>
            <a:chExt cx="2880" cy="1571"/>
          </a:xfrm>
        </p:grpSpPr>
        <p:sp>
          <p:nvSpPr>
            <p:cNvPr id="20494" name="Text Box 9"/>
            <p:cNvSpPr txBox="1">
              <a:spLocks noChangeArrowheads="1"/>
            </p:cNvSpPr>
            <p:nvPr/>
          </p:nvSpPr>
          <p:spPr bwMode="auto">
            <a:xfrm>
              <a:off x="3546" y="3583"/>
              <a:ext cx="27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zh-CN" sz="2000">
                  <a:solidFill>
                    <a:schemeClr val="tx2"/>
                  </a:solidFill>
                </a:rPr>
                <a:t>(applies to ungapped alignments)</a:t>
              </a:r>
            </a:p>
          </p:txBody>
        </p:sp>
        <p:sp>
          <p:nvSpPr>
            <p:cNvPr id="20495" name="Text Box 10"/>
            <p:cNvSpPr txBox="1">
              <a:spLocks noChangeArrowheads="1"/>
            </p:cNvSpPr>
            <p:nvPr/>
          </p:nvSpPr>
          <p:spPr bwMode="auto">
            <a:xfrm>
              <a:off x="3457" y="2262"/>
              <a:ext cx="2843" cy="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dirty="0"/>
                <a:t>E = </a:t>
              </a:r>
              <a:r>
                <a:rPr lang="en-US" altLang="zh-CN" dirty="0" err="1"/>
                <a:t>Kmne</a:t>
              </a:r>
              <a:r>
                <a:rPr lang="en-US" altLang="zh-CN" baseline="30000" dirty="0"/>
                <a:t>-</a:t>
              </a:r>
              <a:r>
                <a:rPr lang="en-US" altLang="zh-CN" baseline="30000" dirty="0">
                  <a:sym typeface="Symbol" pitchFamily="18" charset="2"/>
                </a:rPr>
                <a:t>S</a:t>
              </a:r>
              <a:r>
                <a:rPr lang="en-US" altLang="zh-CN" dirty="0">
                  <a:sym typeface="Symbol" pitchFamily="18" charset="2"/>
                </a:rPr>
                <a:t>   or   E = mn2</a:t>
              </a:r>
              <a:r>
                <a:rPr lang="en-US" altLang="zh-CN" baseline="30000" dirty="0">
                  <a:sym typeface="Symbol" pitchFamily="18" charset="2"/>
                </a:rPr>
                <a:t>-S</a:t>
              </a:r>
              <a:r>
                <a:rPr lang="ja-JP" altLang="en-US" baseline="30000" dirty="0">
                  <a:sym typeface="Symbol" pitchFamily="18" charset="2"/>
                </a:rPr>
                <a:t>’</a:t>
              </a:r>
              <a:endParaRPr lang="en-US" altLang="ja-JP" baseline="30000" dirty="0">
                <a:sym typeface="Symbol" pitchFamily="18" charset="2"/>
              </a:endParaRPr>
            </a:p>
            <a:p>
              <a:pPr algn="ctr">
                <a:spcBef>
                  <a:spcPct val="20000"/>
                </a:spcBef>
              </a:pPr>
              <a:endParaRPr lang="en-US" altLang="zh-CN" sz="2000" dirty="0"/>
            </a:p>
            <a:p>
              <a:pPr algn="ctr">
                <a:spcBef>
                  <a:spcPct val="20000"/>
                </a:spcBef>
              </a:pPr>
              <a:r>
                <a:rPr lang="en-US" altLang="zh-CN" sz="2000" dirty="0"/>
                <a:t>K = scale for search space</a:t>
              </a:r>
            </a:p>
            <a:p>
              <a:pPr algn="ctr"/>
              <a:r>
                <a:rPr lang="en-US" altLang="zh-CN" sz="2000" dirty="0">
                  <a:sym typeface="Symbol" pitchFamily="18" charset="2"/>
                </a:rPr>
                <a:t>    = scale for scoring system</a:t>
              </a:r>
            </a:p>
            <a:p>
              <a:pPr algn="ctr"/>
              <a:r>
                <a:rPr lang="en-US" altLang="zh-CN" sz="2000" dirty="0">
                  <a:sym typeface="Symbol" pitchFamily="18" charset="2"/>
                </a:rPr>
                <a:t>   S</a:t>
              </a:r>
              <a:r>
                <a:rPr lang="ja-JP" altLang="en-US" sz="2000" dirty="0">
                  <a:sym typeface="Symbol" pitchFamily="18" charset="2"/>
                </a:rPr>
                <a:t>’</a:t>
              </a:r>
              <a:r>
                <a:rPr lang="en-US" altLang="ja-JP" sz="2000" dirty="0">
                  <a:sym typeface="Symbol" pitchFamily="18" charset="2"/>
                </a:rPr>
                <a:t> = </a:t>
              </a:r>
              <a:r>
                <a:rPr lang="en-US" altLang="ja-JP" sz="2000" dirty="0" err="1">
                  <a:sym typeface="Symbol" pitchFamily="18" charset="2"/>
                </a:rPr>
                <a:t>bitscore</a:t>
              </a:r>
              <a:r>
                <a:rPr lang="en-US" altLang="ja-JP" sz="2000" dirty="0">
                  <a:sym typeface="Symbol" pitchFamily="18" charset="2"/>
                </a:rPr>
                <a:t> </a:t>
              </a:r>
              <a:r>
                <a:rPr lang="en-US" altLang="ja-JP" sz="2000" dirty="0"/>
                <a:t>= (</a:t>
              </a:r>
              <a:r>
                <a:rPr lang="en-US" altLang="ja-JP" sz="2000" dirty="0">
                  <a:sym typeface="Symbol" pitchFamily="18" charset="2"/>
                </a:rPr>
                <a:t>S - </a:t>
              </a:r>
              <a:r>
                <a:rPr lang="en-US" altLang="ja-JP" sz="2000" dirty="0" err="1">
                  <a:sym typeface="Symbol" pitchFamily="18" charset="2"/>
                </a:rPr>
                <a:t>lnK</a:t>
              </a:r>
              <a:r>
                <a:rPr lang="en-US" altLang="ja-JP" sz="2000" dirty="0">
                  <a:sym typeface="Symbol" pitchFamily="18" charset="2"/>
                </a:rPr>
                <a:t>)/ln2</a:t>
              </a:r>
            </a:p>
            <a:p>
              <a:pPr algn="ctr">
                <a:spcBef>
                  <a:spcPct val="20000"/>
                </a:spcBef>
              </a:pPr>
              <a:endParaRPr lang="en-US" altLang="zh-CN" baseline="30000" dirty="0">
                <a:sym typeface="Symbol" pitchFamily="18" charset="2"/>
              </a:endParaRPr>
            </a:p>
          </p:txBody>
        </p:sp>
      </p:grp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228600" y="1924050"/>
            <a:ext cx="8534400" cy="895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b="1"/>
              <a:t>Expect Value</a:t>
            </a:r>
          </a:p>
          <a:p>
            <a:pPr algn="ctr">
              <a:spcBef>
                <a:spcPct val="20000"/>
              </a:spcBef>
            </a:pPr>
            <a:r>
              <a:rPr lang="en-US" altLang="zh-CN"/>
              <a:t>E = number of database hits you expect to find by chance</a:t>
            </a:r>
          </a:p>
        </p:txBody>
      </p:sp>
      <p:pic>
        <p:nvPicPr>
          <p:cNvPr id="20489" name="Picture 12" descr="blast_st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"/>
          <a:stretch>
            <a:fillRect/>
          </a:stretch>
        </p:blipFill>
        <p:spPr bwMode="auto">
          <a:xfrm>
            <a:off x="2374900" y="4810125"/>
            <a:ext cx="12144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Line 13"/>
          <p:cNvSpPr>
            <a:spLocks noChangeShapeType="1"/>
          </p:cNvSpPr>
          <p:nvPr/>
        </p:nvSpPr>
        <p:spPr bwMode="auto">
          <a:xfrm>
            <a:off x="2374900" y="3608388"/>
            <a:ext cx="12700" cy="185737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0491" name="AutoShape 14"/>
          <p:cNvSpPr>
            <a:spLocks noChangeArrowheads="1"/>
          </p:cNvSpPr>
          <p:nvPr/>
        </p:nvSpPr>
        <p:spPr bwMode="auto">
          <a:xfrm>
            <a:off x="609600" y="3124200"/>
            <a:ext cx="2057400" cy="420688"/>
          </a:xfrm>
          <a:prstGeom prst="wedgeRoundRectCallout">
            <a:avLst>
              <a:gd name="adj1" fmla="val -231"/>
              <a:gd name="adj2" fmla="val 146227"/>
              <a:gd name="adj3" fmla="val 16667"/>
            </a:avLst>
          </a:prstGeom>
          <a:solidFill>
            <a:srgbClr val="F57B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>
                <a:solidFill>
                  <a:schemeClr val="bg1"/>
                </a:solidFill>
              </a:rPr>
              <a:t>size of database</a:t>
            </a:r>
          </a:p>
        </p:txBody>
      </p:sp>
      <p:sp>
        <p:nvSpPr>
          <p:cNvPr id="20492" name="AutoShape 15"/>
          <p:cNvSpPr>
            <a:spLocks noChangeArrowheads="1"/>
          </p:cNvSpPr>
          <p:nvPr/>
        </p:nvSpPr>
        <p:spPr bwMode="auto">
          <a:xfrm>
            <a:off x="2590800" y="3694113"/>
            <a:ext cx="2057400" cy="420687"/>
          </a:xfrm>
          <a:prstGeom prst="wedgeRoundRectCallout">
            <a:avLst>
              <a:gd name="adj1" fmla="val -58644"/>
              <a:gd name="adj2" fmla="val 86981"/>
              <a:gd name="adj3" fmla="val 16667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>
                <a:solidFill>
                  <a:schemeClr val="bg1"/>
                </a:solidFill>
              </a:rPr>
              <a:t>your score</a:t>
            </a:r>
          </a:p>
        </p:txBody>
      </p:sp>
      <p:sp>
        <p:nvSpPr>
          <p:cNvPr id="20493" name="AutoShape 16"/>
          <p:cNvSpPr>
            <a:spLocks noChangeArrowheads="1"/>
          </p:cNvSpPr>
          <p:nvPr/>
        </p:nvSpPr>
        <p:spPr bwMode="auto">
          <a:xfrm>
            <a:off x="2768600" y="4430713"/>
            <a:ext cx="2336800" cy="598487"/>
          </a:xfrm>
          <a:prstGeom prst="wedgeRoundRectCallout">
            <a:avLst>
              <a:gd name="adj1" fmla="val -57606"/>
              <a:gd name="adj2" fmla="val 90051"/>
              <a:gd name="adj3" fmla="val 16667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>
                <a:solidFill>
                  <a:schemeClr val="bg1"/>
                </a:solidFill>
              </a:rPr>
              <a:t>expected number of random hits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424116" y="6237312"/>
            <a:ext cx="343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http://www.youtube.com/ncbinlm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9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ＭＳ Ｐゴシック" pitchFamily="34" charset="-128"/>
              </a:rPr>
              <a:t>Local Alignment Scoring: Protein</a:t>
            </a:r>
          </a:p>
        </p:txBody>
      </p:sp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968500"/>
            <a:ext cx="8407400" cy="336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828800" y="1371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CN" altLang="zh-CN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295400" y="3124200"/>
            <a:ext cx="1295400" cy="1058863"/>
            <a:chOff x="1295400" y="3124200"/>
            <a:chExt cx="1295400" cy="1059597"/>
          </a:xfrm>
        </p:grpSpPr>
        <p:sp>
          <p:nvSpPr>
            <p:cNvPr id="22546" name="TextBox 8"/>
            <p:cNvSpPr txBox="1">
              <a:spLocks noChangeArrowheads="1"/>
            </p:cNvSpPr>
            <p:nvPr/>
          </p:nvSpPr>
          <p:spPr bwMode="auto">
            <a:xfrm>
              <a:off x="1295400" y="3352800"/>
              <a:ext cx="1295400" cy="83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zh-CN" dirty="0">
                  <a:latin typeface="Courier New" pitchFamily="49" charset="0"/>
                  <a:cs typeface="Courier New" pitchFamily="49" charset="0"/>
                </a:rPr>
                <a:t>   K</a:t>
              </a:r>
            </a:p>
            <a:p>
              <a:pPr eaLnBrk="1" hangingPunct="1"/>
              <a:r>
                <a:rPr lang="en-US" altLang="zh-CN" dirty="0">
                  <a:latin typeface="Courier New" pitchFamily="49" charset="0"/>
                  <a:cs typeface="Courier New" pitchFamily="49" charset="0"/>
                </a:rPr>
                <a:t>K +5</a:t>
              </a:r>
            </a:p>
          </p:txBody>
        </p:sp>
        <p:cxnSp>
          <p:nvCxnSpPr>
            <p:cNvPr id="22547" name="Straight Connector 11"/>
            <p:cNvCxnSpPr>
              <a:cxnSpLocks noChangeShapeType="1"/>
              <a:stCxn id="22546" idx="0"/>
            </p:cNvCxnSpPr>
            <p:nvPr/>
          </p:nvCxnSpPr>
          <p:spPr bwMode="auto">
            <a:xfrm flipV="1">
              <a:off x="1943100" y="3124200"/>
              <a:ext cx="3810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743200" y="3124200"/>
            <a:ext cx="1295400" cy="1058863"/>
            <a:chOff x="2743200" y="3124200"/>
            <a:chExt cx="1295400" cy="1059597"/>
          </a:xfrm>
        </p:grpSpPr>
        <p:sp>
          <p:nvSpPr>
            <p:cNvPr id="22544" name="TextBox 7"/>
            <p:cNvSpPr txBox="1">
              <a:spLocks noChangeArrowheads="1"/>
            </p:cNvSpPr>
            <p:nvPr/>
          </p:nvSpPr>
          <p:spPr bwMode="auto">
            <a:xfrm>
              <a:off x="2743200" y="3352800"/>
              <a:ext cx="1295400" cy="83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zh-CN">
                  <a:latin typeface="Courier New" pitchFamily="49" charset="0"/>
                  <a:cs typeface="Courier New" pitchFamily="49" charset="0"/>
                </a:rPr>
                <a:t>   K</a:t>
              </a:r>
            </a:p>
            <a:p>
              <a:pPr eaLnBrk="1" hangingPunct="1"/>
              <a:r>
                <a:rPr lang="en-US" altLang="zh-CN">
                  <a:latin typeface="Courier New" pitchFamily="49" charset="0"/>
                  <a:cs typeface="Courier New" pitchFamily="49" charset="0"/>
                </a:rPr>
                <a:t>E +1</a:t>
              </a:r>
            </a:p>
          </p:txBody>
        </p:sp>
        <p:cxnSp>
          <p:nvCxnSpPr>
            <p:cNvPr id="22545" name="Straight Connector 15"/>
            <p:cNvCxnSpPr>
              <a:cxnSpLocks noChangeShapeType="1"/>
              <a:stCxn id="22544" idx="0"/>
            </p:cNvCxnSpPr>
            <p:nvPr/>
          </p:nvCxnSpPr>
          <p:spPr bwMode="auto">
            <a:xfrm flipH="1" flipV="1">
              <a:off x="2819400" y="3124200"/>
              <a:ext cx="57150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191000" y="3124200"/>
            <a:ext cx="1295400" cy="1058863"/>
            <a:chOff x="4191000" y="3124200"/>
            <a:chExt cx="1295400" cy="1059597"/>
          </a:xfrm>
        </p:grpSpPr>
        <p:sp>
          <p:nvSpPr>
            <p:cNvPr id="22542" name="TextBox 9"/>
            <p:cNvSpPr txBox="1">
              <a:spLocks noChangeArrowheads="1"/>
            </p:cNvSpPr>
            <p:nvPr/>
          </p:nvSpPr>
          <p:spPr bwMode="auto">
            <a:xfrm>
              <a:off x="4191000" y="3352800"/>
              <a:ext cx="1295400" cy="83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zh-CN">
                  <a:latin typeface="Courier New" pitchFamily="49" charset="0"/>
                  <a:cs typeface="Courier New" pitchFamily="49" charset="0"/>
                </a:rPr>
                <a:t>   Q</a:t>
              </a:r>
            </a:p>
            <a:p>
              <a:pPr eaLnBrk="1" hangingPunct="1"/>
              <a:r>
                <a:rPr lang="en-US" altLang="zh-CN">
                  <a:latin typeface="Courier New" pitchFamily="49" charset="0"/>
                  <a:cs typeface="Courier New" pitchFamily="49" charset="0"/>
                </a:rPr>
                <a:t>F -3</a:t>
              </a:r>
            </a:p>
          </p:txBody>
        </p:sp>
        <p:cxnSp>
          <p:nvCxnSpPr>
            <p:cNvPr id="22543" name="Straight Connector 19"/>
            <p:cNvCxnSpPr>
              <a:cxnSpLocks noChangeShapeType="1"/>
              <a:stCxn id="22542" idx="0"/>
            </p:cNvCxnSpPr>
            <p:nvPr/>
          </p:nvCxnSpPr>
          <p:spPr bwMode="auto">
            <a:xfrm flipH="1" flipV="1">
              <a:off x="4724400" y="3124200"/>
              <a:ext cx="11430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638800" y="3124200"/>
            <a:ext cx="2971800" cy="1428750"/>
            <a:chOff x="4191000" y="3048000"/>
            <a:chExt cx="2971800" cy="1429760"/>
          </a:xfrm>
        </p:grpSpPr>
        <p:sp>
          <p:nvSpPr>
            <p:cNvPr id="22540" name="TextBox 23"/>
            <p:cNvSpPr txBox="1">
              <a:spLocks noChangeArrowheads="1"/>
            </p:cNvSpPr>
            <p:nvPr/>
          </p:nvSpPr>
          <p:spPr bwMode="auto">
            <a:xfrm>
              <a:off x="4191000" y="3276600"/>
              <a:ext cx="2971800" cy="1201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zh-CN">
                  <a:latin typeface="Courier New" pitchFamily="49" charset="0"/>
                  <a:cs typeface="Courier New" pitchFamily="49" charset="0"/>
                </a:rPr>
                <a:t>Gap</a:t>
              </a:r>
            </a:p>
            <a:p>
              <a:pPr eaLnBrk="1" hangingPunct="1"/>
              <a:r>
                <a:rPr lang="en-US" altLang="zh-CN">
                  <a:latin typeface="Courier New" pitchFamily="49" charset="0"/>
                  <a:cs typeface="Courier New" pitchFamily="49" charset="0"/>
                </a:rPr>
                <a:t>-(11 + 4(1))= -14</a:t>
              </a:r>
            </a:p>
          </p:txBody>
        </p:sp>
        <p:cxnSp>
          <p:nvCxnSpPr>
            <p:cNvPr id="22541" name="Straight Connector 24"/>
            <p:cNvCxnSpPr>
              <a:cxnSpLocks noChangeShapeType="1"/>
              <a:stCxn id="22540" idx="0"/>
            </p:cNvCxnSpPr>
            <p:nvPr/>
          </p:nvCxnSpPr>
          <p:spPr bwMode="auto">
            <a:xfrm flipH="1" flipV="1">
              <a:off x="4724400" y="3048000"/>
              <a:ext cx="95250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05000" y="1219200"/>
            <a:ext cx="5895975" cy="838200"/>
            <a:chOff x="1905000" y="1219200"/>
            <a:chExt cx="5896015" cy="838200"/>
          </a:xfrm>
        </p:grpSpPr>
        <p:sp>
          <p:nvSpPr>
            <p:cNvPr id="22538" name="TextBox 1"/>
            <p:cNvSpPr txBox="1">
              <a:spLocks noChangeArrowheads="1"/>
            </p:cNvSpPr>
            <p:nvPr/>
          </p:nvSpPr>
          <p:spPr bwMode="auto">
            <a:xfrm>
              <a:off x="1905000" y="1219200"/>
              <a:ext cx="5896015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zh-CN"/>
                <a:t>Number of Chance Alignments = 4 X 10</a:t>
              </a:r>
              <a:r>
                <a:rPr lang="en-US" altLang="zh-CN" baseline="30000"/>
                <a:t>-50</a:t>
              </a:r>
            </a:p>
          </p:txBody>
        </p:sp>
        <p:cxnSp>
          <p:nvCxnSpPr>
            <p:cNvPr id="22539" name="Straight Connector 3"/>
            <p:cNvCxnSpPr>
              <a:cxnSpLocks noChangeShapeType="1"/>
              <a:stCxn id="22538" idx="2"/>
            </p:cNvCxnSpPr>
            <p:nvPr/>
          </p:nvCxnSpPr>
          <p:spPr bwMode="auto">
            <a:xfrm flipH="1">
              <a:off x="3962400" y="1680865"/>
              <a:ext cx="890608" cy="3765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37" name="TextBox 1"/>
          <p:cNvSpPr txBox="1">
            <a:spLocks noChangeArrowheads="1"/>
          </p:cNvSpPr>
          <p:nvPr/>
        </p:nvSpPr>
        <p:spPr bwMode="auto">
          <a:xfrm>
            <a:off x="838200" y="5715000"/>
            <a:ext cx="77628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/>
              <a:t>Scores from BLOSUM62, a position independent matrix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22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7416800" cy="416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r>
              <a:rPr lang="en-US" altLang="zh-CN" smtClean="0">
                <a:ea typeface="ＭＳ Ｐゴシック" pitchFamily="34" charset="-128"/>
              </a:rPr>
              <a:t>Local Alignment Scoring: Nucleotide</a:t>
            </a: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828800" y="1371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23556" name="TextBox 23"/>
          <p:cNvSpPr txBox="1">
            <a:spLocks noChangeArrowheads="1"/>
          </p:cNvSpPr>
          <p:nvPr/>
        </p:nvSpPr>
        <p:spPr bwMode="auto">
          <a:xfrm>
            <a:off x="3352800" y="4953000"/>
            <a:ext cx="3276600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>
                <a:latin typeface="Courier New" pitchFamily="49" charset="0"/>
                <a:cs typeface="Courier New" pitchFamily="49" charset="0"/>
              </a:rPr>
              <a:t>Gap</a:t>
            </a:r>
          </a:p>
          <a:p>
            <a:pPr eaLnBrk="1" hangingPunct="1"/>
            <a:r>
              <a:rPr lang="en-US" altLang="zh-CN">
                <a:latin typeface="Courier New" pitchFamily="49" charset="0"/>
                <a:cs typeface="Courier New" pitchFamily="49" charset="0"/>
              </a:rPr>
              <a:t>-(5 + 4(2))= -13</a:t>
            </a:r>
          </a:p>
        </p:txBody>
      </p:sp>
      <p:cxnSp>
        <p:nvCxnSpPr>
          <p:cNvPr id="23557" name="Straight Connector 24"/>
          <p:cNvCxnSpPr>
            <a:cxnSpLocks noChangeShapeType="1"/>
            <a:stCxn id="23556" idx="2"/>
          </p:cNvCxnSpPr>
          <p:nvPr/>
        </p:nvCxnSpPr>
        <p:spPr bwMode="auto">
          <a:xfrm flipH="1">
            <a:off x="2514600" y="5783263"/>
            <a:ext cx="2476500" cy="388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558" name="Group 5"/>
          <p:cNvGrpSpPr>
            <a:grpSpLocks/>
          </p:cNvGrpSpPr>
          <p:nvPr/>
        </p:nvGrpSpPr>
        <p:grpSpPr bwMode="auto">
          <a:xfrm>
            <a:off x="1752600" y="1676400"/>
            <a:ext cx="5895975" cy="838200"/>
            <a:chOff x="1752600" y="1524000"/>
            <a:chExt cx="5896015" cy="838200"/>
          </a:xfrm>
        </p:grpSpPr>
        <p:sp>
          <p:nvSpPr>
            <p:cNvPr id="23563" name="TextBox 1"/>
            <p:cNvSpPr txBox="1">
              <a:spLocks noChangeArrowheads="1"/>
            </p:cNvSpPr>
            <p:nvPr/>
          </p:nvSpPr>
          <p:spPr bwMode="auto">
            <a:xfrm>
              <a:off x="1752600" y="1524000"/>
              <a:ext cx="5896015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zh-CN"/>
                <a:t>Number of Chance Alignments = 2 X 10</a:t>
              </a:r>
              <a:r>
                <a:rPr lang="en-US" altLang="zh-CN" baseline="30000"/>
                <a:t>-73</a:t>
              </a:r>
            </a:p>
          </p:txBody>
        </p:sp>
        <p:cxnSp>
          <p:nvCxnSpPr>
            <p:cNvPr id="23564" name="Straight Connector 3"/>
            <p:cNvCxnSpPr>
              <a:cxnSpLocks noChangeShapeType="1"/>
              <a:stCxn id="23563" idx="2"/>
            </p:cNvCxnSpPr>
            <p:nvPr/>
          </p:nvCxnSpPr>
          <p:spPr bwMode="auto">
            <a:xfrm flipH="1">
              <a:off x="3810000" y="1985665"/>
              <a:ext cx="890608" cy="3765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9" name="TextBox 23"/>
          <p:cNvSpPr txBox="1">
            <a:spLocks noChangeArrowheads="1"/>
          </p:cNvSpPr>
          <p:nvPr/>
        </p:nvSpPr>
        <p:spPr bwMode="auto">
          <a:xfrm>
            <a:off x="1371600" y="3886200"/>
            <a:ext cx="16764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>
                <a:latin typeface="Courier New" pitchFamily="49" charset="0"/>
                <a:cs typeface="Courier New" pitchFamily="49" charset="0"/>
              </a:rPr>
              <a:t>Match=+2</a:t>
            </a:r>
          </a:p>
        </p:txBody>
      </p:sp>
      <p:cxnSp>
        <p:nvCxnSpPr>
          <p:cNvPr id="23560" name="Straight Connector 10"/>
          <p:cNvCxnSpPr>
            <a:cxnSpLocks noChangeShapeType="1"/>
            <a:stCxn id="23559" idx="0"/>
          </p:cNvCxnSpPr>
          <p:nvPr/>
        </p:nvCxnSpPr>
        <p:spPr bwMode="auto">
          <a:xfrm flipV="1">
            <a:off x="2209800" y="3581400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1" name="TextBox 23"/>
          <p:cNvSpPr txBox="1">
            <a:spLocks noChangeArrowheads="1"/>
          </p:cNvSpPr>
          <p:nvPr/>
        </p:nvSpPr>
        <p:spPr bwMode="auto">
          <a:xfrm>
            <a:off x="3276600" y="4038600"/>
            <a:ext cx="25908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>
                <a:latin typeface="Courier New" pitchFamily="49" charset="0"/>
                <a:cs typeface="Courier New" pitchFamily="49" charset="0"/>
              </a:rPr>
              <a:t>Mismatch=-3</a:t>
            </a:r>
          </a:p>
        </p:txBody>
      </p:sp>
      <p:cxnSp>
        <p:nvCxnSpPr>
          <p:cNvPr id="23562" name="Straight Connector 28"/>
          <p:cNvCxnSpPr>
            <a:cxnSpLocks noChangeShapeType="1"/>
            <a:stCxn id="23561" idx="0"/>
          </p:cNvCxnSpPr>
          <p:nvPr/>
        </p:nvCxnSpPr>
        <p:spPr bwMode="auto">
          <a:xfrm flipH="1" flipV="1">
            <a:off x="3048000" y="3581400"/>
            <a:ext cx="1524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93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BLAST and BLAST-like programs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97838" cy="365601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800" b="1" smtClean="0">
                <a:ea typeface="ＭＳ Ｐゴシック" pitchFamily="34" charset="-128"/>
              </a:rPr>
              <a:t>Traditional BLAST (formerly blastall) </a:t>
            </a:r>
            <a:r>
              <a:rPr lang="en-US" altLang="zh-CN" sz="1800" b="1" smtClean="0">
                <a:solidFill>
                  <a:srgbClr val="008000"/>
                </a:solidFill>
                <a:ea typeface="ＭＳ Ｐゴシック" pitchFamily="34" charset="-128"/>
              </a:rPr>
              <a:t>nucleotide, protein, translations</a:t>
            </a:r>
          </a:p>
          <a:p>
            <a:pPr lvl="1" eaLnBrk="1" hangingPunct="1"/>
            <a:r>
              <a:rPr lang="en-US" altLang="zh-CN" sz="1800" b="1" smtClean="0">
                <a:solidFill>
                  <a:srgbClr val="0000FF"/>
                </a:solidFill>
                <a:ea typeface="ＭＳ Ｐゴシック" pitchFamily="34" charset="-128"/>
              </a:rPr>
              <a:t>blastn</a:t>
            </a:r>
            <a:r>
              <a:rPr lang="en-US" altLang="zh-CN" sz="1800" b="1" smtClean="0">
                <a:ea typeface="ＭＳ Ｐゴシック" pitchFamily="34" charset="-128"/>
              </a:rPr>
              <a:t> </a:t>
            </a:r>
            <a:r>
              <a:rPr lang="en-US" altLang="zh-CN" sz="1800" b="1" smtClean="0">
                <a:solidFill>
                  <a:schemeClr val="tx1"/>
                </a:solidFill>
                <a:ea typeface="ＭＳ Ｐゴシック" pitchFamily="34" charset="-128"/>
              </a:rPr>
              <a:t>nucleotide query  vs. nucleotide database</a:t>
            </a:r>
          </a:p>
          <a:p>
            <a:pPr lvl="1" eaLnBrk="1" hangingPunct="1"/>
            <a:r>
              <a:rPr lang="en-US" altLang="zh-CN" sz="1800" b="1" smtClean="0">
                <a:solidFill>
                  <a:srgbClr val="0000FF"/>
                </a:solidFill>
                <a:ea typeface="ＭＳ Ｐゴシック" pitchFamily="34" charset="-128"/>
              </a:rPr>
              <a:t>blastp</a:t>
            </a:r>
            <a:r>
              <a:rPr lang="en-US" altLang="zh-CN" sz="1800" b="1" smtClean="0">
                <a:ea typeface="ＭＳ Ｐゴシック" pitchFamily="34" charset="-128"/>
              </a:rPr>
              <a:t> </a:t>
            </a:r>
            <a:r>
              <a:rPr lang="en-US" altLang="zh-CN" sz="1800" b="1" smtClean="0">
                <a:solidFill>
                  <a:schemeClr val="tx1"/>
                </a:solidFill>
                <a:ea typeface="ＭＳ Ｐゴシック" pitchFamily="34" charset="-128"/>
              </a:rPr>
              <a:t>protein query  vs. protein database</a:t>
            </a:r>
          </a:p>
          <a:p>
            <a:pPr lvl="1" eaLnBrk="1" hangingPunct="1"/>
            <a:r>
              <a:rPr lang="en-US" altLang="zh-CN" sz="1800" b="1" smtClean="0">
                <a:solidFill>
                  <a:srgbClr val="0000FF"/>
                </a:solidFill>
                <a:ea typeface="ＭＳ Ｐゴシック" pitchFamily="34" charset="-128"/>
              </a:rPr>
              <a:t>blastx</a:t>
            </a:r>
            <a:r>
              <a:rPr lang="en-US" altLang="zh-CN" sz="1800" b="1" smtClean="0">
                <a:ea typeface="ＭＳ Ｐゴシック" pitchFamily="34" charset="-128"/>
              </a:rPr>
              <a:t> </a:t>
            </a:r>
            <a:r>
              <a:rPr lang="en-US" altLang="zh-CN" sz="1800" b="1" smtClean="0">
                <a:solidFill>
                  <a:schemeClr val="tx1"/>
                </a:solidFill>
                <a:ea typeface="ＭＳ Ｐゴシック" pitchFamily="34" charset="-128"/>
              </a:rPr>
              <a:t>nucleotide query  vs. protein database</a:t>
            </a:r>
          </a:p>
          <a:p>
            <a:pPr lvl="1" eaLnBrk="1" hangingPunct="1"/>
            <a:r>
              <a:rPr lang="en-US" altLang="zh-CN" sz="1800" b="1" smtClean="0">
                <a:solidFill>
                  <a:srgbClr val="0000FF"/>
                </a:solidFill>
                <a:ea typeface="ＭＳ Ｐゴシック" pitchFamily="34" charset="-128"/>
              </a:rPr>
              <a:t>tblastn</a:t>
            </a:r>
            <a:r>
              <a:rPr lang="en-US" altLang="zh-CN" sz="1800" b="1" smtClean="0">
                <a:ea typeface="ＭＳ Ｐゴシック" pitchFamily="34" charset="-128"/>
              </a:rPr>
              <a:t> </a:t>
            </a:r>
            <a:r>
              <a:rPr lang="en-US" altLang="zh-CN" sz="1800" b="1" smtClean="0">
                <a:solidFill>
                  <a:schemeClr val="tx1"/>
                </a:solidFill>
                <a:ea typeface="ＭＳ Ｐゴシック" pitchFamily="34" charset="-128"/>
              </a:rPr>
              <a:t>protein query  vs. translated nucleotide database</a:t>
            </a:r>
          </a:p>
          <a:p>
            <a:pPr lvl="1" eaLnBrk="1" hangingPunct="1"/>
            <a:r>
              <a:rPr lang="en-US" altLang="zh-CN" sz="1800" b="1" smtClean="0">
                <a:solidFill>
                  <a:srgbClr val="0000FF"/>
                </a:solidFill>
                <a:ea typeface="ＭＳ Ｐゴシック" pitchFamily="34" charset="-128"/>
              </a:rPr>
              <a:t>tblastx</a:t>
            </a:r>
            <a:r>
              <a:rPr lang="en-US" altLang="zh-CN" sz="1800" b="1" smtClean="0">
                <a:ea typeface="ＭＳ Ｐゴシック" pitchFamily="34" charset="-128"/>
              </a:rPr>
              <a:t> </a:t>
            </a:r>
            <a:r>
              <a:rPr lang="en-US" altLang="zh-CN" sz="1800" b="1" smtClean="0">
                <a:solidFill>
                  <a:schemeClr val="tx1"/>
                </a:solidFill>
                <a:ea typeface="ＭＳ Ｐゴシック" pitchFamily="34" charset="-128"/>
              </a:rPr>
              <a:t>translated query  vs. translated database</a:t>
            </a:r>
          </a:p>
          <a:p>
            <a:pPr eaLnBrk="1" hangingPunct="1"/>
            <a:r>
              <a:rPr lang="en-US" altLang="zh-CN" sz="1800" b="1" smtClean="0">
                <a:ea typeface="ＭＳ Ｐゴシック" pitchFamily="34" charset="-128"/>
              </a:rPr>
              <a:t>Megablast  </a:t>
            </a:r>
            <a:r>
              <a:rPr lang="en-US" altLang="zh-CN" sz="1800" b="1" smtClean="0">
                <a:solidFill>
                  <a:srgbClr val="008000"/>
                </a:solidFill>
                <a:ea typeface="ＭＳ Ｐゴシック" pitchFamily="34" charset="-128"/>
              </a:rPr>
              <a:t>nucleotide only</a:t>
            </a:r>
          </a:p>
          <a:p>
            <a:pPr lvl="1" eaLnBrk="1" hangingPunct="1"/>
            <a:r>
              <a:rPr lang="en-US" altLang="zh-CN" sz="1800" b="1" smtClean="0">
                <a:solidFill>
                  <a:srgbClr val="0000FF"/>
                </a:solidFill>
                <a:ea typeface="ＭＳ Ｐゴシック" pitchFamily="34" charset="-128"/>
              </a:rPr>
              <a:t>Contiguous megablast</a:t>
            </a:r>
          </a:p>
          <a:p>
            <a:pPr lvl="2" eaLnBrk="1" hangingPunct="1"/>
            <a:r>
              <a:rPr lang="en-US" altLang="zh-CN" sz="1600" b="1" smtClean="0">
                <a:solidFill>
                  <a:schemeClr val="tx1"/>
                </a:solidFill>
                <a:ea typeface="ＭＳ Ｐゴシック" pitchFamily="34" charset="-128"/>
              </a:rPr>
              <a:t>Nearly identical sequences</a:t>
            </a:r>
          </a:p>
          <a:p>
            <a:pPr lvl="1" eaLnBrk="1" hangingPunct="1"/>
            <a:r>
              <a:rPr lang="en-US" altLang="zh-CN" sz="1800" b="1" smtClean="0">
                <a:solidFill>
                  <a:srgbClr val="0000FF"/>
                </a:solidFill>
                <a:ea typeface="ＭＳ Ｐゴシック" pitchFamily="34" charset="-128"/>
              </a:rPr>
              <a:t>Discontiguous megablast</a:t>
            </a:r>
            <a:r>
              <a:rPr lang="en-US" altLang="zh-CN" sz="2000" b="1" smtClean="0">
                <a:ea typeface="ＭＳ Ｐゴシック" pitchFamily="34" charset="-128"/>
              </a:rPr>
              <a:t> </a:t>
            </a:r>
          </a:p>
          <a:p>
            <a:pPr lvl="2" eaLnBrk="1" hangingPunct="1"/>
            <a:r>
              <a:rPr lang="en-US" altLang="zh-CN" sz="1600" b="1" smtClean="0">
                <a:solidFill>
                  <a:schemeClr val="tx1"/>
                </a:solidFill>
                <a:ea typeface="ＭＳ Ｐゴシック" pitchFamily="34" charset="-128"/>
              </a:rPr>
              <a:t>Cross-species comparison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5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ＭＳ Ｐゴシック" pitchFamily="34" charset="-128"/>
              </a:rPr>
              <a:t>Position-specific BLAST Programs </a:t>
            </a:r>
            <a:br>
              <a:rPr lang="en-US" altLang="zh-CN" smtClean="0">
                <a:ea typeface="ＭＳ Ｐゴシック" pitchFamily="34" charset="-128"/>
              </a:rPr>
            </a:br>
            <a:r>
              <a:rPr lang="en-US" altLang="zh-CN" sz="2800" smtClean="0">
                <a:ea typeface="ＭＳ Ｐゴシック" pitchFamily="34" charset="-128"/>
              </a:rPr>
              <a:t>(protein only)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20100" cy="4044950"/>
          </a:xfr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00FF"/>
                </a:solidFill>
                <a:ea typeface="ＭＳ Ｐゴシック" charset="0"/>
              </a:rPr>
              <a:t>Position Specific Iterative BLAST (PSI-BLAST)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charset="0"/>
              </a:rPr>
              <a:t>	Automatically generates a position specific score matrix (PSSM)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00FF"/>
                </a:solidFill>
                <a:ea typeface="ＭＳ Ｐゴシック" charset="0"/>
              </a:rPr>
              <a:t>Position-Hit Initiated BLAST (PHI-BLAST)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  <a:ea typeface="ＭＳ Ｐゴシック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0"/>
              </a:rPr>
              <a:t>Focuses search around pattern (motif)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Domain Enhanced Lookup Time Accelerated (DELTA) BLAST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	Uses domain PSSM in first round of search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00FF"/>
                </a:solidFill>
                <a:ea typeface="ＭＳ Ｐゴシック" charset="0"/>
              </a:rPr>
              <a:t>Reverse PSI-BLAST (RPS-BLAST)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charset="0"/>
              </a:rPr>
              <a:t>	Searches a database of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0"/>
              </a:rPr>
              <a:t>PSI-BLAST PSSMs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charset="0"/>
              </a:rPr>
              <a:t>	Conserved Domain Database Search</a:t>
            </a:r>
            <a:endParaRPr lang="en-US" sz="20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03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95325"/>
            <a:ext cx="80010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6023029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3"/>
              </a:rPr>
              <a:t>http://</a:t>
            </a:r>
            <a:r>
              <a:rPr lang="en-US" altLang="zh-CN" dirty="0" smtClean="0">
                <a:hlinkClick r:id="rId3"/>
              </a:rPr>
              <a:t>www.ch.embnet.org/CourseAthens/slides/intro_hmm_profile.pdf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212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382000" cy="267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58763"/>
            <a:ext cx="8731250" cy="579437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ea typeface="ＭＳ Ｐゴシック" pitchFamily="34" charset="-128"/>
              </a:rPr>
              <a:t>Non-redundant protein</a:t>
            </a:r>
          </a:p>
        </p:txBody>
      </p:sp>
      <p:sp>
        <p:nvSpPr>
          <p:cNvPr id="1667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5936" y="3429000"/>
            <a:ext cx="3323456" cy="3227038"/>
          </a:xfrm>
          <a:solidFill>
            <a:srgbClr val="FFFFFF"/>
          </a:solidFill>
          <a:ln>
            <a:solidFill>
              <a:schemeClr val="tx1"/>
            </a:solidFill>
          </a:ln>
          <a:effectLst>
            <a:outerShdw blurRad="63500"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1800" b="1" u="sng" dirty="0" smtClean="0">
                <a:solidFill>
                  <a:srgbClr val="008000"/>
                </a:solidFill>
                <a:ea typeface="ＭＳ Ｐゴシック" pitchFamily="34" charset="-128"/>
              </a:rPr>
              <a:t>nr</a:t>
            </a:r>
            <a:r>
              <a:rPr lang="en-US" altLang="zh-CN" sz="1800" dirty="0" smtClean="0">
                <a:ea typeface="ＭＳ Ｐゴシック" pitchFamily="34" charset="-128"/>
              </a:rPr>
              <a:t> (non-redundant protein sequences)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dirty="0" err="1" smtClean="0">
                <a:ea typeface="ＭＳ Ｐゴシック" pitchFamily="34" charset="-128"/>
              </a:rPr>
              <a:t>GenBank</a:t>
            </a:r>
            <a:r>
              <a:rPr lang="en-US" altLang="zh-CN" sz="1800" dirty="0" smtClean="0">
                <a:ea typeface="ＭＳ Ｐゴシック" pitchFamily="34" charset="-128"/>
              </a:rPr>
              <a:t> CDS translations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dirty="0" smtClean="0">
                <a:ea typeface="ＭＳ Ｐゴシック" pitchFamily="34" charset="-128"/>
              </a:rPr>
              <a:t>NP_, XP_ </a:t>
            </a:r>
            <a:r>
              <a:rPr lang="en-US" altLang="zh-CN" sz="1800" b="1" u="sng" dirty="0" err="1" smtClean="0">
                <a:solidFill>
                  <a:srgbClr val="008000"/>
                </a:solidFill>
                <a:ea typeface="ＭＳ Ｐゴシック" pitchFamily="34" charset="-128"/>
              </a:rPr>
              <a:t>refseq_protein</a:t>
            </a:r>
            <a:endParaRPr lang="en-US" altLang="zh-CN" sz="1800" b="1" u="sng" dirty="0" smtClean="0">
              <a:solidFill>
                <a:srgbClr val="008000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dirty="0" smtClean="0">
                <a:ea typeface="ＭＳ Ｐゴシック" pitchFamily="34" charset="-128"/>
              </a:rPr>
              <a:t>Outside Protein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1800" dirty="0" smtClean="0">
                <a:ea typeface="ＭＳ Ｐゴシック" pitchFamily="34" charset="-128"/>
              </a:rPr>
              <a:t>PIR, </a:t>
            </a:r>
            <a:r>
              <a:rPr lang="en-US" altLang="zh-CN" sz="1800" b="1" u="sng" dirty="0" smtClean="0">
                <a:solidFill>
                  <a:srgbClr val="008000"/>
                </a:solidFill>
                <a:ea typeface="ＭＳ Ｐゴシック" pitchFamily="34" charset="-128"/>
              </a:rPr>
              <a:t>Swiss-</a:t>
            </a:r>
            <a:r>
              <a:rPr lang="en-US" altLang="zh-CN" sz="1800" b="1" u="sng" dirty="0" err="1" smtClean="0">
                <a:solidFill>
                  <a:srgbClr val="008000"/>
                </a:solidFill>
                <a:ea typeface="ＭＳ Ｐゴシック" pitchFamily="34" charset="-128"/>
              </a:rPr>
              <a:t>Prot</a:t>
            </a:r>
            <a:r>
              <a:rPr lang="en-US" altLang="zh-CN" sz="1800" dirty="0" smtClean="0">
                <a:ea typeface="ＭＳ Ｐゴシック" pitchFamily="34" charset="-128"/>
              </a:rPr>
              <a:t>, PRF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1800" b="1" u="sng" dirty="0" smtClean="0">
                <a:solidFill>
                  <a:srgbClr val="008000"/>
                </a:solidFill>
                <a:ea typeface="ＭＳ Ｐゴシック" pitchFamily="34" charset="-128"/>
              </a:rPr>
              <a:t>PDB</a:t>
            </a:r>
            <a:r>
              <a:rPr lang="en-US" altLang="zh-CN" sz="1800" dirty="0" smtClean="0">
                <a:ea typeface="ＭＳ Ｐゴシック" pitchFamily="34" charset="-128"/>
              </a:rPr>
              <a:t> (sequences from structures)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1800" b="1" u="sng" dirty="0" smtClean="0">
                <a:solidFill>
                  <a:srgbClr val="008000"/>
                </a:solidFill>
                <a:ea typeface="ＭＳ Ｐゴシック" pitchFamily="34" charset="-128"/>
              </a:rPr>
              <a:t>pat</a:t>
            </a:r>
            <a:r>
              <a:rPr lang="en-US" altLang="zh-CN" sz="1800" dirty="0" smtClean="0">
                <a:solidFill>
                  <a:srgbClr val="008000"/>
                </a:solidFill>
                <a:ea typeface="ＭＳ Ｐゴシック" pitchFamily="34" charset="-128"/>
              </a:rPr>
              <a:t> </a:t>
            </a:r>
            <a:r>
              <a:rPr lang="en-US" altLang="zh-CN" sz="1800" dirty="0" smtClean="0">
                <a:ea typeface="ＭＳ Ｐゴシック" pitchFamily="34" charset="-128"/>
              </a:rPr>
              <a:t>protein patents</a:t>
            </a:r>
            <a:endParaRPr lang="en-US" altLang="zh-CN" sz="1800" b="1" u="sng" dirty="0" smtClean="0">
              <a:solidFill>
                <a:srgbClr val="0099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1800" b="1" u="sng" dirty="0" err="1" smtClean="0">
                <a:solidFill>
                  <a:srgbClr val="008000"/>
                </a:solidFill>
                <a:ea typeface="ＭＳ Ｐゴシック" pitchFamily="34" charset="-128"/>
              </a:rPr>
              <a:t>env_nr</a:t>
            </a:r>
            <a:r>
              <a:rPr lang="en-US" altLang="zh-CN" sz="1800" b="1" u="sng" dirty="0" smtClean="0">
                <a:solidFill>
                  <a:srgbClr val="008000"/>
                </a:solidFill>
                <a:ea typeface="ＭＳ Ｐゴシック" pitchFamily="34" charset="-128"/>
              </a:rPr>
              <a:t> </a:t>
            </a:r>
            <a:r>
              <a:rPr lang="en-US" altLang="zh-CN" sz="1800" dirty="0" err="1" smtClean="0">
                <a:ea typeface="ＭＳ Ｐゴシック" pitchFamily="34" charset="-128"/>
              </a:rPr>
              <a:t>metagenomes</a:t>
            </a:r>
            <a:r>
              <a:rPr lang="en-US" altLang="zh-CN" sz="1800" dirty="0" smtClean="0">
                <a:ea typeface="ＭＳ Ｐゴシック" pitchFamily="34" charset="-128"/>
              </a:rPr>
              <a:t> (environmental samples)</a:t>
            </a:r>
          </a:p>
        </p:txBody>
      </p:sp>
      <p:sp>
        <p:nvSpPr>
          <p:cNvPr id="1667077" name="Text Box 5"/>
          <p:cNvSpPr txBox="1">
            <a:spLocks noChangeArrowheads="1"/>
          </p:cNvSpPr>
          <p:nvPr/>
        </p:nvSpPr>
        <p:spPr bwMode="auto">
          <a:xfrm>
            <a:off x="7620000" y="3810000"/>
            <a:ext cx="1060450" cy="9159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8100" dir="11160044" rotWithShape="0">
              <a:srgbClr val="80808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u="sng" dirty="0">
                <a:latin typeface="Arial" pitchFamily="-110" charset="0"/>
                <a:ea typeface="+mn-ea"/>
              </a:rPr>
              <a:t>Services</a:t>
            </a:r>
          </a:p>
          <a:p>
            <a:pPr>
              <a:defRPr/>
            </a:pPr>
            <a:r>
              <a:rPr lang="en-US" sz="1800" dirty="0" err="1">
                <a:latin typeface="Arial" pitchFamily="-110" charset="0"/>
                <a:ea typeface="+mn-ea"/>
              </a:rPr>
              <a:t>blastp</a:t>
            </a:r>
            <a:endParaRPr lang="en-US" sz="1800" dirty="0">
              <a:latin typeface="Arial" pitchFamily="-110" charset="0"/>
              <a:ea typeface="+mn-ea"/>
            </a:endParaRPr>
          </a:p>
          <a:p>
            <a:pPr>
              <a:defRPr/>
            </a:pPr>
            <a:r>
              <a:rPr lang="en-US" sz="1800" dirty="0" err="1">
                <a:latin typeface="Arial" pitchFamily="-110" charset="0"/>
                <a:ea typeface="+mn-ea"/>
              </a:rPr>
              <a:t>blastx</a:t>
            </a:r>
            <a:endParaRPr lang="en-US" sz="1800" dirty="0">
              <a:latin typeface="Arial" pitchFamily="-110" charset="0"/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66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70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83638" cy="311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ＭＳ Ｐゴシック" pitchFamily="34" charset="-128"/>
              </a:rPr>
              <a:t>Nucleotide Databases: Traditional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7239000" y="3124200"/>
            <a:ext cx="1060450" cy="1465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8100" dir="11100033" rotWithShape="0">
              <a:srgbClr val="808080">
                <a:alpha val="42998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1800" u="sng"/>
              <a:t>Services</a:t>
            </a:r>
          </a:p>
          <a:p>
            <a:pPr eaLnBrk="1" hangingPunct="1"/>
            <a:r>
              <a:rPr lang="en-US" altLang="zh-CN" sz="1800"/>
              <a:t>blastn</a:t>
            </a:r>
          </a:p>
          <a:p>
            <a:pPr eaLnBrk="1" hangingPunct="1"/>
            <a:r>
              <a:rPr lang="en-US" altLang="zh-CN" sz="1800"/>
              <a:t>tblastn</a:t>
            </a:r>
          </a:p>
          <a:p>
            <a:pPr eaLnBrk="1" hangingPunct="1"/>
            <a:r>
              <a:rPr lang="en-US" altLang="zh-CN" sz="1800"/>
              <a:t>tblastx</a:t>
            </a:r>
          </a:p>
          <a:p>
            <a:pPr eaLnBrk="1" hangingPunct="1"/>
            <a:endParaRPr lang="en-US" altLang="zh-CN" sz="1800"/>
          </a:p>
        </p:txBody>
      </p:sp>
      <p:pic>
        <p:nvPicPr>
          <p:cNvPr id="4301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6"/>
          <a:stretch>
            <a:fillRect/>
          </a:stretch>
        </p:blipFill>
        <p:spPr bwMode="auto">
          <a:xfrm>
            <a:off x="2209800" y="2362200"/>
            <a:ext cx="4522788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0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ＭＳ Ｐゴシック" pitchFamily="34" charset="-128"/>
              </a:rPr>
              <a:t>Nucleotide Databases: Traditional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3505200" cy="4600575"/>
          </a:xfrm>
          <a:solidFill>
            <a:schemeClr val="accent1">
              <a:alpha val="83136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b="1" u="sng" smtClean="0">
                <a:solidFill>
                  <a:schemeClr val="tx1"/>
                </a:solidFill>
                <a:ea typeface="ＭＳ Ｐゴシック" pitchFamily="34" charset="-128"/>
              </a:rPr>
              <a:t>nr (nt)</a:t>
            </a:r>
            <a:endParaRPr lang="en-US" altLang="zh-CN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ea typeface="ＭＳ Ｐゴシック" pitchFamily="34" charset="-128"/>
              </a:rPr>
              <a:t>Traditional GenBank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ea typeface="ＭＳ Ｐゴシック" pitchFamily="34" charset="-128"/>
              </a:rPr>
              <a:t>NM_ and XM_ RefSeqs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1800" b="1" u="sng" smtClean="0">
                <a:solidFill>
                  <a:schemeClr val="accent2"/>
                </a:solidFill>
                <a:ea typeface="ＭＳ Ｐゴシック" pitchFamily="34" charset="-128"/>
              </a:rPr>
              <a:t>refseq_rna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u="sng" smtClean="0">
                <a:solidFill>
                  <a:schemeClr val="tx1"/>
                </a:solidFill>
                <a:ea typeface="ＭＳ Ｐゴシック" pitchFamily="34" charset="-128"/>
              </a:rPr>
              <a:t>NCBI Genomes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ea typeface="ＭＳ Ｐゴシック" pitchFamily="34" charset="-128"/>
              </a:rPr>
              <a:t>NC_ RefSeqs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ea typeface="ＭＳ Ｐゴシック" pitchFamily="34" charset="-128"/>
              </a:rPr>
              <a:t>GenBank Chromosomes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u="sng" smtClean="0">
                <a:solidFill>
                  <a:schemeClr val="tx1"/>
                </a:solidFill>
                <a:ea typeface="ＭＳ Ｐゴシック" pitchFamily="34" charset="-128"/>
              </a:rPr>
              <a:t>dbest</a:t>
            </a:r>
            <a:r>
              <a:rPr lang="en-US" altLang="zh-CN" smtClean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en-US" altLang="zh-CN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ea typeface="ＭＳ Ｐゴシック" pitchFamily="34" charset="-128"/>
              </a:rPr>
              <a:t>EST Division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b="1" u="sng" smtClean="0">
                <a:solidFill>
                  <a:schemeClr val="accent2"/>
                </a:solidFill>
                <a:ea typeface="ＭＳ Ｐゴシック" pitchFamily="34" charset="-128"/>
              </a:rPr>
              <a:t>non-human, non-mouse ests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447800"/>
            <a:ext cx="3962400" cy="5029200"/>
          </a:xfrm>
          <a:solidFill>
            <a:schemeClr val="accent1">
              <a:alpha val="83136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u="sng" smtClean="0">
                <a:solidFill>
                  <a:schemeClr val="tx1"/>
                </a:solidFill>
                <a:ea typeface="ＭＳ Ｐゴシック" pitchFamily="34" charset="-128"/>
              </a:rPr>
              <a:t>htgs</a:t>
            </a:r>
            <a:r>
              <a:rPr lang="en-US" altLang="zh-CN" smtClean="0">
                <a:ea typeface="ＭＳ Ｐゴシック" pitchFamily="34" charset="-128"/>
              </a:rPr>
              <a:t>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ea typeface="ＭＳ Ｐゴシック" pitchFamily="34" charset="-128"/>
              </a:rPr>
              <a:t>HTG division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u="sng" smtClean="0">
                <a:solidFill>
                  <a:schemeClr val="tx1"/>
                </a:solidFill>
                <a:ea typeface="ＭＳ Ｐゴシック" pitchFamily="34" charset="-128"/>
              </a:rPr>
              <a:t>gss</a:t>
            </a:r>
            <a:r>
              <a:rPr lang="en-US" altLang="zh-CN" sz="2400" smtClean="0">
                <a:ea typeface="ＭＳ Ｐゴシック" pitchFamily="34" charset="-128"/>
              </a:rPr>
              <a:t>  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ea typeface="ＭＳ Ｐゴシック" pitchFamily="34" charset="-128"/>
              </a:rPr>
              <a:t>GSS division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u="sng" smtClean="0">
                <a:solidFill>
                  <a:schemeClr val="tx1"/>
                </a:solidFill>
                <a:ea typeface="ＭＳ Ｐゴシック" pitchFamily="34" charset="-128"/>
              </a:rPr>
              <a:t>wgs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ea typeface="ＭＳ Ｐゴシック" pitchFamily="34" charset="-128"/>
              </a:rPr>
              <a:t>whole genome shotgun contigs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u="sng" smtClean="0">
                <a:solidFill>
                  <a:schemeClr val="tx1"/>
                </a:solidFill>
                <a:ea typeface="ＭＳ Ｐゴシック" pitchFamily="34" charset="-128"/>
              </a:rPr>
              <a:t>tsa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ea typeface="ＭＳ Ｐゴシック" pitchFamily="34" charset="-128"/>
              </a:rPr>
              <a:t>transcriptome shotgun assembly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u="sng" smtClean="0">
                <a:solidFill>
                  <a:schemeClr val="tx1"/>
                </a:solidFill>
                <a:ea typeface="ＭＳ Ｐゴシック" pitchFamily="34" charset="-128"/>
              </a:rPr>
              <a:t>16S microbial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ea typeface="ＭＳ Ｐゴシック" pitchFamily="34" charset="-128"/>
              </a:rPr>
              <a:t>Selected 16S sequences (targeted loci)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819400" y="1066800"/>
            <a:ext cx="409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1800"/>
              <a:t>Databases are mostly non-overlapping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68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066800"/>
            <a:ext cx="718185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ＭＳ Ｐゴシック" pitchFamily="34" charset="-128"/>
              </a:rPr>
              <a:t>Specialized BLAST Pages</a:t>
            </a:r>
          </a:p>
        </p:txBody>
      </p:sp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838200" y="20574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zh-CN"/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838200" y="42672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zh-CN"/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838200" y="51054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zh-CN"/>
          </a:p>
        </p:txBody>
      </p:sp>
      <p:sp>
        <p:nvSpPr>
          <p:cNvPr id="12" name="Left Arrow 11"/>
          <p:cNvSpPr>
            <a:spLocks noChangeArrowheads="1"/>
          </p:cNvSpPr>
          <p:nvPr/>
        </p:nvSpPr>
        <p:spPr bwMode="auto">
          <a:xfrm>
            <a:off x="7086600" y="5410200"/>
            <a:ext cx="977900" cy="484188"/>
          </a:xfrm>
          <a:prstGeom prst="lef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zh-CN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30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Tools</a:t>
            </a:r>
          </a:p>
          <a:p>
            <a:pPr lvl="1"/>
            <a:r>
              <a:rPr lang="en-US" altLang="zh-CN" dirty="0" smtClean="0"/>
              <a:t>BLAST</a:t>
            </a:r>
          </a:p>
          <a:p>
            <a:pPr lvl="1"/>
            <a:r>
              <a:rPr lang="en-US" altLang="zh-CN" dirty="0" smtClean="0"/>
              <a:t>Specialized BLAST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GEO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ftp download</a:t>
            </a:r>
          </a:p>
          <a:p>
            <a:r>
              <a:rPr lang="en-US" altLang="zh-CN" dirty="0" smtClean="0"/>
              <a:t>Hands on exercise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453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Hands on </a:t>
            </a:r>
            <a:r>
              <a:rPr lang="en-US" altLang="zh-CN" dirty="0"/>
              <a:t>exercise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lastn</a:t>
            </a:r>
            <a:r>
              <a:rPr lang="en-US" dirty="0" smtClean="0"/>
              <a:t> and </a:t>
            </a:r>
            <a:r>
              <a:rPr lang="en-US" dirty="0" err="1" smtClean="0"/>
              <a:t>megablast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56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100"/>
            <a:ext cx="9144000" cy="54903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4288" y="3027013"/>
            <a:ext cx="64807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8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356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1772816"/>
            <a:ext cx="64807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79912" y="2636912"/>
            <a:ext cx="315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Search against human database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07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62834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982" y="980728"/>
            <a:ext cx="2524793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98321" y="742159"/>
            <a:ext cx="302433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61700" y="3372022"/>
            <a:ext cx="302433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1997" y="1499814"/>
            <a:ext cx="352839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03648" y="2420888"/>
            <a:ext cx="136815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59632" y="4653136"/>
            <a:ext cx="3240360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496" y="6237312"/>
            <a:ext cx="158417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7544" y="980728"/>
            <a:ext cx="504056" cy="216024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48064" y="3284984"/>
            <a:ext cx="310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lot of things you may explore</a:t>
            </a:r>
          </a:p>
        </p:txBody>
      </p:sp>
    </p:spTree>
    <p:extLst>
      <p:ext uri="{BB962C8B-B14F-4D97-AF65-F5344CB8AC3E}">
        <p14:creationId xmlns:p14="http://schemas.microsoft.com/office/powerpoint/2010/main" val="836870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72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79912" y="446612"/>
            <a:ext cx="309634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1640" y="4581128"/>
            <a:ext cx="4104456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55976" y="4005064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Protein </a:t>
            </a:r>
            <a:r>
              <a:rPr lang="en-US" dirty="0" err="1" smtClean="0">
                <a:solidFill>
                  <a:srgbClr val="FF0000"/>
                </a:solidFill>
              </a:rPr>
              <a:t>db</a:t>
            </a:r>
            <a:r>
              <a:rPr lang="en-US" dirty="0" smtClean="0">
                <a:solidFill>
                  <a:srgbClr val="FF0000"/>
                </a:solidFill>
              </a:rPr>
              <a:t> search has different programs</a:t>
            </a:r>
          </a:p>
        </p:txBody>
      </p:sp>
    </p:spTree>
    <p:extLst>
      <p:ext uri="{BB962C8B-B14F-4D97-AF65-F5344CB8AC3E}">
        <p14:creationId xmlns:p14="http://schemas.microsoft.com/office/powerpoint/2010/main" val="923930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7920880" cy="6319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112" y="1484784"/>
            <a:ext cx="232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 back to </a:t>
            </a:r>
            <a:r>
              <a:rPr lang="en-US" dirty="0" err="1" smtClean="0">
                <a:solidFill>
                  <a:srgbClr val="FF0000"/>
                </a:solidFill>
              </a:rPr>
              <a:t>blastn</a:t>
            </a:r>
            <a:r>
              <a:rPr lang="en-US" dirty="0" smtClean="0">
                <a:solidFill>
                  <a:srgbClr val="FF0000"/>
                </a:solidFill>
              </a:rPr>
              <a:t> page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1640" y="1052736"/>
            <a:ext cx="309634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5536" y="3645024"/>
            <a:ext cx="187220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1640" y="4005064"/>
            <a:ext cx="115212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3768" y="3861048"/>
            <a:ext cx="213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Change here to 1000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116632"/>
            <a:ext cx="5556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Upload a text file with human tp53 mRNA </a:t>
            </a:r>
            <a:r>
              <a:rPr lang="en-US" dirty="0" err="1" smtClean="0">
                <a:solidFill>
                  <a:srgbClr val="FF0000"/>
                </a:solidFill>
              </a:rPr>
              <a:t>fasta</a:t>
            </a:r>
            <a:r>
              <a:rPr lang="en-US" dirty="0" smtClean="0">
                <a:solidFill>
                  <a:srgbClr val="FF0000"/>
                </a:solidFill>
              </a:rPr>
              <a:t> sequence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Download from course webpage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75656" y="188640"/>
            <a:ext cx="115212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0" y="2276872"/>
            <a:ext cx="4443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Question: how many ESTs match tp53 genes?</a:t>
            </a:r>
          </a:p>
        </p:txBody>
      </p:sp>
    </p:spTree>
    <p:extLst>
      <p:ext uri="{BB962C8B-B14F-4D97-AF65-F5344CB8AC3E}">
        <p14:creationId xmlns:p14="http://schemas.microsoft.com/office/powerpoint/2010/main" val="1483574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26" y="332656"/>
            <a:ext cx="9144000" cy="6396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004048" y="332656"/>
            <a:ext cx="261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 took ~1 minute to finish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2204864"/>
            <a:ext cx="332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lot of things you may explore!!!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9155" y="938780"/>
            <a:ext cx="309634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15616" y="2492896"/>
            <a:ext cx="100811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3568" y="3861048"/>
            <a:ext cx="252028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37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356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9712" y="1484784"/>
            <a:ext cx="208823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91880" y="2564904"/>
            <a:ext cx="375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Search against other </a:t>
            </a:r>
            <a:r>
              <a:rPr lang="en-US" dirty="0" err="1" smtClean="0">
                <a:solidFill>
                  <a:srgbClr val="FF0000"/>
                </a:solidFill>
              </a:rPr>
              <a:t>refseq</a:t>
            </a:r>
            <a:r>
              <a:rPr lang="en-US" dirty="0" smtClean="0">
                <a:solidFill>
                  <a:srgbClr val="FF0000"/>
                </a:solidFill>
              </a:rPr>
              <a:t> databases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55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9144000" cy="6006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5229200"/>
            <a:ext cx="208823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87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Hands on </a:t>
            </a:r>
            <a:r>
              <a:rPr lang="en-US" altLang="zh-CN" dirty="0"/>
              <a:t>exercise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Protein blast (</a:t>
            </a:r>
            <a:r>
              <a:rPr lang="en-US" dirty="0" err="1" smtClean="0"/>
              <a:t>blastp</a:t>
            </a:r>
            <a:r>
              <a:rPr lang="en-US" dirty="0" smtClean="0"/>
              <a:t> and </a:t>
            </a:r>
            <a:r>
              <a:rPr lang="en-US" dirty="0" err="1" smtClean="0"/>
              <a:t>tblastn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48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2267744" y="32129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hlinkClick r:id="rId2"/>
              </a:rPr>
              <a:t>http://homepages.ulb.ac.be/~dgonze/TEACHING/</a:t>
            </a:r>
            <a:r>
              <a:rPr lang="en-US" altLang="zh-CN" dirty="0" smtClean="0">
                <a:hlinkClick r:id="rId2"/>
              </a:rPr>
              <a:t>stat_scores.pdf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hlinkClick r:id="rId3"/>
              </a:rPr>
              <a:t>http://www.bioinformatics.wsu.edu/bioinfo_course/notes/lecture6.</a:t>
            </a:r>
            <a:r>
              <a:rPr lang="en-US" altLang="zh-CN" dirty="0" smtClean="0">
                <a:hlinkClick r:id="rId3"/>
              </a:rPr>
              <a:t>pdf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2267744" y="18448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NCBI discovery workshops </a:t>
            </a:r>
            <a:r>
              <a:rPr lang="en-US" dirty="0" smtClean="0">
                <a:hlinkClick r:id="rId4"/>
              </a:rPr>
              <a:t>ftp</a:t>
            </a:r>
            <a:r>
              <a:rPr lang="en-US" dirty="0">
                <a:hlinkClick r:id="rId4"/>
              </a:rPr>
              <a:t>://ftp.ncbi.nih.gov/pub/education/discovery_workshops/NLM/2012/Sept2012/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74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356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3573016"/>
            <a:ext cx="86409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11960" y="3501008"/>
            <a:ext cx="252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not select organisms 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02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31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065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3284984"/>
            <a:ext cx="504056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08104" y="2924944"/>
            <a:ext cx="320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can </a:t>
            </a:r>
            <a:r>
              <a:rPr lang="en-US" altLang="zh-CN" dirty="0">
                <a:solidFill>
                  <a:srgbClr val="FF0000"/>
                </a:solidFill>
              </a:rPr>
              <a:t>still </a:t>
            </a:r>
            <a:r>
              <a:rPr lang="en-US" dirty="0" smtClean="0">
                <a:solidFill>
                  <a:srgbClr val="FF0000"/>
                </a:solidFill>
              </a:rPr>
              <a:t>specify organisms 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356992"/>
            <a:ext cx="2171824" cy="848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365104"/>
            <a:ext cx="270719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23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32</a:t>
            </a:fld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670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7624" y="1988840"/>
            <a:ext cx="230425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07904" y="191683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Upload a text file with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arabidopsis</a:t>
            </a:r>
            <a:r>
              <a:rPr lang="en-US" dirty="0" smtClean="0">
                <a:solidFill>
                  <a:srgbClr val="FF0000"/>
                </a:solidFill>
              </a:rPr>
              <a:t> protein </a:t>
            </a:r>
            <a:r>
              <a:rPr lang="en-US" dirty="0" err="1" smtClean="0">
                <a:solidFill>
                  <a:srgbClr val="FF0000"/>
                </a:solidFill>
              </a:rPr>
              <a:t>fasta</a:t>
            </a:r>
            <a:r>
              <a:rPr lang="en-US" dirty="0" smtClean="0">
                <a:solidFill>
                  <a:srgbClr val="FF0000"/>
                </a:solidFill>
              </a:rPr>
              <a:t> sequence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Download from course webpage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0" y="3068960"/>
            <a:ext cx="456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 in </a:t>
            </a:r>
            <a:r>
              <a:rPr lang="en-US" dirty="0" err="1" smtClean="0">
                <a:solidFill>
                  <a:srgbClr val="FF0000"/>
                </a:solidFill>
              </a:rPr>
              <a:t>populus</a:t>
            </a:r>
            <a:r>
              <a:rPr lang="en-US" dirty="0" smtClean="0">
                <a:solidFill>
                  <a:srgbClr val="FF0000"/>
                </a:solidFill>
              </a:rPr>
              <a:t> to choose </a:t>
            </a:r>
            <a:r>
              <a:rPr lang="en-US" dirty="0" err="1" smtClean="0">
                <a:solidFill>
                  <a:srgbClr val="FF0000"/>
                </a:solidFill>
              </a:rPr>
              <a:t>populus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trichocarpa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472514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may submit many sequences, but expect it takes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0" y="4005064"/>
            <a:ext cx="475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Question: what are the homologs in poplar tree?</a:t>
            </a:r>
          </a:p>
        </p:txBody>
      </p:sp>
    </p:spTree>
    <p:extLst>
      <p:ext uri="{BB962C8B-B14F-4D97-AF65-F5344CB8AC3E}">
        <p14:creationId xmlns:p14="http://schemas.microsoft.com/office/powerpoint/2010/main" val="2794975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33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9144000" cy="57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116632"/>
            <a:ext cx="3594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 took ~1 minute (smaller database)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1628800"/>
            <a:ext cx="302433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11960" y="134076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Click here to choose to view which query protein</a:t>
            </a:r>
          </a:p>
        </p:txBody>
      </p:sp>
    </p:spTree>
    <p:extLst>
      <p:ext uri="{BB962C8B-B14F-4D97-AF65-F5344CB8AC3E}">
        <p14:creationId xmlns:p14="http://schemas.microsoft.com/office/powerpoint/2010/main" val="4167843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59153" y="1484784"/>
            <a:ext cx="869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determine what is a good e-value cutoff to select homologs?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979712" y="3140968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http://www.youtube.com/watch?v=nO0wJgZRZJs&amp;list=PL8FD4CC12DABD6B39&amp;index=</a:t>
            </a:r>
            <a:r>
              <a:rPr lang="en-US" dirty="0" smtClean="0">
                <a:hlinkClick r:id="rId2"/>
              </a:rPr>
              <a:t>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16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90550"/>
            <a:ext cx="911542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227760" y="5157192"/>
            <a:ext cx="3857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 in </a:t>
            </a:r>
            <a:r>
              <a:rPr lang="en-US" dirty="0" err="1" smtClean="0">
                <a:solidFill>
                  <a:srgbClr val="FF0000"/>
                </a:solidFill>
              </a:rPr>
              <a:t>charoph</a:t>
            </a:r>
            <a:r>
              <a:rPr lang="en-US" dirty="0" smtClean="0">
                <a:solidFill>
                  <a:srgbClr val="FF0000"/>
                </a:solidFill>
              </a:rPr>
              <a:t> to choose </a:t>
            </a:r>
            <a:r>
              <a:rPr lang="en-US" dirty="0" err="1" smtClean="0">
                <a:solidFill>
                  <a:srgbClr val="FF0000"/>
                </a:solidFill>
              </a:rPr>
              <a:t>charophytes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6167398"/>
            <a:ext cx="574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Question: what are the EST homologs in </a:t>
            </a:r>
            <a:r>
              <a:rPr lang="en-US" dirty="0" err="1" smtClean="0">
                <a:solidFill>
                  <a:srgbClr val="FF0000"/>
                </a:solidFill>
              </a:rPr>
              <a:t>charophytic</a:t>
            </a:r>
            <a:r>
              <a:rPr lang="en-US" dirty="0" smtClean="0">
                <a:solidFill>
                  <a:srgbClr val="FF0000"/>
                </a:solidFill>
              </a:rPr>
              <a:t> algae?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4123680"/>
            <a:ext cx="302433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6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3" y="1196752"/>
            <a:ext cx="8900293" cy="438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6960" y="1145952"/>
            <a:ext cx="108012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74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37</a:t>
            </a:fld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9125"/>
            <a:ext cx="868680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32240" y="1671216"/>
            <a:ext cx="792088" cy="444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50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Hands on </a:t>
            </a:r>
            <a:r>
              <a:rPr lang="en-US" altLang="zh-CN" dirty="0"/>
              <a:t>exercise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PHI-BLAST</a:t>
            </a:r>
          </a:p>
          <a:p>
            <a:r>
              <a:rPr lang="en-US" dirty="0" smtClean="0"/>
              <a:t>Query protein + short motif/pattern</a:t>
            </a:r>
          </a:p>
          <a:p>
            <a:r>
              <a:rPr lang="en-US" dirty="0"/>
              <a:t>&amp;</a:t>
            </a:r>
            <a:endParaRPr lang="en-US" dirty="0" smtClean="0"/>
          </a:p>
          <a:p>
            <a:r>
              <a:rPr lang="en-US" dirty="0" smtClean="0"/>
              <a:t>PSI-BLAST (iterated BLAST)</a:t>
            </a:r>
          </a:p>
          <a:p>
            <a:r>
              <a:rPr lang="en-US" dirty="0" smtClean="0"/>
              <a:t>Multi-round BLASTP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9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39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3627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83444"/>
            <a:ext cx="8691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Example: plant </a:t>
            </a:r>
            <a:r>
              <a:rPr lang="en-US" altLang="zh-CN" dirty="0" err="1" smtClean="0"/>
              <a:t>glycosyltransferase</a:t>
            </a:r>
            <a:r>
              <a:rPr lang="en-US" altLang="zh-CN" dirty="0" smtClean="0"/>
              <a:t> family 8 (GT8) has signature motif</a:t>
            </a:r>
          </a:p>
          <a:p>
            <a:endParaRPr lang="en-US" altLang="zh-CN" dirty="0"/>
          </a:p>
          <a:p>
            <a:r>
              <a:rPr lang="en-US" altLang="zh-CN" dirty="0" smtClean="0"/>
              <a:t>We want to search </a:t>
            </a:r>
            <a:r>
              <a:rPr lang="en-US" altLang="zh-CN" dirty="0"/>
              <a:t>A</a:t>
            </a:r>
            <a:r>
              <a:rPr lang="en-US" altLang="zh-CN" dirty="0" smtClean="0"/>
              <a:t>rabidopsis GAUT1 protein (</a:t>
            </a:r>
            <a:r>
              <a:rPr lang="en-US" altLang="zh-CN" dirty="0" err="1" smtClean="0"/>
              <a:t>gi</a:t>
            </a:r>
            <a:r>
              <a:rPr lang="en-US" altLang="zh-CN" dirty="0"/>
              <a:t> #: </a:t>
            </a:r>
            <a:r>
              <a:rPr lang="en-US" altLang="zh-CN" dirty="0" smtClean="0"/>
              <a:t>86611465) and the HXXGXXKPW motif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4915" y="5589240"/>
            <a:ext cx="406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ProSite</a:t>
            </a:r>
            <a:r>
              <a:rPr lang="en-US" altLang="zh-CN" dirty="0" smtClean="0"/>
              <a:t> style pattern: H-x(2)-G-x(2)-K-P-W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029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of pairwise alignment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987824" y="4293096"/>
            <a:ext cx="276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Smith-Waterman algorithm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3212976"/>
            <a:ext cx="77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223741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BLAST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012160" y="2132856"/>
            <a:ext cx="0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28184" y="3284984"/>
            <a:ext cx="239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Faster but less accurate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43808" y="4869160"/>
            <a:ext cx="3059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Needleman-</a:t>
            </a:r>
            <a:r>
              <a:rPr lang="en-US" dirty="0" err="1"/>
              <a:t>Wunsch</a:t>
            </a:r>
            <a:r>
              <a:rPr lang="en-US" dirty="0"/>
              <a:t> algorithm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3688" y="486916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63688" y="429309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63688" y="321297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63688" y="220486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37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40</a:t>
            </a:fld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504825"/>
            <a:ext cx="798195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1025" y="620688"/>
            <a:ext cx="79208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35696" y="5203800"/>
            <a:ext cx="3096344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44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41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1" y="764704"/>
            <a:ext cx="8964488" cy="481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01988" y="1209452"/>
            <a:ext cx="24482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9336" y="3547616"/>
            <a:ext cx="482453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964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42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64488" cy="484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01988" y="1014636"/>
            <a:ext cx="24482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7612" y="3115568"/>
            <a:ext cx="482453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0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Hands on </a:t>
            </a:r>
            <a:r>
              <a:rPr lang="en-US" altLang="zh-CN" dirty="0"/>
              <a:t>exercise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RPS-BLAST</a:t>
            </a:r>
          </a:p>
          <a:p>
            <a:r>
              <a:rPr lang="en-US" dirty="0" smtClean="0"/>
              <a:t>Given protein sequences, find conserved functional domains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84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44</a:t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795463"/>
            <a:ext cx="57816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6" y="2852936"/>
            <a:ext cx="172819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9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45</a:t>
            </a:fld>
            <a:endParaRPr lang="zh-CN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" y="836712"/>
            <a:ext cx="8981111" cy="544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6120" y="2590304"/>
            <a:ext cx="648072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3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46</a:t>
            </a:fld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75530" cy="407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7630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Next class: NCBI GEO and ftp resource (with a little bit intro to Linux skills) and practice</a:t>
            </a:r>
            <a:endParaRPr lang="zh-CN" alt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79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9406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u="sng" smtClean="0">
                <a:ea typeface="ＭＳ Ｐゴシック" pitchFamily="34" charset="-128"/>
              </a:rPr>
              <a:t>B</a:t>
            </a:r>
            <a:r>
              <a:rPr lang="en-US" altLang="zh-CN" smtClean="0">
                <a:ea typeface="ＭＳ Ｐゴシック" pitchFamily="34" charset="-128"/>
              </a:rPr>
              <a:t>asic </a:t>
            </a:r>
            <a:r>
              <a:rPr lang="en-US" altLang="zh-CN" b="1" u="sng" smtClean="0">
                <a:ea typeface="ＭＳ Ｐゴシック" pitchFamily="34" charset="-128"/>
              </a:rPr>
              <a:t>L</a:t>
            </a:r>
            <a:r>
              <a:rPr lang="en-US" altLang="zh-CN" smtClean="0">
                <a:ea typeface="ＭＳ Ｐゴシック" pitchFamily="34" charset="-128"/>
              </a:rPr>
              <a:t>ocal </a:t>
            </a:r>
            <a:r>
              <a:rPr lang="en-US" altLang="zh-CN" b="1" u="sng" smtClean="0">
                <a:ea typeface="ＭＳ Ｐゴシック" pitchFamily="34" charset="-128"/>
              </a:rPr>
              <a:t>A</a:t>
            </a:r>
            <a:r>
              <a:rPr lang="en-US" altLang="zh-CN" smtClean="0">
                <a:ea typeface="ＭＳ Ｐゴシック" pitchFamily="34" charset="-128"/>
              </a:rPr>
              <a:t>lignment </a:t>
            </a:r>
            <a:r>
              <a:rPr lang="en-US" altLang="zh-CN" b="1" u="sng" smtClean="0">
                <a:ea typeface="ＭＳ Ｐゴシック" pitchFamily="34" charset="-128"/>
              </a:rPr>
              <a:t>S</a:t>
            </a:r>
            <a:r>
              <a:rPr lang="en-US" altLang="zh-CN" smtClean="0">
                <a:ea typeface="ＭＳ Ｐゴシック" pitchFamily="34" charset="-128"/>
              </a:rPr>
              <a:t>earch </a:t>
            </a:r>
            <a:r>
              <a:rPr lang="en-US" altLang="zh-CN" b="1" u="sng" smtClean="0">
                <a:ea typeface="ＭＳ Ｐゴシック" pitchFamily="34" charset="-128"/>
              </a:rPr>
              <a:t>T</a:t>
            </a:r>
            <a:r>
              <a:rPr lang="en-US" altLang="zh-CN" smtClean="0">
                <a:ea typeface="ＭＳ Ｐゴシック" pitchFamily="34" charset="-128"/>
              </a:rPr>
              <a:t>ool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4475"/>
            <a:ext cx="7548733" cy="43396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 smtClean="0">
                <a:ea typeface="ＭＳ Ｐゴシック" pitchFamily="34" charset="-128"/>
              </a:rPr>
              <a:t>Widely used similarity search tool</a:t>
            </a:r>
          </a:p>
          <a:p>
            <a:pPr eaLnBrk="1" hangingPunct="1"/>
            <a:r>
              <a:rPr lang="en-US" altLang="zh-CN" sz="2400" dirty="0" smtClean="0">
                <a:ea typeface="ＭＳ Ｐゴシック" pitchFamily="34" charset="-128"/>
              </a:rPr>
              <a:t>Heuristic approach based on Smith Waterman algorithm</a:t>
            </a:r>
          </a:p>
          <a:p>
            <a:pPr eaLnBrk="1" hangingPunct="1"/>
            <a:r>
              <a:rPr lang="en-US" altLang="zh-CN" sz="2400" dirty="0" smtClean="0">
                <a:ea typeface="ＭＳ Ｐゴシック" pitchFamily="34" charset="-128"/>
              </a:rPr>
              <a:t>Finds best local alignments</a:t>
            </a:r>
          </a:p>
          <a:p>
            <a:pPr eaLnBrk="1" hangingPunct="1"/>
            <a:r>
              <a:rPr lang="en-US" altLang="zh-CN" sz="2400" dirty="0" smtClean="0">
                <a:ea typeface="ＭＳ Ｐゴシック" pitchFamily="34" charset="-128"/>
              </a:rPr>
              <a:t>Provides statistical significance</a:t>
            </a:r>
          </a:p>
          <a:p>
            <a:pPr eaLnBrk="1" hangingPunct="1"/>
            <a:r>
              <a:rPr lang="en-US" altLang="zh-CN" sz="2400" dirty="0" smtClean="0">
                <a:ea typeface="ＭＳ Ｐゴシック" pitchFamily="34" charset="-128"/>
              </a:rPr>
              <a:t>All combinations (DNA/Protein) query and database</a:t>
            </a:r>
            <a:endParaRPr lang="en-US" altLang="zh-CN" sz="2400" b="1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DNA </a:t>
            </a:r>
            <a:r>
              <a:rPr lang="en-US" altLang="zh-CN" sz="1800" dirty="0" err="1" smtClean="0">
                <a:ea typeface="ＭＳ Ｐゴシック" pitchFamily="34" charset="-128"/>
              </a:rPr>
              <a:t>vs</a:t>
            </a:r>
            <a:r>
              <a:rPr lang="en-US" altLang="zh-CN" sz="1800" dirty="0" smtClean="0">
                <a:ea typeface="ＭＳ Ｐゴシック" pitchFamily="34" charset="-128"/>
              </a:rPr>
              <a:t> DNA</a:t>
            </a:r>
          </a:p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DNA translation </a:t>
            </a:r>
            <a:r>
              <a:rPr lang="en-US" altLang="zh-CN" sz="1800" dirty="0" err="1" smtClean="0">
                <a:ea typeface="ＭＳ Ｐゴシック" pitchFamily="34" charset="-128"/>
              </a:rPr>
              <a:t>vs</a:t>
            </a:r>
            <a:r>
              <a:rPr lang="en-US" altLang="zh-CN" sz="1800" dirty="0" smtClean="0">
                <a:ea typeface="ＭＳ Ｐゴシック" pitchFamily="34" charset="-128"/>
              </a:rPr>
              <a:t> Protein</a:t>
            </a:r>
          </a:p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Protein </a:t>
            </a:r>
            <a:r>
              <a:rPr lang="en-US" altLang="zh-CN" sz="1800" dirty="0" err="1" smtClean="0">
                <a:ea typeface="ＭＳ Ｐゴシック" pitchFamily="34" charset="-128"/>
              </a:rPr>
              <a:t>vs</a:t>
            </a:r>
            <a:r>
              <a:rPr lang="en-US" altLang="zh-CN" sz="1800" dirty="0" smtClean="0">
                <a:ea typeface="ＭＳ Ｐゴシック" pitchFamily="34" charset="-128"/>
              </a:rPr>
              <a:t> Protein</a:t>
            </a:r>
          </a:p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Protein </a:t>
            </a:r>
            <a:r>
              <a:rPr lang="en-US" altLang="zh-CN" sz="1800" dirty="0" err="1" smtClean="0">
                <a:ea typeface="ＭＳ Ｐゴシック" pitchFamily="34" charset="-128"/>
              </a:rPr>
              <a:t>vs</a:t>
            </a:r>
            <a:r>
              <a:rPr lang="en-US" altLang="zh-CN" sz="1800" dirty="0" smtClean="0">
                <a:ea typeface="ＭＳ Ｐゴシック" pitchFamily="34" charset="-128"/>
              </a:rPr>
              <a:t> DNA translation</a:t>
            </a:r>
          </a:p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DNA translation </a:t>
            </a:r>
            <a:r>
              <a:rPr lang="en-US" altLang="zh-CN" sz="1800" dirty="0" err="1" smtClean="0">
                <a:ea typeface="ＭＳ Ｐゴシック" pitchFamily="34" charset="-128"/>
              </a:rPr>
              <a:t>vs</a:t>
            </a:r>
            <a:r>
              <a:rPr lang="en-US" altLang="zh-CN" sz="1800" dirty="0" smtClean="0">
                <a:ea typeface="ＭＳ Ｐゴシック" pitchFamily="34" charset="-128"/>
              </a:rPr>
              <a:t> DNA translation</a:t>
            </a:r>
          </a:p>
          <a:p>
            <a:pPr eaLnBrk="1" hangingPunct="1"/>
            <a:r>
              <a:rPr lang="en-US" altLang="zh-CN" sz="2400" dirty="0" smtClean="0">
                <a:ea typeface="ＭＳ Ｐゴシック" pitchFamily="34" charset="-128"/>
              </a:rPr>
              <a:t>www, standalone, and network client</a:t>
            </a:r>
            <a:endParaRPr lang="en-US" altLang="zh-CN" sz="2400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86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7732" r="-7732"/>
          <a:stretch>
            <a:fillRect/>
          </a:stretch>
        </p:blipFill>
        <p:spPr>
          <a:xfrm>
            <a:off x="251520" y="620688"/>
            <a:ext cx="8622398" cy="4741987"/>
          </a:xfrm>
        </p:spPr>
      </p:pic>
      <p:sp>
        <p:nvSpPr>
          <p:cNvPr id="8" name="Rectangle 7"/>
          <p:cNvSpPr/>
          <p:nvPr/>
        </p:nvSpPr>
        <p:spPr>
          <a:xfrm>
            <a:off x="611560" y="630932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www.bioinformatics.wsu.edu</a:t>
            </a:r>
            <a:r>
              <a:rPr lang="en-US" dirty="0"/>
              <a:t>/</a:t>
            </a:r>
            <a:r>
              <a:rPr lang="en-US" dirty="0" err="1"/>
              <a:t>bioinfo_course</a:t>
            </a:r>
            <a:r>
              <a:rPr lang="en-US" dirty="0"/>
              <a:t>/notes/lecture6.pdf</a:t>
            </a:r>
          </a:p>
        </p:txBody>
      </p:sp>
    </p:spTree>
    <p:extLst>
      <p:ext uri="{BB962C8B-B14F-4D97-AF65-F5344CB8AC3E}">
        <p14:creationId xmlns:p14="http://schemas.microsoft.com/office/powerpoint/2010/main" val="199353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248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9712" y="644404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homepages.ulb.ac.be</a:t>
            </a:r>
            <a:r>
              <a:rPr lang="en-US" dirty="0"/>
              <a:t>/~</a:t>
            </a:r>
            <a:r>
              <a:rPr lang="en-US" dirty="0" err="1"/>
              <a:t>dgonze</a:t>
            </a:r>
            <a:r>
              <a:rPr lang="en-US" dirty="0"/>
              <a:t>/TEACHING/</a:t>
            </a:r>
            <a:r>
              <a:rPr lang="en-US" dirty="0" err="1"/>
              <a:t>stat_scores.pdf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5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100392" cy="60711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630932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www.bioinformatics.wsu.edu</a:t>
            </a:r>
            <a:r>
              <a:rPr lang="en-US" dirty="0"/>
              <a:t>/</a:t>
            </a:r>
            <a:r>
              <a:rPr lang="en-US" dirty="0" err="1"/>
              <a:t>bioinfo_course</a:t>
            </a:r>
            <a:r>
              <a:rPr lang="en-US" dirty="0"/>
              <a:t>/notes/lecture6.pdf</a:t>
            </a:r>
          </a:p>
        </p:txBody>
      </p:sp>
    </p:spTree>
    <p:extLst>
      <p:ext uri="{BB962C8B-B14F-4D97-AF65-F5344CB8AC3E}">
        <p14:creationId xmlns:p14="http://schemas.microsoft.com/office/powerpoint/2010/main" val="221215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B6E-3A47-4A85-9A45-71CE0C0B2ECF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309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630932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www.bioinformatics.wsu.edu</a:t>
            </a:r>
            <a:r>
              <a:rPr lang="en-US" dirty="0"/>
              <a:t>/</a:t>
            </a:r>
            <a:r>
              <a:rPr lang="en-US" dirty="0" err="1"/>
              <a:t>bioinfo_course</a:t>
            </a:r>
            <a:r>
              <a:rPr lang="en-US" dirty="0"/>
              <a:t>/notes/lecture6.pdf</a:t>
            </a:r>
          </a:p>
        </p:txBody>
      </p:sp>
    </p:spTree>
    <p:extLst>
      <p:ext uri="{BB962C8B-B14F-4D97-AF65-F5344CB8AC3E}">
        <p14:creationId xmlns:p14="http://schemas.microsoft.com/office/powerpoint/2010/main" val="2815589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985</Words>
  <Application>Microsoft Macintosh PowerPoint</Application>
  <PresentationFormat>On-screen Show (4:3)</PresentationFormat>
  <Paragraphs>232</Paragraphs>
  <Slides>47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NCBI resources II:  web-based tools and ftp resources</vt:lpstr>
      <vt:lpstr>Outline</vt:lpstr>
      <vt:lpstr>References</vt:lpstr>
      <vt:lpstr>Evolution of pairwise alignment tools</vt:lpstr>
      <vt:lpstr>Basic Local Alignment Search Tool</vt:lpstr>
      <vt:lpstr>PowerPoint Presentation</vt:lpstr>
      <vt:lpstr>PowerPoint Presentation</vt:lpstr>
      <vt:lpstr>PowerPoint Presentation</vt:lpstr>
      <vt:lpstr>PowerPoint Presentation</vt:lpstr>
      <vt:lpstr>Local Alignment Statistics</vt:lpstr>
      <vt:lpstr>Local Alignment Scoring: Protein</vt:lpstr>
      <vt:lpstr>Local Alignment Scoring: Nucleotide</vt:lpstr>
      <vt:lpstr>BLAST and BLAST-like programs </vt:lpstr>
      <vt:lpstr>Position-specific BLAST Programs  (protein only)</vt:lpstr>
      <vt:lpstr>PowerPoint Presentation</vt:lpstr>
      <vt:lpstr>Non-redundant protein</vt:lpstr>
      <vt:lpstr>Nucleotide Databases: Traditional</vt:lpstr>
      <vt:lpstr>Nucleotide Databases: Traditional</vt:lpstr>
      <vt:lpstr>Specialized BLAST Pages</vt:lpstr>
      <vt:lpstr>Hands on exercise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Hands on exercise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Hands on exercise 3</vt:lpstr>
      <vt:lpstr>PowerPoint Presentation</vt:lpstr>
      <vt:lpstr>PowerPoint Presentation</vt:lpstr>
      <vt:lpstr>PowerPoint Presentation</vt:lpstr>
      <vt:lpstr>PowerPoint Presentation</vt:lpstr>
      <vt:lpstr>Hands on exercise 4</vt:lpstr>
      <vt:lpstr>PowerPoint Presentation</vt:lpstr>
      <vt:lpstr>PowerPoint Presentation</vt:lpstr>
      <vt:lpstr>PowerPoint Presentation</vt:lpstr>
      <vt:lpstr>Next class: NCBI GEO and ftp resource (with a little bit intro to Linux skills) and practice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NCBI resources II:  tools and ftp resources</dc:title>
  <dc:creator>YanbinYin</dc:creator>
  <cp:lastModifiedBy>Yanbin</cp:lastModifiedBy>
  <cp:revision>102</cp:revision>
  <dcterms:created xsi:type="dcterms:W3CDTF">2013-01-22T03:10:53Z</dcterms:created>
  <dcterms:modified xsi:type="dcterms:W3CDTF">2014-09-03T22:06:24Z</dcterms:modified>
</cp:coreProperties>
</file>