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0" r:id="rId3"/>
    <p:sldId id="267" r:id="rId4"/>
    <p:sldId id="258" r:id="rId5"/>
    <p:sldId id="262" r:id="rId6"/>
    <p:sldId id="263" r:id="rId7"/>
    <p:sldId id="264" r:id="rId8"/>
    <p:sldId id="268" r:id="rId9"/>
    <p:sldId id="274" r:id="rId10"/>
    <p:sldId id="279" r:id="rId11"/>
    <p:sldId id="292" r:id="rId12"/>
    <p:sldId id="277" r:id="rId13"/>
    <p:sldId id="278" r:id="rId14"/>
    <p:sldId id="281" r:id="rId15"/>
    <p:sldId id="282" r:id="rId16"/>
    <p:sldId id="288" r:id="rId17"/>
    <p:sldId id="272" r:id="rId18"/>
    <p:sldId id="295" r:id="rId19"/>
    <p:sldId id="273" r:id="rId20"/>
    <p:sldId id="275" r:id="rId21"/>
    <p:sldId id="276" r:id="rId22"/>
    <p:sldId id="284" r:id="rId23"/>
    <p:sldId id="285" r:id="rId24"/>
    <p:sldId id="270" r:id="rId25"/>
    <p:sldId id="286" r:id="rId26"/>
    <p:sldId id="289" r:id="rId27"/>
    <p:sldId id="287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56" autoAdjust="0"/>
  </p:normalViewPr>
  <p:slideViewPr>
    <p:cSldViewPr snapToGrid="0" snapToObjects="1">
      <p:cViewPr varScale="1">
        <p:scale>
          <a:sx n="120" d="100"/>
          <a:sy n="120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D66EE-138C-E446-9B7F-BA9E942AE005}" type="datetimeFigureOut">
              <a:rPr lang="en-US" smtClean="0"/>
              <a:t>8/22/14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C599D-D8D4-034D-B91A-10FF9A0B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5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each other, 4 under and 5 grad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14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Automated color branches not manually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Tools to process large interaction data</a:t>
            </a:r>
            <a:r>
              <a:rPr lang="en-US" altLang="zh-CN" baseline="0" dirty="0" smtClean="0"/>
              <a:t> and </a:t>
            </a:r>
            <a:r>
              <a:rPr lang="en-US" altLang="zh-CN" dirty="0" smtClean="0"/>
              <a:t>visualize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40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Generate good</a:t>
            </a:r>
            <a:r>
              <a:rPr lang="en-US" altLang="zh-CN" baseline="0" dirty="0" smtClean="0"/>
              <a:t> looking pictures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40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BC5770-2778-4800-ADDF-DACB74BECCD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CD2EC-30FE-4F8F-8A97-3EA00588438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6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5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Get an idea of background</a:t>
            </a:r>
            <a:r>
              <a:rPr lang="en-US" altLang="zh-CN" baseline="0" dirty="0" smtClean="0"/>
              <a:t> and level of </a:t>
            </a:r>
            <a:r>
              <a:rPr lang="en-US" altLang="zh-CN" baseline="0" dirty="0" err="1" smtClean="0"/>
              <a:t>bioinf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0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syllabus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8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Homework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0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 checking</a:t>
            </a:r>
            <a:r>
              <a:rPr lang="en-US" altLang="zh-CN" baseline="0" dirty="0" smtClean="0"/>
              <a:t> emails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9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On web</a:t>
            </a:r>
            <a:r>
              <a:rPr lang="en-US" altLang="zh-CN" baseline="0" dirty="0" smtClean="0"/>
              <a:t> or windows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76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On </a:t>
            </a:r>
            <a:r>
              <a:rPr lang="en-US" altLang="zh-CN" dirty="0" err="1" smtClean="0"/>
              <a:t>linux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2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Very common computational</a:t>
            </a:r>
            <a:r>
              <a:rPr lang="en-US" altLang="zh-CN" baseline="0" dirty="0" smtClean="0"/>
              <a:t> tasks done with </a:t>
            </a:r>
            <a:r>
              <a:rPr lang="en-US" altLang="zh-CN" baseline="0" dirty="0" err="1" smtClean="0"/>
              <a:t>bioinfo</a:t>
            </a:r>
            <a:r>
              <a:rPr lang="en-US" altLang="zh-CN" baseline="0" dirty="0" smtClean="0"/>
              <a:t> tools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C599D-D8D4-034D-B91A-10FF9A0B68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3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7E68-8A24-4A28-9134-55B60C47920E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2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CE590-A818-4FF7-B0B1-E8EB48786E34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F79D6-FD56-42AB-B691-55A6DB48E6BC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1601-70C3-482D-B7B1-8D7F69618544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3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7431D-84BE-4FB2-B02C-9A849EF117B3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4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3410-938F-4C64-9E50-A5A83F2F9279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8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C4D5-D220-4971-BE21-1E680961CDFF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8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08C5-B624-4D4D-A622-7445A91CD038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7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27A4-A0BC-4265-BFCA-438C6F7CDCAB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CE5C-9371-4F4B-A75E-32C2665D1D86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9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53C4-37C9-4A7E-99CC-52831EF4E331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8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B6682-BE5F-40D9-849D-7A68A50B7854}" type="datetime1">
              <a:rPr lang="en-US" altLang="zh-CN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6FF70-4617-EA47-AC9D-6A9C6A05D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8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ys.bios.niu.edu/yyin/teach/PBB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574" y="1767557"/>
            <a:ext cx="8067281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Practical Bioinformatics for Biologists</a:t>
            </a:r>
            <a:br>
              <a:rPr lang="en-US" dirty="0" smtClean="0"/>
            </a:br>
            <a:r>
              <a:rPr lang="en-US" dirty="0" smtClean="0"/>
              <a:t> (BIOS 441/641)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- Course overview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Yanbin Yin</a:t>
            </a:r>
          </a:p>
          <a:p>
            <a:r>
              <a:rPr lang="en-US" dirty="0" smtClean="0"/>
              <a:t>Fall 2014</a:t>
            </a:r>
          </a:p>
          <a:p>
            <a:r>
              <a:rPr lang="en-US" dirty="0" smtClean="0"/>
              <a:t>MO444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What you can expect from this course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How to find a particular gene in NCBI?</a:t>
            </a:r>
          </a:p>
          <a:p>
            <a:r>
              <a:rPr lang="en-US" altLang="zh-CN" dirty="0" smtClean="0"/>
              <a:t>How to find the homologs for that gene?</a:t>
            </a:r>
          </a:p>
          <a:p>
            <a:r>
              <a:rPr lang="en-US" altLang="zh-CN" dirty="0" smtClean="0"/>
              <a:t>How to get 100 protein sequences at a time?</a:t>
            </a:r>
          </a:p>
          <a:p>
            <a:r>
              <a:rPr lang="en-US" altLang="zh-CN" dirty="0" smtClean="0"/>
              <a:t>How to predict functions for an uncharacterized gene?</a:t>
            </a:r>
          </a:p>
          <a:p>
            <a:r>
              <a:rPr lang="en-US" altLang="zh-CN" dirty="0" smtClean="0"/>
              <a:t>How to perform a sequence alignment of 100 proteins?</a:t>
            </a:r>
          </a:p>
          <a:p>
            <a:r>
              <a:rPr lang="en-US" altLang="zh-CN" dirty="0" smtClean="0"/>
              <a:t>How to perform </a:t>
            </a:r>
            <a:r>
              <a:rPr lang="en-US" altLang="zh-CN" dirty="0" smtClean="0"/>
              <a:t>expression </a:t>
            </a:r>
            <a:r>
              <a:rPr lang="en-US" altLang="zh-CN" dirty="0" smtClean="0"/>
              <a:t>analysis?</a:t>
            </a:r>
          </a:p>
          <a:p>
            <a:r>
              <a:rPr lang="en-US" altLang="zh-CN" dirty="0" smtClean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31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What you can expect from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How to install Ubuntu Linux on a laptop/desktop?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to access a remote Linux machine from Windows?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to work with Linux terminals?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to install bioinformatics </a:t>
            </a:r>
            <a:r>
              <a:rPr lang="en-US" dirty="0" err="1"/>
              <a:t>softwares</a:t>
            </a:r>
            <a:r>
              <a:rPr lang="en-US" dirty="0"/>
              <a:t> using terminals?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to run </a:t>
            </a:r>
            <a:r>
              <a:rPr lang="en-US" dirty="0" err="1"/>
              <a:t>bioinfo</a:t>
            </a:r>
            <a:r>
              <a:rPr lang="en-US" dirty="0"/>
              <a:t> tools e.g. BLAST in the Linux terminal?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to do basic sequence analysis using </a:t>
            </a:r>
            <a:r>
              <a:rPr lang="en-US" dirty="0" err="1"/>
              <a:t>bioinfo</a:t>
            </a:r>
            <a:r>
              <a:rPr lang="en-US" dirty="0"/>
              <a:t> tools such as EMBOSS commands?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to extract 100 protein sequences from a large protein database, given the IDs of the proteins, using a combination of Linux commands and </a:t>
            </a:r>
            <a:r>
              <a:rPr lang="en-US" dirty="0" err="1"/>
              <a:t>perl</a:t>
            </a:r>
            <a:r>
              <a:rPr lang="en-US" dirty="0"/>
              <a:t> one-liner script?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many more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26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lariajournal.com/content/figures/1475-2875-8-69-11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2" y="731837"/>
            <a:ext cx="8239566" cy="54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9822" y="173956"/>
            <a:ext cx="5052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Multiple sequence alignment</a:t>
            </a:r>
            <a:endParaRPr lang="zh-CN" alt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0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logo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9992" b="-59992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5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-34054" r="-34054"/>
          <a:stretch>
            <a:fillRect/>
          </a:stretch>
        </p:blipFill>
        <p:spPr>
          <a:xfrm>
            <a:off x="0" y="968260"/>
            <a:ext cx="9378664" cy="5157904"/>
          </a:xfrm>
        </p:spPr>
      </p:pic>
      <p:sp>
        <p:nvSpPr>
          <p:cNvPr id="2" name="TextBox 1"/>
          <p:cNvSpPr txBox="1"/>
          <p:nvPr/>
        </p:nvSpPr>
        <p:spPr>
          <a:xfrm>
            <a:off x="2985247" y="308481"/>
            <a:ext cx="3452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Phylogenetic tree</a:t>
            </a:r>
            <a:endParaRPr lang="zh-CN" alt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95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9144000" cy="6592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047" y="309282"/>
            <a:ext cx="1996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Gene Network</a:t>
            </a:r>
            <a:endParaRPr lang="zh-CN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34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805" y="347091"/>
            <a:ext cx="6014573" cy="5995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65" y="333644"/>
            <a:ext cx="1496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/>
              <a:t>Circos</a:t>
            </a:r>
            <a:r>
              <a:rPr lang="en-US" altLang="zh-CN" sz="2400" dirty="0" smtClean="0"/>
              <a:t> plot</a:t>
            </a:r>
            <a:endParaRPr lang="zh-CN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8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82A39-3C5B-4250-82DE-0C7B46347E4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843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6997" y="1032612"/>
            <a:ext cx="6548500" cy="480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4882438" y="595766"/>
            <a:ext cx="41216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2400" dirty="0" smtClean="0">
                <a:solidFill>
                  <a:srgbClr val="FF0000"/>
                </a:solidFill>
              </a:rPr>
              <a:t>Develop</a:t>
            </a:r>
            <a:r>
              <a:rPr lang="en-US" altLang="zh-CN" sz="2400" dirty="0" smtClean="0"/>
              <a:t> computational tools</a:t>
            </a:r>
            <a:endParaRPr lang="en-US" altLang="zh-CN" sz="2400" dirty="0"/>
          </a:p>
          <a:p>
            <a:pPr marL="342900" indent="-342900">
              <a:buFont typeface="Arial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Use</a:t>
            </a:r>
            <a:r>
              <a:rPr lang="en-US" altLang="zh-CN" sz="2400" dirty="0"/>
              <a:t> computational </a:t>
            </a:r>
            <a:r>
              <a:rPr lang="en-US" altLang="zh-CN" sz="2400" dirty="0" smtClean="0"/>
              <a:t>tools</a:t>
            </a:r>
            <a:endParaRPr lang="en-US" altLang="zh-CN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50867" y="68947"/>
            <a:ext cx="4631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bioinformatics?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657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Three themes in molecular biology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DNA </a:t>
            </a:r>
            <a:r>
              <a:rPr lang="en-US" altLang="zh-CN" dirty="0"/>
              <a:t>sequence determines protein sequence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Protein </a:t>
            </a:r>
            <a:r>
              <a:rPr lang="en-US" altLang="zh-CN" dirty="0"/>
              <a:t>sequence determines protein structure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Protein </a:t>
            </a:r>
            <a:r>
              <a:rPr lang="en-US" altLang="zh-CN" dirty="0"/>
              <a:t>structure determines protein </a:t>
            </a:r>
            <a:r>
              <a:rPr lang="en-US" altLang="zh-CN" dirty="0" smtClean="0"/>
              <a:t>function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9931" y="5479832"/>
            <a:ext cx="77051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The study of how to represent, store, search, retrieve and analyze </a:t>
            </a:r>
            <a:r>
              <a:rPr lang="en-US" altLang="zh-CN" sz="3200" dirty="0" smtClean="0"/>
              <a:t>DNA/RNA/protein data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88523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05C44-65D4-4008-B0C1-6E1ECBADD1D9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>
          <a:xfrm>
            <a:off x="457200" y="211919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3200" dirty="0" smtClean="0"/>
              <a:t>What are most </a:t>
            </a:r>
            <a:r>
              <a:rPr lang="en-US" altLang="zh-CN" sz="3200" dirty="0" err="1" smtClean="0"/>
              <a:t>bioinformaticians</a:t>
            </a:r>
            <a:r>
              <a:rPr lang="en-US" altLang="zh-CN" sz="3200" dirty="0" smtClean="0"/>
              <a:t> doing? </a:t>
            </a: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7852" y="1498281"/>
            <a:ext cx="5659437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42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BIOS 643 and 646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Minimum theoretical intro</a:t>
            </a:r>
          </a:p>
          <a:p>
            <a:endParaRPr lang="en-US" dirty="0" smtClean="0"/>
          </a:p>
          <a:p>
            <a:r>
              <a:rPr lang="en-US" dirty="0" smtClean="0"/>
              <a:t>A LOT of practical applications</a:t>
            </a:r>
          </a:p>
          <a:p>
            <a:endParaRPr lang="en-US" dirty="0" smtClean="0"/>
          </a:p>
          <a:p>
            <a:r>
              <a:rPr lang="en-US" dirty="0" smtClean="0"/>
              <a:t>Goal: enhance the use of computational tools in molecular biology research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Half day on the web can save you half month in the lab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2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22809" y="2403373"/>
            <a:ext cx="3653288" cy="23519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3918" y="2469533"/>
            <a:ext cx="3093225" cy="164295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Bioinformatics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28380" y="4136003"/>
            <a:ext cx="231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Computational Biology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19" y="308142"/>
            <a:ext cx="1551646" cy="1945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418" y="377308"/>
            <a:ext cx="1563543" cy="1876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418" y="4744062"/>
            <a:ext cx="2668401" cy="1966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0856" y="2359619"/>
            <a:ext cx="82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Sanger</a:t>
            </a:r>
            <a:endParaRPr lang="zh-CN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784778" y="2371052"/>
            <a:ext cx="920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Dayhoff</a:t>
            </a:r>
            <a:endParaRPr lang="zh-CN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6424984" y="4319802"/>
            <a:ext cx="217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Smith and Waterman</a:t>
            </a:r>
            <a:endParaRPr lang="zh-CN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09633" y="1021483"/>
            <a:ext cx="3395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</a:t>
            </a:r>
            <a:r>
              <a:rPr lang="en-US" altLang="zh-CN" dirty="0" smtClean="0"/>
              <a:t>he </a:t>
            </a:r>
            <a:r>
              <a:rPr lang="en-US" altLang="zh-CN" dirty="0"/>
              <a:t>study of how to represent, store, search, retrieve and analyze </a:t>
            </a:r>
            <a:r>
              <a:rPr lang="en-US" altLang="zh-CN" dirty="0" smtClean="0"/>
              <a:t>biological data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3918" y="498263"/>
            <a:ext cx="3632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Bioinformatics pioneers</a:t>
            </a:r>
            <a:endParaRPr lang="zh-CN" alt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949" y="5239621"/>
            <a:ext cx="1144384" cy="13231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75" y="5305972"/>
            <a:ext cx="1051750" cy="12568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52578" y="4936640"/>
            <a:ext cx="872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Lipman</a:t>
            </a:r>
            <a:endParaRPr lang="zh-CN" alt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9884" y="5000437"/>
            <a:ext cx="93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Altschul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208393" y="377308"/>
            <a:ext cx="39300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77489" y="2823288"/>
            <a:ext cx="0" cy="15392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462242" y="5727473"/>
            <a:ext cx="24429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365853" y="2359619"/>
            <a:ext cx="47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60’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712873" y="2359619"/>
            <a:ext cx="47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0’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479569" y="4112483"/>
            <a:ext cx="47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80’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350699" y="4772974"/>
            <a:ext cx="47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90’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5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398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2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2">
                    <a:lumMod val="10000"/>
                  </a:schemeClr>
                </a:solidFill>
              </a:rPr>
              <a:t>Driven by big (sequence)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E5F88-595B-468D-985C-C265F2059289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71218" y="6342337"/>
            <a:ext cx="3833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Tsuji S, 2010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, Hum. Mol. Genet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6" y="1417638"/>
            <a:ext cx="8836538" cy="4597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503" y="3238987"/>
            <a:ext cx="2221166" cy="1478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817" y="4235447"/>
            <a:ext cx="1847324" cy="14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3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Cost decreases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C59F-B6DA-4553-8675-8ACE492595D5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1292225" y="6080125"/>
            <a:ext cx="4305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latin typeface="Verdana" pitchFamily="34" charset="0"/>
              </a:rPr>
              <a:t>http://arep.med.harvard.edu/pdf/Lunshof_10b.pdf</a:t>
            </a: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762000" y="6356350"/>
            <a:ext cx="745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Calibri" pitchFamily="34" charset="0"/>
              </a:rPr>
              <a:t>http://www.genome.gov/images/content/cost_per_genome.jpg</a:t>
            </a:r>
          </a:p>
        </p:txBody>
      </p:sp>
    </p:spTree>
    <p:extLst>
      <p:ext uri="{BB962C8B-B14F-4D97-AF65-F5344CB8AC3E}">
        <p14:creationId xmlns:p14="http://schemas.microsoft.com/office/powerpoint/2010/main" val="383862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" y="1899552"/>
            <a:ext cx="8601230" cy="447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66" y="3981450"/>
            <a:ext cx="48101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6" y="294310"/>
            <a:ext cx="8948441" cy="1141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307" y="1435693"/>
            <a:ext cx="1684406" cy="12408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Bioinformaticians</a:t>
            </a:r>
            <a:r>
              <a:rPr lang="en-US" sz="3200" dirty="0"/>
              <a:t>: gone by 2012.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Bioinformatics</a:t>
            </a:r>
            <a:r>
              <a:rPr lang="en-US" sz="3200" dirty="0"/>
              <a:t>: </a:t>
            </a:r>
            <a:r>
              <a:rPr lang="en-US" sz="3200" dirty="0" smtClean="0"/>
              <a:t>stronger than ever.</a:t>
            </a: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In February 2003 </a:t>
            </a:r>
            <a:r>
              <a:rPr lang="en-US" dirty="0" smtClean="0"/>
              <a:t>I gave </a:t>
            </a:r>
            <a:r>
              <a:rPr lang="en-US" dirty="0"/>
              <a:t>a keynote address for the second annual O’Reilly </a:t>
            </a:r>
            <a:r>
              <a:rPr lang="en-US" dirty="0" smtClean="0"/>
              <a:t>Bioinformatics Technology </a:t>
            </a:r>
            <a:r>
              <a:rPr lang="en-US" dirty="0"/>
              <a:t>Conference called ‘</a:t>
            </a:r>
            <a:r>
              <a:rPr lang="en-US" dirty="0" smtClean="0"/>
              <a:t>Bioinformatics: Gone </a:t>
            </a:r>
            <a:r>
              <a:rPr lang="en-US" dirty="0"/>
              <a:t>in 2012’ in which </a:t>
            </a:r>
            <a:r>
              <a:rPr lang="en-US" dirty="0">
                <a:solidFill>
                  <a:srgbClr val="FF0000"/>
                </a:solidFill>
              </a:rPr>
              <a:t>I predicted that bioinformatics as </a:t>
            </a:r>
            <a:r>
              <a:rPr lang="en-US" dirty="0" smtClean="0">
                <a:solidFill>
                  <a:srgbClr val="FF0000"/>
                </a:solidFill>
              </a:rPr>
              <a:t>a discipline </a:t>
            </a:r>
            <a:r>
              <a:rPr lang="en-US" dirty="0">
                <a:solidFill>
                  <a:srgbClr val="FF0000"/>
                </a:solidFill>
              </a:rPr>
              <a:t>separate from mainstream biology would be </a:t>
            </a:r>
            <a:r>
              <a:rPr lang="en-US" dirty="0" smtClean="0">
                <a:solidFill>
                  <a:srgbClr val="FF0000"/>
                </a:solidFill>
              </a:rPr>
              <a:t>gone in </a:t>
            </a:r>
            <a:r>
              <a:rPr lang="en-US" dirty="0">
                <a:solidFill>
                  <a:srgbClr val="FF0000"/>
                </a:solidFill>
              </a:rPr>
              <a:t>ten years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2008 as </a:t>
            </a:r>
            <a:r>
              <a:rPr lang="en-US" dirty="0"/>
              <a:t>it happens, my predictions were quite wrong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My </a:t>
            </a:r>
            <a:r>
              <a:rPr lang="en-US" dirty="0"/>
              <a:t>prediction was that </a:t>
            </a:r>
            <a:r>
              <a:rPr lang="en-US" dirty="0" smtClean="0"/>
              <a:t>bioinformatics would </a:t>
            </a:r>
            <a:r>
              <a:rPr lang="en-US" dirty="0"/>
              <a:t>become one of a series of core courses taught </a:t>
            </a:r>
            <a:r>
              <a:rPr lang="en-US" dirty="0" smtClean="0"/>
              <a:t>in undergraduate </a:t>
            </a:r>
            <a:r>
              <a:rPr lang="en-US" dirty="0"/>
              <a:t>and graduate biology programs, and </a:t>
            </a:r>
            <a:r>
              <a:rPr lang="en-US" dirty="0" smtClean="0"/>
              <a:t>that there </a:t>
            </a:r>
            <a:r>
              <a:rPr lang="en-US" dirty="0"/>
              <a:t>would be a vanishing market for researchers who </a:t>
            </a:r>
            <a:r>
              <a:rPr lang="en-US" dirty="0" smtClean="0"/>
              <a:t>focus solely </a:t>
            </a:r>
            <a:r>
              <a:rPr lang="en-US" dirty="0"/>
              <a:t>on biological data management.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9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graduate programs in bioinformatics are within the Institute of Bioinformatics at University of Georgia, which offer two different focuses of study: </a:t>
            </a:r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/>
              <a:t>Bioinformatics </a:t>
            </a:r>
            <a:r>
              <a:rPr lang="en-US" dirty="0"/>
              <a:t>applications designed for students with background and strengths in the biological sciences; and </a:t>
            </a:r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/>
              <a:t>Bioinformatics </a:t>
            </a:r>
            <a:r>
              <a:rPr lang="en-US" dirty="0"/>
              <a:t>Methods Development is designed for students with background and strengths in the computer science, mathematics, and statistics.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37804" y="1246794"/>
            <a:ext cx="6482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www.iscb.org</a:t>
            </a:r>
            <a:r>
              <a:rPr lang="en-US" dirty="0"/>
              <a:t>/</a:t>
            </a:r>
            <a:r>
              <a:rPr lang="en-US" dirty="0" err="1"/>
              <a:t>iscb</a:t>
            </a:r>
            <a:r>
              <a:rPr lang="en-US" dirty="0"/>
              <a:t>-degree-certificate-programs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5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Bioinformaticians</a:t>
            </a:r>
            <a:r>
              <a:rPr lang="en-US" dirty="0"/>
              <a:t>: gone by 2012. </a:t>
            </a:r>
            <a:br>
              <a:rPr lang="en-US" dirty="0"/>
            </a:br>
            <a:r>
              <a:rPr lang="en-US" dirty="0"/>
              <a:t>Bioinformatics: stronger than </a:t>
            </a:r>
            <a:r>
              <a:rPr lang="en-US" dirty="0" smtClean="0"/>
              <a:t>ever.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 bioinformatics isn’t disappearing. But who is giving </a:t>
            </a:r>
            <a:r>
              <a:rPr lang="en-US" dirty="0" smtClean="0"/>
              <a:t>these bioinformatics </a:t>
            </a:r>
            <a:r>
              <a:rPr lang="en-US" dirty="0"/>
              <a:t>talks, and making and analyzing these </a:t>
            </a:r>
            <a:r>
              <a:rPr lang="en-US" dirty="0" smtClean="0"/>
              <a:t>large databases</a:t>
            </a:r>
            <a:r>
              <a:rPr lang="en-US" dirty="0"/>
              <a:t>? By and large these are not people who </a:t>
            </a:r>
            <a:r>
              <a:rPr lang="en-US" dirty="0" smtClean="0"/>
              <a:t>call themselves </a:t>
            </a:r>
            <a:r>
              <a:rPr lang="en-US" dirty="0" err="1"/>
              <a:t>bioinformaticians</a:t>
            </a:r>
            <a:r>
              <a:rPr lang="en-US" dirty="0"/>
              <a:t>. Instead, we are witnessing </a:t>
            </a:r>
            <a:r>
              <a:rPr lang="en-US" dirty="0" smtClean="0">
                <a:solidFill>
                  <a:srgbClr val="FF0000"/>
                </a:solidFill>
              </a:rPr>
              <a:t>the rise </a:t>
            </a:r>
            <a:r>
              <a:rPr lang="en-US" dirty="0">
                <a:solidFill>
                  <a:srgbClr val="FF0000"/>
                </a:solidFill>
              </a:rPr>
              <a:t>of a new generation of </a:t>
            </a:r>
            <a:r>
              <a:rPr lang="en-US" dirty="0" smtClean="0">
                <a:solidFill>
                  <a:srgbClr val="FF0000"/>
                </a:solidFill>
              </a:rPr>
              <a:t>computational biologists who spend </a:t>
            </a:r>
            <a:r>
              <a:rPr lang="en-US" dirty="0">
                <a:solidFill>
                  <a:srgbClr val="FF0000"/>
                </a:solidFill>
              </a:rPr>
              <a:t>part of their time at the bench and part of their time </a:t>
            </a:r>
            <a:r>
              <a:rPr lang="en-US" dirty="0" smtClean="0">
                <a:solidFill>
                  <a:srgbClr val="FF0000"/>
                </a:solidFill>
              </a:rPr>
              <a:t>at the </a:t>
            </a:r>
            <a:r>
              <a:rPr lang="en-US" dirty="0">
                <a:solidFill>
                  <a:srgbClr val="FF0000"/>
                </a:solidFill>
              </a:rPr>
              <a:t>computer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6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Next lecture: basic molecular biology and introduction to bioinformatics web resources</a:t>
            </a:r>
            <a:endParaRPr lang="zh-CN" alt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have experience in Linux/Unix</a:t>
            </a:r>
          </a:p>
          <a:p>
            <a:r>
              <a:rPr lang="en-US" dirty="0" smtClean="0"/>
              <a:t>How many working in a research lab</a:t>
            </a:r>
          </a:p>
          <a:p>
            <a:r>
              <a:rPr lang="en-US" dirty="0" smtClean="0"/>
              <a:t>How many have programming experience of any kind language</a:t>
            </a:r>
          </a:p>
          <a:p>
            <a:r>
              <a:rPr lang="en-US" dirty="0" smtClean="0"/>
              <a:t>How many have used BLAST</a:t>
            </a:r>
          </a:p>
          <a:p>
            <a:r>
              <a:rPr lang="en-US" dirty="0" smtClean="0"/>
              <a:t>What </a:t>
            </a:r>
            <a:r>
              <a:rPr lang="en-US" dirty="0" err="1" smtClean="0"/>
              <a:t>bioinfo</a:t>
            </a:r>
            <a:r>
              <a:rPr lang="en-US" dirty="0" smtClean="0"/>
              <a:t> </a:t>
            </a:r>
            <a:r>
              <a:rPr lang="en-US" dirty="0" err="1" smtClean="0"/>
              <a:t>softwares</a:t>
            </a:r>
            <a:r>
              <a:rPr lang="en-US" dirty="0" smtClean="0"/>
              <a:t> you have ever used</a:t>
            </a:r>
          </a:p>
          <a:p>
            <a:r>
              <a:rPr lang="en-US" dirty="0" smtClean="0"/>
              <a:t>What </a:t>
            </a:r>
            <a:r>
              <a:rPr lang="en-US" dirty="0" err="1" smtClean="0"/>
              <a:t>softwares</a:t>
            </a:r>
            <a:r>
              <a:rPr lang="en-US" dirty="0" smtClean="0"/>
              <a:t> you will be 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0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parts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Web-based resources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Stand-alone tools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Windows-based (have a GUI)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Linux-based (no GUI, command line)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Class rules</a:t>
            </a:r>
            <a:r>
              <a:rPr lang="en-US" b="1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 Attendance: students are required to attend all classes. Absences without notifying the instructor in advance will result in 5% reduction in final grade.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Plagiarism</a:t>
            </a:r>
            <a:r>
              <a:rPr lang="en-US" dirty="0"/>
              <a:t>: copying materials (figures, tables, sentences) directly from other people, literatures or internet without proper reference are considered as plagiarism and will lead to a fail of this course.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9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Grading</a:t>
            </a:r>
            <a:r>
              <a:rPr lang="en-US" b="1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Attendance</a:t>
            </a:r>
            <a:r>
              <a:rPr lang="en-US" dirty="0"/>
              <a:t>: </a:t>
            </a:r>
            <a:r>
              <a:rPr lang="en-US" dirty="0" smtClean="0"/>
              <a:t>5%</a:t>
            </a:r>
            <a:endParaRPr lang="en-US" dirty="0"/>
          </a:p>
          <a:p>
            <a:r>
              <a:rPr lang="en-US" dirty="0" smtClean="0"/>
              <a:t>Home </a:t>
            </a:r>
            <a:r>
              <a:rPr lang="en-US" dirty="0"/>
              <a:t>work: 40%</a:t>
            </a:r>
          </a:p>
          <a:p>
            <a:r>
              <a:rPr lang="en-US" dirty="0" smtClean="0"/>
              <a:t>Final </a:t>
            </a:r>
            <a:r>
              <a:rPr lang="en-US" dirty="0"/>
              <a:t>report: </a:t>
            </a:r>
            <a:r>
              <a:rPr lang="en-US" dirty="0" smtClean="0"/>
              <a:t>30</a:t>
            </a:r>
            <a:r>
              <a:rPr lang="en-US" dirty="0"/>
              <a:t>%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smtClean="0"/>
              <a:t>-</a:t>
            </a:r>
            <a:r>
              <a:rPr lang="en-US" dirty="0"/>
              <a:t>Project 1: </a:t>
            </a:r>
            <a:r>
              <a:rPr lang="en-US" dirty="0" smtClean="0"/>
              <a:t>15</a:t>
            </a:r>
            <a:r>
              <a:rPr lang="en-US" dirty="0" smtClean="0"/>
              <a:t>%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smtClean="0"/>
              <a:t> -</a:t>
            </a:r>
            <a:r>
              <a:rPr lang="en-US" dirty="0"/>
              <a:t>Project 2: </a:t>
            </a:r>
            <a:r>
              <a:rPr lang="en-US" dirty="0" smtClean="0"/>
              <a:t>15</a:t>
            </a:r>
            <a:r>
              <a:rPr lang="en-US" dirty="0" smtClean="0"/>
              <a:t>%</a:t>
            </a:r>
            <a:endParaRPr lang="en-US" dirty="0"/>
          </a:p>
          <a:p>
            <a:r>
              <a:rPr lang="en-US" dirty="0" smtClean="0"/>
              <a:t>Final exam: 25%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2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Books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Mainly uses slide notes, but may refer to:</a:t>
            </a:r>
          </a:p>
          <a:p>
            <a:pPr lvl="0"/>
            <a:r>
              <a:rPr lang="en-US" dirty="0"/>
              <a:t>Practical Bioinformatics by </a:t>
            </a:r>
            <a:r>
              <a:rPr lang="en-US" dirty="0" err="1"/>
              <a:t>Agostino</a:t>
            </a:r>
            <a:r>
              <a:rPr lang="en-US" dirty="0"/>
              <a:t>, 2013 Garland Science </a:t>
            </a:r>
          </a:p>
          <a:p>
            <a:pPr lvl="0"/>
            <a:r>
              <a:rPr lang="en-US" dirty="0"/>
              <a:t>Practical Computing for Biologists by Haddock and Dunn, 2011 </a:t>
            </a:r>
            <a:r>
              <a:rPr lang="en-US" dirty="0" err="1"/>
              <a:t>Sinauer</a:t>
            </a:r>
            <a:endParaRPr lang="en-US" dirty="0"/>
          </a:p>
          <a:p>
            <a:pPr lvl="0"/>
            <a:r>
              <a:rPr lang="en-US" dirty="0"/>
              <a:t>Developing Bioinformatics Computer Skills by </a:t>
            </a:r>
            <a:r>
              <a:rPr lang="en-US" dirty="0" err="1"/>
              <a:t>Gibas</a:t>
            </a:r>
            <a:r>
              <a:rPr lang="en-US" dirty="0"/>
              <a:t> and </a:t>
            </a:r>
            <a:r>
              <a:rPr lang="en-US" dirty="0" err="1"/>
              <a:t>Jambeck</a:t>
            </a:r>
            <a:r>
              <a:rPr lang="en-US" dirty="0"/>
              <a:t>, 2001 </a:t>
            </a:r>
            <a:r>
              <a:rPr lang="en-US" dirty="0" err="1"/>
              <a:t>O’reilly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Class website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hlinkClick r:id="rId2"/>
              </a:rPr>
              <a:t>http://cys.bios.niu.edu/yyin/teach/PBB</a:t>
            </a:r>
            <a:r>
              <a:rPr lang="en-US" altLang="zh-CN" dirty="0" smtClean="0">
                <a:hlinkClick r:id="rId2"/>
              </a:rPr>
              <a:t>/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Slides, </a:t>
            </a:r>
            <a:r>
              <a:rPr lang="en-US" altLang="zh-CN" dirty="0" err="1" smtClean="0"/>
              <a:t>homeworks</a:t>
            </a:r>
            <a:r>
              <a:rPr lang="en-US" altLang="zh-CN" dirty="0" smtClean="0"/>
              <a:t>, reading materials, notes, handouts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4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focused inside class</a:t>
            </a:r>
          </a:p>
          <a:p>
            <a:endParaRPr lang="en-US" dirty="0" smtClean="0"/>
          </a:p>
          <a:p>
            <a:r>
              <a:rPr lang="en-US" dirty="0" smtClean="0"/>
              <a:t>Spend at least 5 hours outside class per week</a:t>
            </a:r>
          </a:p>
          <a:p>
            <a:endParaRPr lang="en-US" dirty="0"/>
          </a:p>
          <a:p>
            <a:r>
              <a:rPr lang="en-US" dirty="0" smtClean="0"/>
              <a:t>Turn in homework on time</a:t>
            </a:r>
          </a:p>
          <a:p>
            <a:endParaRPr lang="en-US" dirty="0" smtClean="0"/>
          </a:p>
          <a:p>
            <a:r>
              <a:rPr lang="en-US" dirty="0" smtClean="0"/>
              <a:t>Use what you learned in your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F70-4617-EA47-AC9D-6A9C6A05D5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9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2746</TotalTime>
  <Words>980</Words>
  <Application>Microsoft Macintosh PowerPoint</Application>
  <PresentationFormat>On-screen Show (4:3)</PresentationFormat>
  <Paragraphs>173</Paragraphs>
  <Slides>28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Practical Bioinformatics for Biologists  (BIOS 441/641)  - Course overview</vt:lpstr>
      <vt:lpstr>BIOS 643 and 646</vt:lpstr>
      <vt:lpstr>Questions</vt:lpstr>
      <vt:lpstr>Tools</vt:lpstr>
      <vt:lpstr>Class rules:</vt:lpstr>
      <vt:lpstr>Grading:</vt:lpstr>
      <vt:lpstr>Books:</vt:lpstr>
      <vt:lpstr>Class website</vt:lpstr>
      <vt:lpstr>Expectations</vt:lpstr>
      <vt:lpstr>What you can expect from this course</vt:lpstr>
      <vt:lpstr>What you can expect from this course</vt:lpstr>
      <vt:lpstr>PowerPoint Presentation</vt:lpstr>
      <vt:lpstr>Sequence logo</vt:lpstr>
      <vt:lpstr>PowerPoint Presentation</vt:lpstr>
      <vt:lpstr>PowerPoint Presentation</vt:lpstr>
      <vt:lpstr>PowerPoint Presentation</vt:lpstr>
      <vt:lpstr>PowerPoint Presentation</vt:lpstr>
      <vt:lpstr>Three themes in molecular biology</vt:lpstr>
      <vt:lpstr>What are most bioinformaticians doing? </vt:lpstr>
      <vt:lpstr>PowerPoint Presentation</vt:lpstr>
      <vt:lpstr>PowerPoint Presentation</vt:lpstr>
      <vt:lpstr>Driven by big (sequence) data</vt:lpstr>
      <vt:lpstr>Cost decreases</vt:lpstr>
      <vt:lpstr>PowerPoint Presentation</vt:lpstr>
      <vt:lpstr>Bioinformaticians: gone by 2012.  Bioinformatics: stronger than ever.</vt:lpstr>
      <vt:lpstr>Example</vt:lpstr>
      <vt:lpstr>Bioinformaticians: gone by 2012.  Bioinformatics: stronger than ever.</vt:lpstr>
      <vt:lpstr>Next lecture: basic molecular biology and introduction to bioinformatics web resources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Bioinformatics for Biologists</dc:title>
  <dc:creator>Yanbin</dc:creator>
  <cp:lastModifiedBy>Yanbin</cp:lastModifiedBy>
  <cp:revision>89</cp:revision>
  <dcterms:created xsi:type="dcterms:W3CDTF">2013-01-07T20:12:58Z</dcterms:created>
  <dcterms:modified xsi:type="dcterms:W3CDTF">2014-08-22T21:16:14Z</dcterms:modified>
</cp:coreProperties>
</file>