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7" r:id="rId2"/>
    <p:sldId id="271" r:id="rId3"/>
    <p:sldId id="274" r:id="rId4"/>
    <p:sldId id="260" r:id="rId5"/>
    <p:sldId id="263" r:id="rId6"/>
    <p:sldId id="278" r:id="rId7"/>
    <p:sldId id="277" r:id="rId8"/>
    <p:sldId id="258" r:id="rId9"/>
    <p:sldId id="269" r:id="rId10"/>
    <p:sldId id="262" r:id="rId11"/>
    <p:sldId id="261" r:id="rId12"/>
    <p:sldId id="265" r:id="rId13"/>
    <p:sldId id="266" r:id="rId14"/>
    <p:sldId id="291" r:id="rId15"/>
    <p:sldId id="290" r:id="rId16"/>
    <p:sldId id="292" r:id="rId17"/>
    <p:sldId id="293" r:id="rId18"/>
    <p:sldId id="294" r:id="rId19"/>
    <p:sldId id="295" r:id="rId20"/>
    <p:sldId id="296" r:id="rId21"/>
    <p:sldId id="297" r:id="rId22"/>
    <p:sldId id="298" r:id="rId23"/>
    <p:sldId id="304" r:id="rId24"/>
    <p:sldId id="305" r:id="rId25"/>
    <p:sldId id="299" r:id="rId26"/>
    <p:sldId id="300" r:id="rId27"/>
    <p:sldId id="301" r:id="rId28"/>
    <p:sldId id="303" r:id="rId29"/>
    <p:sldId id="302"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16" autoAdjust="0"/>
  </p:normalViewPr>
  <p:slideViewPr>
    <p:cSldViewPr snapToGrid="0" snapToObjects="1">
      <p:cViewPr>
        <p:scale>
          <a:sx n="125" d="100"/>
          <a:sy n="125" d="100"/>
        </p:scale>
        <p:origin x="-320" y="-4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67D075-E6FB-4FD5-838D-2603A677704B}" type="datetimeFigureOut">
              <a:rPr lang="zh-CN" altLang="en-US" smtClean="0"/>
              <a:pPr/>
              <a:t>10/9/14</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3E01E-3647-4A65-AE42-BE6D2E8FED57}" type="slidenum">
              <a:rPr lang="zh-CN" altLang="en-US" smtClean="0"/>
              <a:pPr/>
              <a:t>‹#›</a:t>
            </a:fld>
            <a:endParaRPr lang="zh-CN" altLang="en-US"/>
          </a:p>
        </p:txBody>
      </p:sp>
    </p:spTree>
    <p:extLst>
      <p:ext uri="{BB962C8B-B14F-4D97-AF65-F5344CB8AC3E}">
        <p14:creationId xmlns:p14="http://schemas.microsoft.com/office/powerpoint/2010/main" val="229611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383BE4-FF3E-4FF1-90BC-FA916CCB0EDE}" type="datetime1">
              <a:rPr lang="en-US" altLang="zh-CN"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642A-DEA9-1E46-8DCE-D357C6F89FCD}" type="slidenum">
              <a:rPr lang="en-US" smtClean="0"/>
              <a:pPr/>
              <a:t>‹#›</a:t>
            </a:fld>
            <a:endParaRPr lang="en-US"/>
          </a:p>
        </p:txBody>
      </p:sp>
    </p:spTree>
    <p:extLst>
      <p:ext uri="{BB962C8B-B14F-4D97-AF65-F5344CB8AC3E}">
        <p14:creationId xmlns:p14="http://schemas.microsoft.com/office/powerpoint/2010/main" val="9049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9D336-27DD-49F4-9E1C-8569406EBD34}" type="datetime1">
              <a:rPr lang="en-US" altLang="zh-CN"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642A-DEA9-1E46-8DCE-D357C6F89FCD}" type="slidenum">
              <a:rPr lang="en-US" smtClean="0"/>
              <a:pPr/>
              <a:t>‹#›</a:t>
            </a:fld>
            <a:endParaRPr lang="en-US"/>
          </a:p>
        </p:txBody>
      </p:sp>
    </p:spTree>
    <p:extLst>
      <p:ext uri="{BB962C8B-B14F-4D97-AF65-F5344CB8AC3E}">
        <p14:creationId xmlns:p14="http://schemas.microsoft.com/office/powerpoint/2010/main" val="205404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240FDD-F62A-4493-BE5C-26E411BE5022}" type="datetime1">
              <a:rPr lang="en-US" altLang="zh-CN"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642A-DEA9-1E46-8DCE-D357C6F89FCD}" type="slidenum">
              <a:rPr lang="en-US" smtClean="0"/>
              <a:pPr/>
              <a:t>‹#›</a:t>
            </a:fld>
            <a:endParaRPr lang="en-US"/>
          </a:p>
        </p:txBody>
      </p:sp>
    </p:spTree>
    <p:extLst>
      <p:ext uri="{BB962C8B-B14F-4D97-AF65-F5344CB8AC3E}">
        <p14:creationId xmlns:p14="http://schemas.microsoft.com/office/powerpoint/2010/main" val="256832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97DE5-DB02-470E-BF86-7F38FE13577E}" type="datetime1">
              <a:rPr lang="en-US" altLang="zh-CN"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642A-DEA9-1E46-8DCE-D357C6F89FCD}" type="slidenum">
              <a:rPr lang="en-US" smtClean="0"/>
              <a:pPr/>
              <a:t>‹#›</a:t>
            </a:fld>
            <a:endParaRPr lang="en-US"/>
          </a:p>
        </p:txBody>
      </p:sp>
    </p:spTree>
    <p:extLst>
      <p:ext uri="{BB962C8B-B14F-4D97-AF65-F5344CB8AC3E}">
        <p14:creationId xmlns:p14="http://schemas.microsoft.com/office/powerpoint/2010/main" val="173914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0F1AB-9CE5-4D80-BD4A-19D6074E8DCE}" type="datetime1">
              <a:rPr lang="en-US" altLang="zh-CN"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642A-DEA9-1E46-8DCE-D357C6F89FCD}" type="slidenum">
              <a:rPr lang="en-US" smtClean="0"/>
              <a:pPr/>
              <a:t>‹#›</a:t>
            </a:fld>
            <a:endParaRPr lang="en-US"/>
          </a:p>
        </p:txBody>
      </p:sp>
    </p:spTree>
    <p:extLst>
      <p:ext uri="{BB962C8B-B14F-4D97-AF65-F5344CB8AC3E}">
        <p14:creationId xmlns:p14="http://schemas.microsoft.com/office/powerpoint/2010/main" val="145788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763710-3F31-42C6-A79D-028659FD0C39}" type="datetime1">
              <a:rPr lang="en-US" altLang="zh-CN" smtClean="0"/>
              <a:pPr/>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642A-DEA9-1E46-8DCE-D357C6F89FCD}" type="slidenum">
              <a:rPr lang="en-US" smtClean="0"/>
              <a:pPr/>
              <a:t>‹#›</a:t>
            </a:fld>
            <a:endParaRPr lang="en-US"/>
          </a:p>
        </p:txBody>
      </p:sp>
    </p:spTree>
    <p:extLst>
      <p:ext uri="{BB962C8B-B14F-4D97-AF65-F5344CB8AC3E}">
        <p14:creationId xmlns:p14="http://schemas.microsoft.com/office/powerpoint/2010/main" val="199476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7EC37F-02A1-4F61-A26C-42600B85C473}" type="datetime1">
              <a:rPr lang="en-US" altLang="zh-CN" smtClean="0"/>
              <a:pPr/>
              <a:t>10/9/14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642A-DEA9-1E46-8DCE-D357C6F89FCD}" type="slidenum">
              <a:rPr lang="en-US" smtClean="0"/>
              <a:pPr/>
              <a:t>‹#›</a:t>
            </a:fld>
            <a:endParaRPr lang="en-US"/>
          </a:p>
        </p:txBody>
      </p:sp>
    </p:spTree>
    <p:extLst>
      <p:ext uri="{BB962C8B-B14F-4D97-AF65-F5344CB8AC3E}">
        <p14:creationId xmlns:p14="http://schemas.microsoft.com/office/powerpoint/2010/main" val="37077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621F3F-48D4-4F1A-9D18-48D9E504075E}" type="datetime1">
              <a:rPr lang="en-US" altLang="zh-CN" smtClean="0"/>
              <a:pPr/>
              <a:t>10/9/14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1642A-DEA9-1E46-8DCE-D357C6F89FCD}" type="slidenum">
              <a:rPr lang="en-US" smtClean="0"/>
              <a:pPr/>
              <a:t>‹#›</a:t>
            </a:fld>
            <a:endParaRPr lang="en-US"/>
          </a:p>
        </p:txBody>
      </p:sp>
    </p:spTree>
    <p:extLst>
      <p:ext uri="{BB962C8B-B14F-4D97-AF65-F5344CB8AC3E}">
        <p14:creationId xmlns:p14="http://schemas.microsoft.com/office/powerpoint/2010/main" val="213480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EB8BC-A91F-4F96-8A71-53544B982092}" type="datetime1">
              <a:rPr lang="en-US" altLang="zh-CN" smtClean="0"/>
              <a:pPr/>
              <a:t>10/9/14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642A-DEA9-1E46-8DCE-D357C6F89FCD}" type="slidenum">
              <a:rPr lang="en-US" smtClean="0"/>
              <a:pPr/>
              <a:t>‹#›</a:t>
            </a:fld>
            <a:endParaRPr lang="en-US"/>
          </a:p>
        </p:txBody>
      </p:sp>
    </p:spTree>
    <p:extLst>
      <p:ext uri="{BB962C8B-B14F-4D97-AF65-F5344CB8AC3E}">
        <p14:creationId xmlns:p14="http://schemas.microsoft.com/office/powerpoint/2010/main" val="324871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52C35-4A17-4F56-A3AD-A0D0D2787B21}" type="datetime1">
              <a:rPr lang="en-US" altLang="zh-CN" smtClean="0"/>
              <a:pPr/>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642A-DEA9-1E46-8DCE-D357C6F89FCD}" type="slidenum">
              <a:rPr lang="en-US" smtClean="0"/>
              <a:pPr/>
              <a:t>‹#›</a:t>
            </a:fld>
            <a:endParaRPr lang="en-US"/>
          </a:p>
        </p:txBody>
      </p:sp>
    </p:spTree>
    <p:extLst>
      <p:ext uri="{BB962C8B-B14F-4D97-AF65-F5344CB8AC3E}">
        <p14:creationId xmlns:p14="http://schemas.microsoft.com/office/powerpoint/2010/main" val="299979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3467E-EF8C-48AC-BB78-8BC8C6F56358}" type="datetime1">
              <a:rPr lang="en-US" altLang="zh-CN" smtClean="0"/>
              <a:pPr/>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642A-DEA9-1E46-8DCE-D357C6F89FCD}" type="slidenum">
              <a:rPr lang="en-US" smtClean="0"/>
              <a:pPr/>
              <a:t>‹#›</a:t>
            </a:fld>
            <a:endParaRPr lang="en-US"/>
          </a:p>
        </p:txBody>
      </p:sp>
    </p:spTree>
    <p:extLst>
      <p:ext uri="{BB962C8B-B14F-4D97-AF65-F5344CB8AC3E}">
        <p14:creationId xmlns:p14="http://schemas.microsoft.com/office/powerpoint/2010/main" val="39484944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53918-61D1-4F67-AF27-1E1CA39C4EA3}" type="datetime1">
              <a:rPr lang="en-US" altLang="zh-CN" smtClean="0"/>
              <a:pPr/>
              <a:t>10/9/14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642A-DEA9-1E46-8DCE-D357C6F89FCD}" type="slidenum">
              <a:rPr lang="en-US" smtClean="0"/>
              <a:pPr/>
              <a:t>‹#›</a:t>
            </a:fld>
            <a:endParaRPr lang="en-US"/>
          </a:p>
        </p:txBody>
      </p:sp>
    </p:spTree>
    <p:extLst>
      <p:ext uri="{BB962C8B-B14F-4D97-AF65-F5344CB8AC3E}">
        <p14:creationId xmlns:p14="http://schemas.microsoft.com/office/powerpoint/2010/main" val="3893199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 Id="rId3"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6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6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US" b="1" dirty="0" smtClean="0">
                <a:latin typeface="Courier New" pitchFamily="49" charset="0"/>
                <a:cs typeface="Courier New" pitchFamily="49" charset="0"/>
              </a:rPr>
              <a:t>Bioinformatics tools for phylogeny and visualization</a:t>
            </a:r>
            <a:endParaRPr lang="en-US" b="1" dirty="0">
              <a:solidFill>
                <a:schemeClr val="bg1">
                  <a:lumMod val="85000"/>
                </a:schemeClr>
              </a:solidFill>
              <a:latin typeface="Courier New" pitchFamily="49" charset="0"/>
              <a:cs typeface="Courier New" pitchFamily="49" charset="0"/>
            </a:endParaRP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dirty="0" smtClean="0"/>
              <a:t>Yanbin Yin</a:t>
            </a:r>
          </a:p>
          <a:p>
            <a:pPr fontAlgn="auto">
              <a:spcAft>
                <a:spcPts val="0"/>
              </a:spcAft>
              <a:buFont typeface="Arial"/>
              <a:buNone/>
              <a:defRPr/>
            </a:pPr>
            <a:r>
              <a:rPr lang="en-US" dirty="0" smtClean="0"/>
              <a:t>Spring 2013</a:t>
            </a:r>
            <a:endParaRPr lang="en-US" dirty="0"/>
          </a:p>
        </p:txBody>
      </p:sp>
      <p:sp>
        <p:nvSpPr>
          <p:cNvPr id="5" name="Slide Number Placeholder 4"/>
          <p:cNvSpPr>
            <a:spLocks noGrp="1"/>
          </p:cNvSpPr>
          <p:nvPr>
            <p:ph type="sldNum" sz="quarter" idx="12"/>
          </p:nvPr>
        </p:nvSpPr>
        <p:spPr/>
        <p:txBody>
          <a:bodyPr/>
          <a:lstStyle/>
          <a:p>
            <a:pPr>
              <a:defRPr/>
            </a:pPr>
            <a:fld id="{73F2C83C-795D-4E93-85C7-929673819A79}" type="slidenum">
              <a:rPr lang="en-US"/>
              <a:pPr>
                <a:defRPr/>
              </a:pPr>
              <a:t>1</a:t>
            </a:fld>
            <a:endParaRPr lang="en-US"/>
          </a:p>
        </p:txBody>
      </p:sp>
    </p:spTree>
    <p:extLst>
      <p:ext uri="{BB962C8B-B14F-4D97-AF65-F5344CB8AC3E}">
        <p14:creationId xmlns:p14="http://schemas.microsoft.com/office/powerpoint/2010/main" val="33560088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 y="368300"/>
            <a:ext cx="9093200" cy="6121400"/>
          </a:xfrm>
          <a:prstGeom prst="rect">
            <a:avLst/>
          </a:prstGeom>
        </p:spPr>
      </p:pic>
      <p:sp>
        <p:nvSpPr>
          <p:cNvPr id="3" name="TextBox 2"/>
          <p:cNvSpPr txBox="1"/>
          <p:nvPr/>
        </p:nvSpPr>
        <p:spPr>
          <a:xfrm>
            <a:off x="627106" y="183634"/>
            <a:ext cx="2578350" cy="584776"/>
          </a:xfrm>
          <a:prstGeom prst="rect">
            <a:avLst/>
          </a:prstGeom>
          <a:noFill/>
        </p:spPr>
        <p:txBody>
          <a:bodyPr wrap="none" rtlCol="0">
            <a:spAutoFit/>
          </a:bodyPr>
          <a:lstStyle/>
          <a:p>
            <a:r>
              <a:rPr lang="en-US" sz="3200" dirty="0" err="1" smtClean="0"/>
              <a:t>Unrooted</a:t>
            </a:r>
            <a:r>
              <a:rPr lang="en-US" sz="3200" dirty="0" smtClean="0"/>
              <a:t> tree</a:t>
            </a:r>
            <a:endParaRPr lang="en-US" sz="3200" dirty="0"/>
          </a:p>
        </p:txBody>
      </p:sp>
      <p:sp>
        <p:nvSpPr>
          <p:cNvPr id="4" name="TextBox 3"/>
          <p:cNvSpPr txBox="1"/>
          <p:nvPr/>
        </p:nvSpPr>
        <p:spPr>
          <a:xfrm>
            <a:off x="3056497" y="5540251"/>
            <a:ext cx="4649154" cy="923330"/>
          </a:xfrm>
          <a:prstGeom prst="rect">
            <a:avLst/>
          </a:prstGeom>
          <a:noFill/>
        </p:spPr>
        <p:txBody>
          <a:bodyPr wrap="none" rtlCol="0">
            <a:spAutoFit/>
          </a:bodyPr>
          <a:lstStyle/>
          <a:p>
            <a:pPr algn="r"/>
            <a:r>
              <a:rPr lang="en-US" dirty="0" smtClean="0"/>
              <a:t>Terminal node (actual </a:t>
            </a:r>
            <a:r>
              <a:rPr lang="en-US" dirty="0" err="1" smtClean="0"/>
              <a:t>seq</a:t>
            </a:r>
            <a:r>
              <a:rPr lang="en-US" dirty="0" smtClean="0"/>
              <a:t>)</a:t>
            </a:r>
          </a:p>
          <a:p>
            <a:pPr algn="r"/>
            <a:r>
              <a:rPr lang="en-US" dirty="0" smtClean="0">
                <a:solidFill>
                  <a:srgbClr val="FF0000"/>
                </a:solidFill>
              </a:rPr>
              <a:t>Leaf node</a:t>
            </a:r>
          </a:p>
          <a:p>
            <a:pPr algn="r"/>
            <a:r>
              <a:rPr lang="en-US" dirty="0" smtClean="0"/>
              <a:t>Operational taxonomic unit (</a:t>
            </a:r>
            <a:r>
              <a:rPr lang="en-US" dirty="0" smtClean="0"/>
              <a:t>OTU)</a:t>
            </a:r>
            <a:endParaRPr lang="en-US" dirty="0"/>
          </a:p>
        </p:txBody>
      </p:sp>
      <p:sp>
        <p:nvSpPr>
          <p:cNvPr id="5" name="Rectangle 4"/>
          <p:cNvSpPr/>
          <p:nvPr/>
        </p:nvSpPr>
        <p:spPr>
          <a:xfrm>
            <a:off x="3978029" y="4549259"/>
            <a:ext cx="2401694" cy="369332"/>
          </a:xfrm>
          <a:prstGeom prst="rect">
            <a:avLst/>
          </a:prstGeom>
        </p:spPr>
        <p:txBody>
          <a:bodyPr wrap="none">
            <a:spAutoFit/>
          </a:bodyPr>
          <a:lstStyle/>
          <a:p>
            <a:pPr algn="r"/>
            <a:r>
              <a:rPr lang="en-US" dirty="0" smtClean="0">
                <a:solidFill>
                  <a:srgbClr val="FF0000"/>
                </a:solidFill>
              </a:rPr>
              <a:t>Internal node (inferred)</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7FD1642A-DEA9-1E46-8DCE-D357C6F89FCD}" type="slidenum">
              <a:rPr lang="en-US" smtClean="0"/>
              <a:pPr/>
              <a:t>10</a:t>
            </a:fld>
            <a:endParaRPr lang="en-US"/>
          </a:p>
        </p:txBody>
      </p:sp>
    </p:spTree>
    <p:extLst>
      <p:ext uri="{BB962C8B-B14F-4D97-AF65-F5344CB8AC3E}">
        <p14:creationId xmlns:p14="http://schemas.microsoft.com/office/powerpoint/2010/main" val="356165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5700" y="1270000"/>
            <a:ext cx="6832600" cy="4305300"/>
          </a:xfrm>
          <a:prstGeom prst="rect">
            <a:avLst/>
          </a:prstGeom>
        </p:spPr>
      </p:pic>
      <p:sp>
        <p:nvSpPr>
          <p:cNvPr id="3" name="TextBox 2"/>
          <p:cNvSpPr txBox="1"/>
          <p:nvPr/>
        </p:nvSpPr>
        <p:spPr>
          <a:xfrm>
            <a:off x="627106" y="183634"/>
            <a:ext cx="8217506" cy="1077218"/>
          </a:xfrm>
          <a:prstGeom prst="rect">
            <a:avLst/>
          </a:prstGeom>
          <a:noFill/>
        </p:spPr>
        <p:txBody>
          <a:bodyPr wrap="none" rtlCol="0">
            <a:spAutoFit/>
          </a:bodyPr>
          <a:lstStyle/>
          <a:p>
            <a:r>
              <a:rPr lang="en-US" sz="3200" dirty="0" smtClean="0"/>
              <a:t>Rooted tree</a:t>
            </a:r>
          </a:p>
          <a:p>
            <a:r>
              <a:rPr lang="en-US" sz="3200" dirty="0" smtClean="0"/>
              <a:t>Root is often selected based on prior knowledge</a:t>
            </a:r>
            <a:endParaRPr lang="en-US" sz="3200" dirty="0"/>
          </a:p>
        </p:txBody>
      </p:sp>
      <p:sp>
        <p:nvSpPr>
          <p:cNvPr id="4" name="TextBox 3"/>
          <p:cNvSpPr txBox="1"/>
          <p:nvPr/>
        </p:nvSpPr>
        <p:spPr>
          <a:xfrm>
            <a:off x="815239" y="5958364"/>
            <a:ext cx="7478247" cy="646331"/>
          </a:xfrm>
          <a:prstGeom prst="rect">
            <a:avLst/>
          </a:prstGeom>
          <a:noFill/>
        </p:spPr>
        <p:txBody>
          <a:bodyPr wrap="square" rtlCol="0">
            <a:spAutoFit/>
          </a:bodyPr>
          <a:lstStyle/>
          <a:p>
            <a:r>
              <a:rPr lang="en-US" dirty="0" smtClean="0"/>
              <a:t>Branches are drawn with lengths proportional to the divergence (difference) between two nodes</a:t>
            </a:r>
            <a:endParaRPr lang="en-US" dirty="0"/>
          </a:p>
        </p:txBody>
      </p:sp>
      <p:sp>
        <p:nvSpPr>
          <p:cNvPr id="5" name="Slide Number Placeholder 4"/>
          <p:cNvSpPr>
            <a:spLocks noGrp="1"/>
          </p:cNvSpPr>
          <p:nvPr>
            <p:ph type="sldNum" sz="quarter" idx="12"/>
          </p:nvPr>
        </p:nvSpPr>
        <p:spPr/>
        <p:txBody>
          <a:bodyPr/>
          <a:lstStyle/>
          <a:p>
            <a:fld id="{7FD1642A-DEA9-1E46-8DCE-D357C6F89FCD}" type="slidenum">
              <a:rPr lang="en-US" smtClean="0"/>
              <a:pPr/>
              <a:t>11</a:t>
            </a:fld>
            <a:endParaRPr lang="en-US"/>
          </a:p>
        </p:txBody>
      </p:sp>
    </p:spTree>
    <p:extLst>
      <p:ext uri="{BB962C8B-B14F-4D97-AF65-F5344CB8AC3E}">
        <p14:creationId xmlns:p14="http://schemas.microsoft.com/office/powerpoint/2010/main" val="377275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03400"/>
            <a:ext cx="9144000" cy="3239311"/>
          </a:xfrm>
          <a:prstGeom prst="rect">
            <a:avLst/>
          </a:prstGeom>
        </p:spPr>
      </p:pic>
      <p:sp>
        <p:nvSpPr>
          <p:cNvPr id="3" name="TextBox 2"/>
          <p:cNvSpPr txBox="1"/>
          <p:nvPr/>
        </p:nvSpPr>
        <p:spPr>
          <a:xfrm>
            <a:off x="893627" y="1076712"/>
            <a:ext cx="1247645" cy="369332"/>
          </a:xfrm>
          <a:prstGeom prst="rect">
            <a:avLst/>
          </a:prstGeom>
          <a:noFill/>
        </p:spPr>
        <p:txBody>
          <a:bodyPr wrap="none" rtlCol="0">
            <a:spAutoFit/>
          </a:bodyPr>
          <a:lstStyle/>
          <a:p>
            <a:r>
              <a:rPr lang="en-US" dirty="0" smtClean="0"/>
              <a:t>Radial view</a:t>
            </a:r>
            <a:endParaRPr lang="en-US" dirty="0"/>
          </a:p>
        </p:txBody>
      </p:sp>
      <p:sp>
        <p:nvSpPr>
          <p:cNvPr id="4" name="TextBox 3"/>
          <p:cNvSpPr txBox="1"/>
          <p:nvPr/>
        </p:nvSpPr>
        <p:spPr>
          <a:xfrm>
            <a:off x="6125591" y="1230018"/>
            <a:ext cx="1799140" cy="369332"/>
          </a:xfrm>
          <a:prstGeom prst="rect">
            <a:avLst/>
          </a:prstGeom>
          <a:noFill/>
        </p:spPr>
        <p:txBody>
          <a:bodyPr wrap="none" rtlCol="0">
            <a:spAutoFit/>
          </a:bodyPr>
          <a:lstStyle/>
          <a:p>
            <a:r>
              <a:rPr lang="en-US" dirty="0" smtClean="0"/>
              <a:t>Rectangular view</a:t>
            </a:r>
            <a:endParaRPr lang="en-US" dirty="0"/>
          </a:p>
        </p:txBody>
      </p:sp>
      <p:sp>
        <p:nvSpPr>
          <p:cNvPr id="5" name="TextBox 4"/>
          <p:cNvSpPr txBox="1"/>
          <p:nvPr/>
        </p:nvSpPr>
        <p:spPr>
          <a:xfrm>
            <a:off x="1386559" y="5365114"/>
            <a:ext cx="1393380" cy="369332"/>
          </a:xfrm>
          <a:prstGeom prst="rect">
            <a:avLst/>
          </a:prstGeom>
          <a:noFill/>
        </p:spPr>
        <p:txBody>
          <a:bodyPr wrap="none" rtlCol="0">
            <a:spAutoFit/>
          </a:bodyPr>
          <a:lstStyle/>
          <a:p>
            <a:r>
              <a:rPr lang="en-US" dirty="0" smtClean="0"/>
              <a:t>Circular view</a:t>
            </a:r>
            <a:endParaRPr lang="en-US" dirty="0"/>
          </a:p>
        </p:txBody>
      </p:sp>
      <p:pic>
        <p:nvPicPr>
          <p:cNvPr id="6" name="Picture 5"/>
          <p:cNvPicPr>
            <a:picLocks noChangeAspect="1"/>
          </p:cNvPicPr>
          <p:nvPr/>
        </p:nvPicPr>
        <p:blipFill>
          <a:blip r:embed="rId3"/>
          <a:stretch>
            <a:fillRect/>
          </a:stretch>
        </p:blipFill>
        <p:spPr>
          <a:xfrm>
            <a:off x="3311714" y="4045061"/>
            <a:ext cx="2633166" cy="2640105"/>
          </a:xfrm>
          <a:prstGeom prst="rect">
            <a:avLst/>
          </a:prstGeom>
        </p:spPr>
      </p:pic>
      <p:sp>
        <p:nvSpPr>
          <p:cNvPr id="7" name="Slide Number Placeholder 6"/>
          <p:cNvSpPr>
            <a:spLocks noGrp="1"/>
          </p:cNvSpPr>
          <p:nvPr>
            <p:ph type="sldNum" sz="quarter" idx="12"/>
          </p:nvPr>
        </p:nvSpPr>
        <p:spPr/>
        <p:txBody>
          <a:bodyPr/>
          <a:lstStyle/>
          <a:p>
            <a:fld id="{7FD1642A-DEA9-1E46-8DCE-D357C6F89FCD}" type="slidenum">
              <a:rPr lang="en-US" smtClean="0"/>
              <a:pPr/>
              <a:t>12</a:t>
            </a:fld>
            <a:endParaRPr lang="en-US"/>
          </a:p>
        </p:txBody>
      </p:sp>
    </p:spTree>
    <p:extLst>
      <p:ext uri="{BB962C8B-B14F-4D97-AF65-F5344CB8AC3E}">
        <p14:creationId xmlns:p14="http://schemas.microsoft.com/office/powerpoint/2010/main" val="1637410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1932" y="597768"/>
            <a:ext cx="5803900" cy="3683000"/>
          </a:xfrm>
          <a:prstGeom prst="rect">
            <a:avLst/>
          </a:prstGeom>
        </p:spPr>
      </p:pic>
      <p:sp>
        <p:nvSpPr>
          <p:cNvPr id="3" name="Slide Number Placeholder 2"/>
          <p:cNvSpPr>
            <a:spLocks noGrp="1"/>
          </p:cNvSpPr>
          <p:nvPr>
            <p:ph type="sldNum" sz="quarter" idx="12"/>
          </p:nvPr>
        </p:nvSpPr>
        <p:spPr/>
        <p:txBody>
          <a:bodyPr/>
          <a:lstStyle/>
          <a:p>
            <a:fld id="{7FD1642A-DEA9-1E46-8DCE-D357C6F89FCD}" type="slidenum">
              <a:rPr lang="en-US" smtClean="0"/>
              <a:pPr/>
              <a:t>13</a:t>
            </a:fld>
            <a:endParaRPr lang="en-US"/>
          </a:p>
        </p:txBody>
      </p:sp>
      <p:sp>
        <p:nvSpPr>
          <p:cNvPr id="4" name="TextBox 3"/>
          <p:cNvSpPr txBox="1"/>
          <p:nvPr/>
        </p:nvSpPr>
        <p:spPr>
          <a:xfrm>
            <a:off x="434089" y="2000219"/>
            <a:ext cx="1750900" cy="369332"/>
          </a:xfrm>
          <a:prstGeom prst="rect">
            <a:avLst/>
          </a:prstGeom>
          <a:noFill/>
        </p:spPr>
        <p:txBody>
          <a:bodyPr wrap="none" rtlCol="0">
            <a:spAutoFit/>
          </a:bodyPr>
          <a:lstStyle/>
          <a:p>
            <a:r>
              <a:rPr lang="en-US" dirty="0" err="1" smtClean="0"/>
              <a:t>Paralog</a:t>
            </a:r>
            <a:r>
              <a:rPr lang="en-US" dirty="0" smtClean="0"/>
              <a:t>: X and X’</a:t>
            </a:r>
            <a:endParaRPr lang="en-US" dirty="0"/>
          </a:p>
        </p:txBody>
      </p:sp>
      <p:sp>
        <p:nvSpPr>
          <p:cNvPr id="5" name="TextBox 4"/>
          <p:cNvSpPr txBox="1"/>
          <p:nvPr/>
        </p:nvSpPr>
        <p:spPr>
          <a:xfrm>
            <a:off x="482321" y="4347170"/>
            <a:ext cx="1813342" cy="923330"/>
          </a:xfrm>
          <a:prstGeom prst="rect">
            <a:avLst/>
          </a:prstGeom>
          <a:noFill/>
        </p:spPr>
        <p:txBody>
          <a:bodyPr wrap="none" rtlCol="0">
            <a:spAutoFit/>
          </a:bodyPr>
          <a:lstStyle/>
          <a:p>
            <a:r>
              <a:rPr lang="en-US" dirty="0" err="1" smtClean="0"/>
              <a:t>Ortholog</a:t>
            </a:r>
            <a:r>
              <a:rPr lang="en-US" dirty="0" smtClean="0"/>
              <a:t>: </a:t>
            </a:r>
          </a:p>
          <a:p>
            <a:r>
              <a:rPr lang="en-US" dirty="0" smtClean="0"/>
              <a:t>X in A and X in B</a:t>
            </a:r>
          </a:p>
          <a:p>
            <a:r>
              <a:rPr lang="en-US" dirty="0" smtClean="0"/>
              <a:t>X’ in A and X’ in B</a:t>
            </a:r>
            <a:endParaRPr lang="en-US" dirty="0"/>
          </a:p>
        </p:txBody>
      </p:sp>
      <p:sp>
        <p:nvSpPr>
          <p:cNvPr id="6" name="TextBox 5"/>
          <p:cNvSpPr txBox="1"/>
          <p:nvPr/>
        </p:nvSpPr>
        <p:spPr>
          <a:xfrm>
            <a:off x="3617407" y="4624169"/>
            <a:ext cx="4312261" cy="646331"/>
          </a:xfrm>
          <a:prstGeom prst="rect">
            <a:avLst/>
          </a:prstGeom>
          <a:noFill/>
        </p:spPr>
        <p:txBody>
          <a:bodyPr wrap="none" rtlCol="0">
            <a:spAutoFit/>
          </a:bodyPr>
          <a:lstStyle/>
          <a:p>
            <a:r>
              <a:rPr lang="en-US" dirty="0" smtClean="0"/>
              <a:t>What about X in A and X’ in B?</a:t>
            </a:r>
          </a:p>
          <a:p>
            <a:r>
              <a:rPr lang="en-US" dirty="0" smtClean="0"/>
              <a:t>They are called out-</a:t>
            </a:r>
            <a:r>
              <a:rPr lang="en-US" dirty="0" err="1" smtClean="0"/>
              <a:t>paralog</a:t>
            </a:r>
            <a:r>
              <a:rPr lang="en-US" dirty="0" smtClean="0"/>
              <a:t> (not often used)</a:t>
            </a:r>
            <a:endParaRPr lang="en-US" dirty="0"/>
          </a:p>
        </p:txBody>
      </p:sp>
      <p:sp>
        <p:nvSpPr>
          <p:cNvPr id="7" name="TextBox 6"/>
          <p:cNvSpPr txBox="1"/>
          <p:nvPr/>
        </p:nvSpPr>
        <p:spPr>
          <a:xfrm>
            <a:off x="1463040" y="5626253"/>
            <a:ext cx="5748201" cy="369332"/>
          </a:xfrm>
          <a:prstGeom prst="rect">
            <a:avLst/>
          </a:prstGeom>
          <a:noFill/>
        </p:spPr>
        <p:txBody>
          <a:bodyPr wrap="none" rtlCol="0">
            <a:spAutoFit/>
          </a:bodyPr>
          <a:lstStyle/>
          <a:p>
            <a:r>
              <a:rPr lang="en-US" dirty="0" smtClean="0"/>
              <a:t>All the four genes together are called an orthologous group</a:t>
            </a:r>
            <a:endParaRPr lang="en-US" dirty="0"/>
          </a:p>
        </p:txBody>
      </p:sp>
    </p:spTree>
    <p:extLst>
      <p:ext uri="{BB962C8B-B14F-4D97-AF65-F5344CB8AC3E}">
        <p14:creationId xmlns:p14="http://schemas.microsoft.com/office/powerpoint/2010/main" val="7327028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14</a:t>
            </a:fld>
            <a:endParaRPr lang="en-US"/>
          </a:p>
        </p:txBody>
      </p:sp>
      <p:sp>
        <p:nvSpPr>
          <p:cNvPr id="3" name="Rectangle 1"/>
          <p:cNvSpPr>
            <a:spLocks noChangeArrowheads="1"/>
          </p:cNvSpPr>
          <p:nvPr/>
        </p:nvSpPr>
        <p:spPr bwMode="auto">
          <a:xfrm>
            <a:off x="407598" y="1193482"/>
            <a:ext cx="8431823"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MS ??"/>
                <a:cs typeface="Times New Roman" pitchFamily="18" charset="0"/>
              </a:rPr>
              <a:t>MEGA</a:t>
            </a:r>
            <a:r>
              <a:rPr kumimoji="0" lang="en-US" altLang="zh-CN" sz="2000" b="0" i="0" u="none" strike="noStrike" cap="none" normalizeH="0" baseline="0" dirty="0" smtClean="0">
                <a:ln>
                  <a:noFill/>
                </a:ln>
                <a:solidFill>
                  <a:schemeClr val="tx1"/>
                </a:solidFill>
                <a:effectLst/>
                <a:latin typeface="Cambria" pitchFamily="18" charset="0"/>
                <a:ea typeface="SimSun" pitchFamily="2" charset="-122"/>
                <a:cs typeface="Times New Roman" pitchFamily="18" charset="0"/>
              </a:rPr>
              <a:t>: Molecular Evolutionary Genetics Analysis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Cambria" pitchFamily="18" charset="0"/>
                <a:ea typeface="Helvetica"/>
                <a:cs typeface="Times New Roman" pitchFamily="18" charset="0"/>
              </a:rPr>
              <a:t>MEGA is an integrated tool for conducting </a:t>
            </a:r>
            <a:r>
              <a:rPr kumimoji="0" lang="en-US" altLang="zh-CN" sz="2000" b="0" i="0" u="none" strike="noStrike" cap="none" normalizeH="0" baseline="0" dirty="0" smtClean="0">
                <a:ln>
                  <a:noFill/>
                </a:ln>
                <a:solidFill>
                  <a:srgbClr val="FF0000"/>
                </a:solidFill>
                <a:effectLst/>
                <a:latin typeface="Cambria" pitchFamily="18" charset="0"/>
                <a:ea typeface="Helvetica"/>
                <a:cs typeface="Times New Roman" pitchFamily="18" charset="0"/>
              </a:rPr>
              <a:t>sequence alignment</a:t>
            </a:r>
            <a:r>
              <a:rPr kumimoji="0" lang="en-US" altLang="zh-CN" sz="2000" b="0" i="0" u="none" strike="noStrike" cap="none" normalizeH="0" baseline="0" dirty="0" smtClean="0">
                <a:ln>
                  <a:noFill/>
                </a:ln>
                <a:solidFill>
                  <a:srgbClr val="000000"/>
                </a:solidFill>
                <a:effectLst/>
                <a:latin typeface="Cambria" pitchFamily="18" charset="0"/>
                <a:ea typeface="Helvetica"/>
                <a:cs typeface="Times New Roman" pitchFamily="18" charset="0"/>
              </a:rPr>
              <a:t>, inferring </a:t>
            </a:r>
            <a:r>
              <a:rPr kumimoji="0" lang="en-US" altLang="zh-CN" sz="2000" b="0" i="0" u="none" strike="noStrike" cap="none" normalizeH="0" baseline="0" dirty="0" err="1" smtClean="0">
                <a:ln>
                  <a:noFill/>
                </a:ln>
                <a:solidFill>
                  <a:srgbClr val="FF0000"/>
                </a:solidFill>
                <a:effectLst/>
                <a:latin typeface="Cambria" pitchFamily="18" charset="0"/>
                <a:ea typeface="Helvetica"/>
                <a:cs typeface="Times New Roman" pitchFamily="18" charset="0"/>
              </a:rPr>
              <a:t>phylogenetic</a:t>
            </a:r>
            <a:r>
              <a:rPr kumimoji="0" lang="en-US" altLang="zh-CN" sz="2000" b="0" i="0" u="none" strike="noStrike" cap="none" normalizeH="0" baseline="0" dirty="0" smtClean="0">
                <a:ln>
                  <a:noFill/>
                </a:ln>
                <a:solidFill>
                  <a:srgbClr val="FF0000"/>
                </a:solidFill>
                <a:effectLst/>
                <a:latin typeface="Cambria" pitchFamily="18" charset="0"/>
                <a:ea typeface="Helvetica"/>
                <a:cs typeface="Times New Roman" pitchFamily="18" charset="0"/>
              </a:rPr>
              <a:t> trees</a:t>
            </a:r>
            <a:r>
              <a:rPr kumimoji="0" lang="en-US" altLang="zh-CN" sz="2000" b="0" i="0" u="none" strike="noStrike" cap="none" normalizeH="0" baseline="0" dirty="0" smtClean="0">
                <a:ln>
                  <a:noFill/>
                </a:ln>
                <a:solidFill>
                  <a:srgbClr val="000000"/>
                </a:solidFill>
                <a:effectLst/>
                <a:latin typeface="Cambria" pitchFamily="18" charset="0"/>
                <a:ea typeface="Helvetica"/>
                <a:cs typeface="Times New Roman" pitchFamily="18" charset="0"/>
              </a:rPr>
              <a:t>, mining web-based databases, estimating </a:t>
            </a:r>
            <a:r>
              <a:rPr kumimoji="0" lang="en-US" altLang="zh-CN" sz="2000" b="0" i="0" u="none" strike="noStrike" cap="none" normalizeH="0" baseline="0" dirty="0" smtClean="0">
                <a:ln>
                  <a:noFill/>
                </a:ln>
                <a:solidFill>
                  <a:srgbClr val="FF0000"/>
                </a:solidFill>
                <a:effectLst/>
                <a:latin typeface="Cambria" pitchFamily="18" charset="0"/>
                <a:ea typeface="Helvetica"/>
                <a:cs typeface="Times New Roman" pitchFamily="18" charset="0"/>
              </a:rPr>
              <a:t>rates of molecular evolution</a:t>
            </a:r>
            <a:r>
              <a:rPr kumimoji="0" lang="en-US" altLang="zh-CN" sz="2000" b="0" i="0" u="none" strike="noStrike" cap="none" normalizeH="0" baseline="0" dirty="0" smtClean="0">
                <a:ln>
                  <a:noFill/>
                </a:ln>
                <a:solidFill>
                  <a:srgbClr val="000000"/>
                </a:solidFill>
                <a:effectLst/>
                <a:latin typeface="Cambria" pitchFamily="18" charset="0"/>
                <a:ea typeface="Helvetica"/>
                <a:cs typeface="Times New Roman" pitchFamily="18" charset="0"/>
              </a:rPr>
              <a:t>, inferring </a:t>
            </a:r>
            <a:r>
              <a:rPr kumimoji="0" lang="en-US" altLang="zh-CN" sz="2000" b="0" i="0" u="none" strike="noStrike" cap="none" normalizeH="0" baseline="0" dirty="0" smtClean="0">
                <a:ln>
                  <a:noFill/>
                </a:ln>
                <a:solidFill>
                  <a:srgbClr val="FF0000"/>
                </a:solidFill>
                <a:effectLst/>
                <a:latin typeface="Cambria" pitchFamily="18" charset="0"/>
                <a:ea typeface="Helvetica"/>
                <a:cs typeface="Times New Roman" pitchFamily="18" charset="0"/>
              </a:rPr>
              <a:t>ancestral sequences</a:t>
            </a:r>
            <a:r>
              <a:rPr kumimoji="0" lang="en-US" altLang="zh-CN" sz="2000" b="0" i="0" u="none" strike="noStrike" cap="none" normalizeH="0" baseline="0" dirty="0" smtClean="0">
                <a:ln>
                  <a:noFill/>
                </a:ln>
                <a:solidFill>
                  <a:srgbClr val="000000"/>
                </a:solidFill>
                <a:effectLst/>
                <a:latin typeface="Cambria" pitchFamily="18" charset="0"/>
                <a:ea typeface="Helvetica"/>
                <a:cs typeface="Times New Roman" pitchFamily="18" charset="0"/>
              </a:rPr>
              <a:t>, and </a:t>
            </a:r>
            <a:r>
              <a:rPr kumimoji="0" lang="en-US" altLang="zh-CN" sz="2000" b="0" i="0" u="none" strike="noStrike" cap="none" normalizeH="0" baseline="0" dirty="0" smtClean="0">
                <a:ln>
                  <a:noFill/>
                </a:ln>
                <a:effectLst/>
                <a:latin typeface="Cambria" pitchFamily="18" charset="0"/>
                <a:ea typeface="Helvetica"/>
                <a:cs typeface="Times New Roman" pitchFamily="18" charset="0"/>
              </a:rPr>
              <a:t>testing</a:t>
            </a:r>
            <a:r>
              <a:rPr kumimoji="0" lang="en-US" altLang="zh-CN" sz="2000" b="0" i="0" u="none" strike="noStrike" cap="none" normalizeH="0" baseline="0" dirty="0" smtClean="0">
                <a:ln>
                  <a:noFill/>
                </a:ln>
                <a:solidFill>
                  <a:srgbClr val="FF0000"/>
                </a:solidFill>
                <a:effectLst/>
                <a:latin typeface="Cambria" pitchFamily="18" charset="0"/>
                <a:ea typeface="Helvetica"/>
                <a:cs typeface="Times New Roman" pitchFamily="18" charset="0"/>
              </a:rPr>
              <a:t> evolutionary hypotheses</a:t>
            </a:r>
            <a:r>
              <a:rPr kumimoji="0" lang="en-US" altLang="zh-CN" sz="2000" b="0" i="0" u="none" strike="noStrike" cap="none" normalizeH="0" baseline="0" dirty="0" smtClean="0">
                <a:ln>
                  <a:noFill/>
                </a:ln>
                <a:solidFill>
                  <a:srgbClr val="000000"/>
                </a:solidFill>
                <a:effectLst/>
                <a:latin typeface="Cambria" pitchFamily="18" charset="0"/>
                <a:ea typeface="Helvetica"/>
                <a:cs typeface="Times New Roman" pitchFamily="18" charset="0"/>
              </a:rPr>
              <a:t>. MEGA is used by biologists in a large number of laboratories for reconstructing the evolutionary histories of species and inferring the extent and nature of selective forces shaping the evolution of genes and species</a:t>
            </a:r>
            <a:endParaRPr kumimoji="0" lang="en-US" altLang="zh-CN" sz="2000" b="0" i="0" u="none" strike="noStrike" cap="none" normalizeH="0" baseline="0" dirty="0" smtClean="0">
              <a:ln>
                <a:noFill/>
              </a:ln>
              <a:solidFill>
                <a:schemeClr val="tx1"/>
              </a:solidFill>
              <a:effectLst/>
              <a:latin typeface="Cambria"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solidFill>
                <a:schemeClr val="tx1"/>
              </a:solidFill>
              <a:effectLst/>
              <a:latin typeface="Cambria"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2000" dirty="0" smtClean="0">
              <a:latin typeface="Cambria"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Cambria" pitchFamily="18" charset="0"/>
                <a:ea typeface="SimSun" pitchFamily="2" charset="-122"/>
                <a:cs typeface="Times New Roman" pitchFamily="18" charset="0"/>
              </a:rPr>
              <a:t>Mega was developed as a software with GUI</a:t>
            </a:r>
            <a:r>
              <a:rPr kumimoji="0" lang="en-US" altLang="zh-CN"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15</a:t>
            </a:fld>
            <a:endParaRPr lang="en-US"/>
          </a:p>
        </p:txBody>
      </p:sp>
      <p:pic>
        <p:nvPicPr>
          <p:cNvPr id="4098" name="Picture 2"/>
          <p:cNvPicPr>
            <a:picLocks noChangeAspect="1" noChangeArrowheads="1"/>
          </p:cNvPicPr>
          <p:nvPr/>
        </p:nvPicPr>
        <p:blipFill>
          <a:blip r:embed="rId2"/>
          <a:srcRect/>
          <a:stretch>
            <a:fillRect/>
          </a:stretch>
        </p:blipFill>
        <p:spPr bwMode="auto">
          <a:xfrm>
            <a:off x="513033" y="879894"/>
            <a:ext cx="8543229" cy="5656829"/>
          </a:xfrm>
          <a:prstGeom prst="rect">
            <a:avLst/>
          </a:prstGeom>
          <a:noFill/>
          <a:ln w="9525">
            <a:noFill/>
            <a:miter lim="800000"/>
            <a:headEnd/>
            <a:tailEnd/>
          </a:ln>
        </p:spPr>
      </p:pic>
      <p:sp>
        <p:nvSpPr>
          <p:cNvPr id="5" name="TextBox 4"/>
          <p:cNvSpPr txBox="1"/>
          <p:nvPr/>
        </p:nvSpPr>
        <p:spPr>
          <a:xfrm>
            <a:off x="974785" y="327804"/>
            <a:ext cx="5397183" cy="369332"/>
          </a:xfrm>
          <a:prstGeom prst="rect">
            <a:avLst/>
          </a:prstGeom>
          <a:noFill/>
        </p:spPr>
        <p:txBody>
          <a:bodyPr wrap="none" rtlCol="0">
            <a:spAutoFit/>
          </a:bodyPr>
          <a:lstStyle/>
          <a:p>
            <a:r>
              <a:rPr lang="en-US" dirty="0" smtClean="0"/>
              <a:t>The most cited </a:t>
            </a:r>
            <a:r>
              <a:rPr lang="en-US" dirty="0" err="1" smtClean="0"/>
              <a:t>phylogenetics</a:t>
            </a:r>
            <a:r>
              <a:rPr lang="en-US" dirty="0" smtClean="0"/>
              <a:t> analysis software package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16</a:t>
            </a:fld>
            <a:endParaRPr lang="en-US"/>
          </a:p>
        </p:txBody>
      </p:sp>
      <p:pic>
        <p:nvPicPr>
          <p:cNvPr id="46082" name="Picture 2"/>
          <p:cNvPicPr>
            <a:picLocks noChangeAspect="1" noChangeArrowheads="1"/>
          </p:cNvPicPr>
          <p:nvPr/>
        </p:nvPicPr>
        <p:blipFill>
          <a:blip r:embed="rId2"/>
          <a:srcRect/>
          <a:stretch>
            <a:fillRect/>
          </a:stretch>
        </p:blipFill>
        <p:spPr bwMode="auto">
          <a:xfrm>
            <a:off x="810883" y="930621"/>
            <a:ext cx="7528704" cy="5638485"/>
          </a:xfrm>
          <a:prstGeom prst="rect">
            <a:avLst/>
          </a:prstGeom>
          <a:noFill/>
          <a:ln w="9525">
            <a:noFill/>
            <a:miter lim="800000"/>
            <a:headEnd/>
            <a:tailEnd/>
          </a:ln>
        </p:spPr>
      </p:pic>
      <p:sp>
        <p:nvSpPr>
          <p:cNvPr id="4" name="Rectangle 3"/>
          <p:cNvSpPr/>
          <p:nvPr/>
        </p:nvSpPr>
        <p:spPr>
          <a:xfrm>
            <a:off x="2552421" y="65500"/>
            <a:ext cx="3159263" cy="369332"/>
          </a:xfrm>
          <a:prstGeom prst="rect">
            <a:avLst/>
          </a:prstGeom>
        </p:spPr>
        <p:txBody>
          <a:bodyPr wrap="none">
            <a:spAutoFit/>
          </a:bodyPr>
          <a:lstStyle/>
          <a:p>
            <a:r>
              <a:rPr lang="en-US" dirty="0" smtClean="0"/>
              <a:t>http://www.megasoftware.net/</a:t>
            </a:r>
            <a:endParaRPr lang="en-US" dirty="0"/>
          </a:p>
        </p:txBody>
      </p:sp>
      <p:sp>
        <p:nvSpPr>
          <p:cNvPr id="5" name="TextBox 4"/>
          <p:cNvSpPr txBox="1"/>
          <p:nvPr/>
        </p:nvSpPr>
        <p:spPr>
          <a:xfrm>
            <a:off x="1345721" y="561289"/>
            <a:ext cx="4678845" cy="369332"/>
          </a:xfrm>
          <a:prstGeom prst="rect">
            <a:avLst/>
          </a:prstGeom>
          <a:noFill/>
        </p:spPr>
        <p:txBody>
          <a:bodyPr wrap="none" rtlCol="0">
            <a:spAutoFit/>
          </a:bodyPr>
          <a:lstStyle/>
          <a:p>
            <a:r>
              <a:rPr lang="en-US" dirty="0" smtClean="0"/>
              <a:t>Free download for different Oss, e.g. WINDOWS</a:t>
            </a:r>
            <a:endParaRPr lang="en-US" dirty="0"/>
          </a:p>
        </p:txBody>
      </p:sp>
      <p:cxnSp>
        <p:nvCxnSpPr>
          <p:cNvPr id="6" name="Straight Arrow Connector 5"/>
          <p:cNvCxnSpPr/>
          <p:nvPr/>
        </p:nvCxnSpPr>
        <p:spPr>
          <a:xfrm flipH="1">
            <a:off x="1716658" y="817353"/>
            <a:ext cx="3648972" cy="22709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17</a:t>
            </a:fld>
            <a:endParaRPr lang="en-US"/>
          </a:p>
        </p:txBody>
      </p:sp>
      <p:pic>
        <p:nvPicPr>
          <p:cNvPr id="47106" name="Picture 2"/>
          <p:cNvPicPr>
            <a:picLocks noChangeAspect="1" noChangeArrowheads="1"/>
          </p:cNvPicPr>
          <p:nvPr/>
        </p:nvPicPr>
        <p:blipFill>
          <a:blip r:embed="rId2"/>
          <a:srcRect/>
          <a:stretch>
            <a:fillRect/>
          </a:stretch>
        </p:blipFill>
        <p:spPr bwMode="auto">
          <a:xfrm>
            <a:off x="161925" y="804178"/>
            <a:ext cx="8820150" cy="5895975"/>
          </a:xfrm>
          <a:prstGeom prst="rect">
            <a:avLst/>
          </a:prstGeom>
          <a:noFill/>
          <a:ln w="9525">
            <a:noFill/>
            <a:miter lim="800000"/>
            <a:headEnd/>
            <a:tailEnd/>
          </a:ln>
        </p:spPr>
      </p:pic>
      <p:sp>
        <p:nvSpPr>
          <p:cNvPr id="4" name="Rectangle 3"/>
          <p:cNvSpPr/>
          <p:nvPr/>
        </p:nvSpPr>
        <p:spPr>
          <a:xfrm>
            <a:off x="1345721" y="157847"/>
            <a:ext cx="5883215" cy="369332"/>
          </a:xfrm>
          <a:prstGeom prst="rect">
            <a:avLst/>
          </a:prstGeom>
        </p:spPr>
        <p:txBody>
          <a:bodyPr wrap="square">
            <a:spAutoFit/>
          </a:bodyPr>
          <a:lstStyle/>
          <a:p>
            <a:r>
              <a:rPr lang="en-US" dirty="0" smtClean="0"/>
              <a:t>it's free, but you need to fill out an on-line form to download</a:t>
            </a:r>
            <a:endParaRPr lang="en-US" dirty="0"/>
          </a:p>
        </p:txBody>
      </p:sp>
      <p:sp>
        <p:nvSpPr>
          <p:cNvPr id="5" name="TextBox 4"/>
          <p:cNvSpPr txBox="1"/>
          <p:nvPr/>
        </p:nvSpPr>
        <p:spPr>
          <a:xfrm>
            <a:off x="3381555" y="3856008"/>
            <a:ext cx="4828309" cy="369332"/>
          </a:xfrm>
          <a:prstGeom prst="rect">
            <a:avLst/>
          </a:prstGeom>
          <a:noFill/>
        </p:spPr>
        <p:txBody>
          <a:bodyPr wrap="none" rtlCol="0">
            <a:spAutoFit/>
          </a:bodyPr>
          <a:lstStyle/>
          <a:p>
            <a:r>
              <a:rPr lang="en-US" dirty="0" smtClean="0">
                <a:solidFill>
                  <a:srgbClr val="FF0000"/>
                </a:solidFill>
              </a:rPr>
              <a:t>MEGA5 is already installed on MO444 computers</a:t>
            </a:r>
            <a:endParaRPr lang="en-US" dirty="0">
              <a:solidFill>
                <a:srgbClr val="FF0000"/>
              </a:solidFill>
            </a:endParaRPr>
          </a:p>
        </p:txBody>
      </p:sp>
      <p:sp>
        <p:nvSpPr>
          <p:cNvPr id="6" name="Rectangle 5"/>
          <p:cNvSpPr/>
          <p:nvPr/>
        </p:nvSpPr>
        <p:spPr>
          <a:xfrm>
            <a:off x="3381555" y="4225340"/>
            <a:ext cx="4140877" cy="369332"/>
          </a:xfrm>
          <a:prstGeom prst="rect">
            <a:avLst/>
          </a:prstGeom>
        </p:spPr>
        <p:txBody>
          <a:bodyPr wrap="none">
            <a:spAutoFit/>
          </a:bodyPr>
          <a:lstStyle/>
          <a:p>
            <a:r>
              <a:rPr lang="en-US" dirty="0" smtClean="0">
                <a:solidFill>
                  <a:srgbClr val="FF0000"/>
                </a:solidFill>
              </a:rPr>
              <a:t>find MEGA5 in the start-&gt;program-&gt;MEGA</a:t>
            </a:r>
            <a:endParaRPr 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18</a:t>
            </a:fld>
            <a:endParaRPr lang="en-US"/>
          </a:p>
        </p:txBody>
      </p:sp>
      <p:pic>
        <p:nvPicPr>
          <p:cNvPr id="48130" name="Picture 2"/>
          <p:cNvPicPr>
            <a:picLocks noChangeAspect="1" noChangeArrowheads="1"/>
          </p:cNvPicPr>
          <p:nvPr/>
        </p:nvPicPr>
        <p:blipFill>
          <a:blip r:embed="rId2"/>
          <a:srcRect/>
          <a:stretch>
            <a:fillRect/>
          </a:stretch>
        </p:blipFill>
        <p:spPr bwMode="auto">
          <a:xfrm>
            <a:off x="250316" y="1095554"/>
            <a:ext cx="8675642" cy="4339087"/>
          </a:xfrm>
          <a:prstGeom prst="rect">
            <a:avLst/>
          </a:prstGeom>
          <a:noFill/>
          <a:ln w="9525">
            <a:noFill/>
            <a:miter lim="800000"/>
            <a:headEnd/>
            <a:tailEnd/>
          </a:ln>
        </p:spPr>
      </p:pic>
      <p:sp>
        <p:nvSpPr>
          <p:cNvPr id="4" name="TextBox 3"/>
          <p:cNvSpPr txBox="1"/>
          <p:nvPr/>
        </p:nvSpPr>
        <p:spPr>
          <a:xfrm>
            <a:off x="457200" y="232913"/>
            <a:ext cx="7123489" cy="369332"/>
          </a:xfrm>
          <a:prstGeom prst="rect">
            <a:avLst/>
          </a:prstGeom>
          <a:noFill/>
        </p:spPr>
        <p:txBody>
          <a:bodyPr wrap="none" rtlCol="0">
            <a:spAutoFit/>
          </a:bodyPr>
          <a:lstStyle/>
          <a:p>
            <a:r>
              <a:rPr lang="en-US" dirty="0" smtClean="0"/>
              <a:t>We’re </a:t>
            </a:r>
            <a:r>
              <a:rPr lang="en-US" dirty="0" err="1" smtClean="0"/>
              <a:t>gonna</a:t>
            </a:r>
            <a:r>
              <a:rPr lang="en-US" dirty="0" smtClean="0"/>
              <a:t> use MEGA to do the alignment first, then build the phylogeny</a:t>
            </a:r>
            <a:endParaRPr lang="en-US" dirty="0"/>
          </a:p>
        </p:txBody>
      </p:sp>
      <p:pic>
        <p:nvPicPr>
          <p:cNvPr id="48131" name="Picture 3"/>
          <p:cNvPicPr>
            <a:picLocks noChangeAspect="1" noChangeArrowheads="1"/>
          </p:cNvPicPr>
          <p:nvPr/>
        </p:nvPicPr>
        <p:blipFill>
          <a:blip r:embed="rId3"/>
          <a:srcRect/>
          <a:stretch>
            <a:fillRect/>
          </a:stretch>
        </p:blipFill>
        <p:spPr bwMode="auto">
          <a:xfrm>
            <a:off x="3061210" y="2711450"/>
            <a:ext cx="5419725" cy="4010025"/>
          </a:xfrm>
          <a:prstGeom prst="rect">
            <a:avLst/>
          </a:prstGeom>
          <a:noFill/>
          <a:ln w="9525">
            <a:noFill/>
            <a:miter lim="800000"/>
            <a:headEnd/>
            <a:tailEnd/>
          </a:ln>
        </p:spPr>
      </p:pic>
      <p:cxnSp>
        <p:nvCxnSpPr>
          <p:cNvPr id="6" name="Straight Arrow Connector 5"/>
          <p:cNvCxnSpPr/>
          <p:nvPr/>
        </p:nvCxnSpPr>
        <p:spPr>
          <a:xfrm>
            <a:off x="2281686" y="1714501"/>
            <a:ext cx="3420374" cy="42808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372928" y="2065119"/>
            <a:ext cx="5308184" cy="646331"/>
          </a:xfrm>
          <a:prstGeom prst="rect">
            <a:avLst/>
          </a:prstGeom>
          <a:noFill/>
        </p:spPr>
        <p:txBody>
          <a:bodyPr wrap="none" rtlCol="0">
            <a:spAutoFit/>
          </a:bodyPr>
          <a:lstStyle/>
          <a:p>
            <a:r>
              <a:rPr lang="en-US" dirty="0" smtClean="0"/>
              <a:t>Click on Open a File, then copy paste the URL</a:t>
            </a:r>
          </a:p>
          <a:p>
            <a:r>
              <a:rPr lang="en-US" dirty="0" smtClean="0"/>
              <a:t>http://cys.bios.niu.edu/yyin/teach/PBB2013/cesa-pr.fa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19</a:t>
            </a:fld>
            <a:endParaRPr lang="en-US"/>
          </a:p>
        </p:txBody>
      </p:sp>
      <p:pic>
        <p:nvPicPr>
          <p:cNvPr id="49154" name="Picture 2"/>
          <p:cNvPicPr>
            <a:picLocks noChangeAspect="1" noChangeArrowheads="1"/>
          </p:cNvPicPr>
          <p:nvPr/>
        </p:nvPicPr>
        <p:blipFill>
          <a:blip r:embed="rId2"/>
          <a:srcRect/>
          <a:stretch>
            <a:fillRect/>
          </a:stretch>
        </p:blipFill>
        <p:spPr bwMode="auto">
          <a:xfrm>
            <a:off x="1431266" y="402386"/>
            <a:ext cx="3086100" cy="1266825"/>
          </a:xfrm>
          <a:prstGeom prst="rect">
            <a:avLst/>
          </a:prstGeom>
          <a:noFill/>
          <a:ln w="9525">
            <a:noFill/>
            <a:miter lim="800000"/>
            <a:headEnd/>
            <a:tailEnd/>
          </a:ln>
        </p:spPr>
      </p:pic>
      <p:cxnSp>
        <p:nvCxnSpPr>
          <p:cNvPr id="4" name="Straight Arrow Connector 3"/>
          <p:cNvCxnSpPr/>
          <p:nvPr/>
        </p:nvCxnSpPr>
        <p:spPr>
          <a:xfrm flipH="1">
            <a:off x="3467819" y="1423358"/>
            <a:ext cx="1613139"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080958" y="1233577"/>
            <a:ext cx="1817998" cy="369332"/>
          </a:xfrm>
          <a:prstGeom prst="rect">
            <a:avLst/>
          </a:prstGeom>
          <a:noFill/>
        </p:spPr>
        <p:txBody>
          <a:bodyPr wrap="none" rtlCol="0">
            <a:spAutoFit/>
          </a:bodyPr>
          <a:lstStyle/>
          <a:p>
            <a:r>
              <a:rPr lang="en-US" dirty="0" smtClean="0"/>
              <a:t>Align the </a:t>
            </a:r>
            <a:r>
              <a:rPr lang="en-US" dirty="0" err="1" smtClean="0"/>
              <a:t>seq</a:t>
            </a:r>
            <a:r>
              <a:rPr lang="en-US" dirty="0" smtClean="0"/>
              <a:t> first</a:t>
            </a:r>
            <a:endParaRPr lang="en-US" dirty="0"/>
          </a:p>
        </p:txBody>
      </p:sp>
      <p:pic>
        <p:nvPicPr>
          <p:cNvPr id="49155" name="Picture 3"/>
          <p:cNvPicPr>
            <a:picLocks noChangeAspect="1" noChangeArrowheads="1"/>
          </p:cNvPicPr>
          <p:nvPr/>
        </p:nvPicPr>
        <p:blipFill>
          <a:blip r:embed="rId3"/>
          <a:srcRect/>
          <a:stretch>
            <a:fillRect/>
          </a:stretch>
        </p:blipFill>
        <p:spPr bwMode="auto">
          <a:xfrm>
            <a:off x="207034" y="2379483"/>
            <a:ext cx="8479766" cy="4157773"/>
          </a:xfrm>
          <a:prstGeom prst="rect">
            <a:avLst/>
          </a:prstGeom>
          <a:noFill/>
          <a:ln w="9525">
            <a:noFill/>
            <a:miter lim="800000"/>
            <a:headEnd/>
            <a:tailEnd/>
          </a:ln>
        </p:spPr>
      </p:pic>
      <p:sp>
        <p:nvSpPr>
          <p:cNvPr id="9" name="TextBox 8"/>
          <p:cNvSpPr txBox="1"/>
          <p:nvPr/>
        </p:nvSpPr>
        <p:spPr>
          <a:xfrm>
            <a:off x="1026543" y="4658264"/>
            <a:ext cx="3515129" cy="369332"/>
          </a:xfrm>
          <a:prstGeom prst="rect">
            <a:avLst/>
          </a:prstGeom>
          <a:noFill/>
        </p:spPr>
        <p:txBody>
          <a:bodyPr wrap="none" rtlCol="0">
            <a:spAutoFit/>
          </a:bodyPr>
          <a:lstStyle/>
          <a:p>
            <a:r>
              <a:rPr lang="en-US" dirty="0" smtClean="0"/>
              <a:t>The alignment explorer popped out</a:t>
            </a:r>
            <a:endParaRPr lang="en-US" dirty="0"/>
          </a:p>
        </p:txBody>
      </p:sp>
      <p:cxnSp>
        <p:nvCxnSpPr>
          <p:cNvPr id="10" name="Straight Arrow Connector 9"/>
          <p:cNvCxnSpPr/>
          <p:nvPr/>
        </p:nvCxnSpPr>
        <p:spPr>
          <a:xfrm flipH="1">
            <a:off x="1431267" y="2139351"/>
            <a:ext cx="673578" cy="5335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104845" y="1954685"/>
            <a:ext cx="4612096" cy="369332"/>
          </a:xfrm>
          <a:prstGeom prst="rect">
            <a:avLst/>
          </a:prstGeom>
          <a:noFill/>
        </p:spPr>
        <p:txBody>
          <a:bodyPr wrap="none" rtlCol="0">
            <a:spAutoFit/>
          </a:bodyPr>
          <a:lstStyle/>
          <a:p>
            <a:r>
              <a:rPr lang="en-US" dirty="0" smtClean="0"/>
              <a:t>Click on alignment then choose align by muscle</a:t>
            </a:r>
            <a:endParaRPr lang="en-US" dirty="0"/>
          </a:p>
        </p:txBody>
      </p:sp>
      <p:pic>
        <p:nvPicPr>
          <p:cNvPr id="49156" name="Picture 4"/>
          <p:cNvPicPr>
            <a:picLocks noChangeAspect="1" noChangeArrowheads="1"/>
          </p:cNvPicPr>
          <p:nvPr/>
        </p:nvPicPr>
        <p:blipFill>
          <a:blip r:embed="rId4"/>
          <a:srcRect/>
          <a:stretch>
            <a:fillRect/>
          </a:stretch>
        </p:blipFill>
        <p:spPr bwMode="auto">
          <a:xfrm>
            <a:off x="5080958" y="5368925"/>
            <a:ext cx="2981325" cy="1352550"/>
          </a:xfrm>
          <a:prstGeom prst="rect">
            <a:avLst/>
          </a:prstGeom>
          <a:noFill/>
          <a:ln w="9525">
            <a:noFill/>
            <a:miter lim="800000"/>
            <a:headEnd/>
            <a:tailEnd/>
          </a:ln>
        </p:spPr>
      </p:pic>
      <p:cxnSp>
        <p:nvCxnSpPr>
          <p:cNvPr id="14" name="Straight Arrow Connector 13"/>
          <p:cNvCxnSpPr/>
          <p:nvPr/>
        </p:nvCxnSpPr>
        <p:spPr>
          <a:xfrm>
            <a:off x="4541672" y="5822783"/>
            <a:ext cx="1674739" cy="5335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543357" y="5638117"/>
            <a:ext cx="1108380" cy="369332"/>
          </a:xfrm>
          <a:prstGeom prst="rect">
            <a:avLst/>
          </a:prstGeom>
          <a:noFill/>
        </p:spPr>
        <p:txBody>
          <a:bodyPr wrap="none" rtlCol="0">
            <a:spAutoFit/>
          </a:bodyPr>
          <a:lstStyle/>
          <a:p>
            <a:r>
              <a:rPr lang="en-US" dirty="0" smtClean="0"/>
              <a:t>Select yes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a:t>
            </a:r>
            <a:r>
              <a:rPr lang="en-US" dirty="0" smtClean="0"/>
              <a:t>assignment 5</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pPr marL="457200" indent="-457200">
              <a:buFont typeface="+mj-lt"/>
              <a:buAutoNum type="arabicPeriod"/>
            </a:pPr>
            <a:r>
              <a:rPr lang="en-US" sz="2200" dirty="0"/>
              <a:t>Take </a:t>
            </a:r>
            <a:r>
              <a:rPr lang="en-US" sz="2200" dirty="0" smtClean="0"/>
              <a:t>the MAFFT alignment http</a:t>
            </a:r>
            <a:r>
              <a:rPr lang="en-US" sz="2200" dirty="0"/>
              <a:t>://</a:t>
            </a:r>
            <a:r>
              <a:rPr lang="en-US" sz="2200" dirty="0" smtClean="0"/>
              <a:t>cys.bios.niu.edu/yyin/teach/PBB/purdue.cellwall.list.lignin.fa.aln </a:t>
            </a:r>
            <a:r>
              <a:rPr lang="en-US" sz="2200" dirty="0"/>
              <a:t>as </a:t>
            </a:r>
            <a:r>
              <a:rPr lang="en-US" sz="2200" dirty="0" smtClean="0"/>
              <a:t>input and use MEGA5 to build a phylogenetic tree</a:t>
            </a:r>
          </a:p>
          <a:p>
            <a:pPr marL="457200" indent="-457200">
              <a:buFont typeface="+mj-lt"/>
              <a:buAutoNum type="arabicPeriod"/>
            </a:pPr>
            <a:endParaRPr lang="en-US" sz="2200" dirty="0" smtClean="0"/>
          </a:p>
          <a:p>
            <a:pPr marL="457200" indent="-457200">
              <a:buFont typeface="+mj-lt"/>
              <a:buAutoNum type="arabicPeriod"/>
            </a:pPr>
            <a:r>
              <a:rPr lang="en-US" sz="2200" dirty="0" smtClean="0"/>
              <a:t>Try maximum likelihood (ML), neighbor-joining (NJ) and maximum parsimony (MP) algorithms with 100 bootstrap replications and compare the running time and the topology of the resulting trees. If encounter errors, try to use the HELP link to find out and solve it</a:t>
            </a:r>
          </a:p>
          <a:p>
            <a:pPr marL="457200" indent="-457200">
              <a:buFont typeface="+mj-lt"/>
              <a:buAutoNum type="arabicPeriod"/>
            </a:pPr>
            <a:endParaRPr lang="en-US" sz="2200" dirty="0"/>
          </a:p>
          <a:p>
            <a:pPr marL="457200" indent="-457200">
              <a:buFont typeface="+mj-lt"/>
              <a:buAutoNum type="arabicPeriod"/>
            </a:pPr>
            <a:r>
              <a:rPr lang="en-US" sz="2200" dirty="0" smtClean="0"/>
              <a:t>Color the branches and leafs in the resulting ML tree graph using different colors for different gene subfamilies</a:t>
            </a:r>
          </a:p>
          <a:p>
            <a:pPr marL="457200" indent="-457200">
              <a:buFont typeface="+mj-lt"/>
              <a:buAutoNum type="arabicPeriod"/>
            </a:pPr>
            <a:endParaRPr lang="en-US" sz="2200" dirty="0"/>
          </a:p>
        </p:txBody>
      </p:sp>
      <p:sp>
        <p:nvSpPr>
          <p:cNvPr id="4" name="Slide Number Placeholder 3"/>
          <p:cNvSpPr>
            <a:spLocks noGrp="1"/>
          </p:cNvSpPr>
          <p:nvPr>
            <p:ph type="sldNum" sz="quarter" idx="12"/>
          </p:nvPr>
        </p:nvSpPr>
        <p:spPr/>
        <p:txBody>
          <a:bodyPr/>
          <a:lstStyle/>
          <a:p>
            <a:fld id="{7FD1642A-DEA9-1E46-8DCE-D357C6F89FCD}" type="slidenum">
              <a:rPr lang="en-US" smtClean="0"/>
              <a:pPr/>
              <a:t>2</a:t>
            </a:fld>
            <a:endParaRPr lang="en-US"/>
          </a:p>
        </p:txBody>
      </p:sp>
    </p:spTree>
    <p:extLst>
      <p:ext uri="{BB962C8B-B14F-4D97-AF65-F5344CB8AC3E}">
        <p14:creationId xmlns:p14="http://schemas.microsoft.com/office/powerpoint/2010/main" val="2312249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20</a:t>
            </a:fld>
            <a:endParaRPr lang="en-US"/>
          </a:p>
        </p:txBody>
      </p:sp>
      <p:pic>
        <p:nvPicPr>
          <p:cNvPr id="50178" name="Picture 2"/>
          <p:cNvPicPr>
            <a:picLocks noChangeAspect="1" noChangeArrowheads="1"/>
          </p:cNvPicPr>
          <p:nvPr/>
        </p:nvPicPr>
        <p:blipFill>
          <a:blip r:embed="rId2"/>
          <a:srcRect/>
          <a:stretch>
            <a:fillRect/>
          </a:stretch>
        </p:blipFill>
        <p:spPr bwMode="auto">
          <a:xfrm>
            <a:off x="340835" y="213955"/>
            <a:ext cx="4101770" cy="2985804"/>
          </a:xfrm>
          <a:prstGeom prst="rect">
            <a:avLst/>
          </a:prstGeom>
          <a:noFill/>
          <a:ln w="9525">
            <a:noFill/>
            <a:miter lim="800000"/>
            <a:headEnd/>
            <a:tailEnd/>
          </a:ln>
        </p:spPr>
      </p:pic>
      <p:sp>
        <p:nvSpPr>
          <p:cNvPr id="4" name="TextBox 3"/>
          <p:cNvSpPr txBox="1"/>
          <p:nvPr/>
        </p:nvSpPr>
        <p:spPr>
          <a:xfrm>
            <a:off x="4442605" y="612475"/>
            <a:ext cx="4276748" cy="923330"/>
          </a:xfrm>
          <a:prstGeom prst="rect">
            <a:avLst/>
          </a:prstGeom>
          <a:noFill/>
        </p:spPr>
        <p:txBody>
          <a:bodyPr wrap="none" rtlCol="0">
            <a:spAutoFit/>
          </a:bodyPr>
          <a:lstStyle/>
          <a:p>
            <a:r>
              <a:rPr lang="en-US" dirty="0" smtClean="0"/>
              <a:t>Popped out window to allow option change</a:t>
            </a:r>
          </a:p>
          <a:p>
            <a:endParaRPr lang="en-US" dirty="0" smtClean="0"/>
          </a:p>
          <a:p>
            <a:r>
              <a:rPr lang="en-US" dirty="0" smtClean="0"/>
              <a:t>let’s just hit compute</a:t>
            </a:r>
            <a:endParaRPr lang="en-US" dirty="0"/>
          </a:p>
        </p:txBody>
      </p:sp>
      <p:cxnSp>
        <p:nvCxnSpPr>
          <p:cNvPr id="5" name="Straight Arrow Connector 4"/>
          <p:cNvCxnSpPr/>
          <p:nvPr/>
        </p:nvCxnSpPr>
        <p:spPr>
          <a:xfrm flipH="1">
            <a:off x="2475783" y="1431985"/>
            <a:ext cx="3614466" cy="165627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0179" name="Picture 3"/>
          <p:cNvPicPr>
            <a:picLocks noChangeAspect="1" noChangeArrowheads="1"/>
          </p:cNvPicPr>
          <p:nvPr/>
        </p:nvPicPr>
        <p:blipFill>
          <a:blip r:embed="rId3"/>
          <a:srcRect/>
          <a:stretch>
            <a:fillRect/>
          </a:stretch>
        </p:blipFill>
        <p:spPr bwMode="auto">
          <a:xfrm>
            <a:off x="155275" y="3757487"/>
            <a:ext cx="8531525" cy="2438651"/>
          </a:xfrm>
          <a:prstGeom prst="rect">
            <a:avLst/>
          </a:prstGeom>
          <a:noFill/>
          <a:ln w="9525">
            <a:noFill/>
            <a:miter lim="800000"/>
            <a:headEnd/>
            <a:tailEnd/>
          </a:ln>
        </p:spPr>
      </p:pic>
      <p:sp>
        <p:nvSpPr>
          <p:cNvPr id="10" name="TextBox 9"/>
          <p:cNvSpPr txBox="1"/>
          <p:nvPr/>
        </p:nvSpPr>
        <p:spPr>
          <a:xfrm>
            <a:off x="340835" y="6196138"/>
            <a:ext cx="6031972" cy="646331"/>
          </a:xfrm>
          <a:prstGeom prst="rect">
            <a:avLst/>
          </a:prstGeom>
          <a:noFill/>
        </p:spPr>
        <p:txBody>
          <a:bodyPr wrap="none" rtlCol="0">
            <a:spAutoFit/>
          </a:bodyPr>
          <a:lstStyle/>
          <a:p>
            <a:r>
              <a:rPr lang="en-US" dirty="0" smtClean="0"/>
              <a:t>Now the alignment explorer shows the aligned </a:t>
            </a:r>
            <a:r>
              <a:rPr lang="en-US" dirty="0" err="1" smtClean="0"/>
              <a:t>seqs</a:t>
            </a:r>
            <a:endParaRPr lang="en-US" dirty="0" smtClean="0"/>
          </a:p>
          <a:p>
            <a:r>
              <a:rPr lang="en-US" dirty="0" smtClean="0"/>
              <a:t>Next hit the save icon to save the alignment as a MEGA format</a:t>
            </a:r>
            <a:endParaRPr lang="en-US" dirty="0"/>
          </a:p>
        </p:txBody>
      </p:sp>
      <p:cxnSp>
        <p:nvCxnSpPr>
          <p:cNvPr id="11" name="Straight Arrow Connector 10"/>
          <p:cNvCxnSpPr/>
          <p:nvPr/>
        </p:nvCxnSpPr>
        <p:spPr>
          <a:xfrm flipH="1" flipV="1">
            <a:off x="767751" y="4244196"/>
            <a:ext cx="1130060" cy="23291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21</a:t>
            </a:fld>
            <a:endParaRPr lang="en-US"/>
          </a:p>
        </p:txBody>
      </p:sp>
      <p:pic>
        <p:nvPicPr>
          <p:cNvPr id="51202" name="Picture 2"/>
          <p:cNvPicPr>
            <a:picLocks noChangeAspect="1" noChangeArrowheads="1"/>
          </p:cNvPicPr>
          <p:nvPr/>
        </p:nvPicPr>
        <p:blipFill>
          <a:blip r:embed="rId2"/>
          <a:srcRect/>
          <a:stretch>
            <a:fillRect/>
          </a:stretch>
        </p:blipFill>
        <p:spPr bwMode="auto">
          <a:xfrm>
            <a:off x="421257" y="288896"/>
            <a:ext cx="3624532" cy="2673092"/>
          </a:xfrm>
          <a:prstGeom prst="rect">
            <a:avLst/>
          </a:prstGeom>
          <a:noFill/>
          <a:ln w="9525">
            <a:noFill/>
            <a:miter lim="800000"/>
            <a:headEnd/>
            <a:tailEnd/>
          </a:ln>
        </p:spPr>
      </p:pic>
      <p:sp>
        <p:nvSpPr>
          <p:cNvPr id="4" name="TextBox 3"/>
          <p:cNvSpPr txBox="1"/>
          <p:nvPr/>
        </p:nvSpPr>
        <p:spPr>
          <a:xfrm>
            <a:off x="4390845" y="664234"/>
            <a:ext cx="3508461" cy="369332"/>
          </a:xfrm>
          <a:prstGeom prst="rect">
            <a:avLst/>
          </a:prstGeom>
          <a:noFill/>
        </p:spPr>
        <p:txBody>
          <a:bodyPr wrap="none" rtlCol="0">
            <a:spAutoFit/>
          </a:bodyPr>
          <a:lstStyle/>
          <a:p>
            <a:r>
              <a:rPr lang="en-US" dirty="0" smtClean="0"/>
              <a:t>Now I saved it in the desktop folder</a:t>
            </a:r>
            <a:endParaRPr lang="en-US" dirty="0"/>
          </a:p>
        </p:txBody>
      </p:sp>
      <p:cxnSp>
        <p:nvCxnSpPr>
          <p:cNvPr id="5" name="Straight Arrow Connector 4"/>
          <p:cNvCxnSpPr/>
          <p:nvPr/>
        </p:nvCxnSpPr>
        <p:spPr>
          <a:xfrm flipH="1">
            <a:off x="862642" y="1033566"/>
            <a:ext cx="6034177" cy="2603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1203" name="Picture 3"/>
          <p:cNvPicPr>
            <a:picLocks noChangeAspect="1" noChangeArrowheads="1"/>
          </p:cNvPicPr>
          <p:nvPr/>
        </p:nvPicPr>
        <p:blipFill>
          <a:blip r:embed="rId3"/>
          <a:srcRect/>
          <a:stretch>
            <a:fillRect/>
          </a:stretch>
        </p:blipFill>
        <p:spPr bwMode="auto">
          <a:xfrm>
            <a:off x="279190" y="3250324"/>
            <a:ext cx="6617629" cy="3359007"/>
          </a:xfrm>
          <a:prstGeom prst="rect">
            <a:avLst/>
          </a:prstGeom>
          <a:noFill/>
          <a:ln w="9525">
            <a:noFill/>
            <a:miter lim="800000"/>
            <a:headEnd/>
            <a:tailEnd/>
          </a:ln>
        </p:spPr>
      </p:pic>
      <p:sp>
        <p:nvSpPr>
          <p:cNvPr id="9" name="TextBox 8"/>
          <p:cNvSpPr txBox="1"/>
          <p:nvPr/>
        </p:nvSpPr>
        <p:spPr>
          <a:xfrm>
            <a:off x="4390845" y="2444262"/>
            <a:ext cx="4295955" cy="646331"/>
          </a:xfrm>
          <a:prstGeom prst="rect">
            <a:avLst/>
          </a:prstGeom>
          <a:noFill/>
        </p:spPr>
        <p:txBody>
          <a:bodyPr wrap="square" rtlCol="0">
            <a:spAutoFit/>
          </a:bodyPr>
          <a:lstStyle/>
          <a:p>
            <a:r>
              <a:rPr lang="en-US" dirty="0" smtClean="0"/>
              <a:t>Now go back to the main window, click on File to open the saved </a:t>
            </a:r>
            <a:r>
              <a:rPr lang="en-US" dirty="0" err="1" smtClean="0"/>
              <a:t>mas</a:t>
            </a:r>
            <a:r>
              <a:rPr lang="en-US" dirty="0" smtClean="0"/>
              <a:t> file</a:t>
            </a:r>
            <a:endParaRPr lang="en-US" dirty="0"/>
          </a:p>
        </p:txBody>
      </p:sp>
      <p:cxnSp>
        <p:nvCxnSpPr>
          <p:cNvPr id="10" name="Straight Arrow Connector 9"/>
          <p:cNvCxnSpPr/>
          <p:nvPr/>
        </p:nvCxnSpPr>
        <p:spPr>
          <a:xfrm flipH="1">
            <a:off x="421258" y="2961988"/>
            <a:ext cx="4168327" cy="5487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22</a:t>
            </a:fld>
            <a:endParaRPr lang="en-US"/>
          </a:p>
        </p:txBody>
      </p:sp>
      <p:pic>
        <p:nvPicPr>
          <p:cNvPr id="52226" name="Picture 2"/>
          <p:cNvPicPr>
            <a:picLocks noChangeAspect="1" noChangeArrowheads="1"/>
          </p:cNvPicPr>
          <p:nvPr/>
        </p:nvPicPr>
        <p:blipFill>
          <a:blip r:embed="rId2"/>
          <a:srcRect/>
          <a:stretch>
            <a:fillRect/>
          </a:stretch>
        </p:blipFill>
        <p:spPr bwMode="auto">
          <a:xfrm>
            <a:off x="367881" y="365634"/>
            <a:ext cx="2990850" cy="1209675"/>
          </a:xfrm>
          <a:prstGeom prst="rect">
            <a:avLst/>
          </a:prstGeom>
          <a:noFill/>
          <a:ln w="9525">
            <a:noFill/>
            <a:miter lim="800000"/>
            <a:headEnd/>
            <a:tailEnd/>
          </a:ln>
        </p:spPr>
      </p:pic>
      <p:sp>
        <p:nvSpPr>
          <p:cNvPr id="4" name="TextBox 3"/>
          <p:cNvSpPr txBox="1"/>
          <p:nvPr/>
        </p:nvSpPr>
        <p:spPr>
          <a:xfrm>
            <a:off x="3847381" y="470942"/>
            <a:ext cx="4462697" cy="369332"/>
          </a:xfrm>
          <a:prstGeom prst="rect">
            <a:avLst/>
          </a:prstGeom>
          <a:noFill/>
        </p:spPr>
        <p:txBody>
          <a:bodyPr wrap="none" rtlCol="0">
            <a:spAutoFit/>
          </a:bodyPr>
          <a:lstStyle/>
          <a:p>
            <a:r>
              <a:rPr lang="en-US" dirty="0" smtClean="0"/>
              <a:t>This time choose analyze as it’s an aligned file</a:t>
            </a:r>
            <a:endParaRPr lang="en-US" dirty="0"/>
          </a:p>
        </p:txBody>
      </p:sp>
      <p:cxnSp>
        <p:nvCxnSpPr>
          <p:cNvPr id="5" name="Straight Arrow Connector 4"/>
          <p:cNvCxnSpPr/>
          <p:nvPr/>
        </p:nvCxnSpPr>
        <p:spPr>
          <a:xfrm flipH="1">
            <a:off x="1634528" y="840274"/>
            <a:ext cx="3981268" cy="4362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191109" y="1575309"/>
            <a:ext cx="6849374" cy="2308324"/>
          </a:xfrm>
          <a:prstGeom prst="rect">
            <a:avLst/>
          </a:prstGeom>
          <a:noFill/>
        </p:spPr>
        <p:txBody>
          <a:bodyPr wrap="square" rtlCol="0">
            <a:spAutoFit/>
          </a:bodyPr>
          <a:lstStyle/>
          <a:p>
            <a:r>
              <a:rPr lang="en-US" dirty="0" smtClean="0"/>
              <a:t>This window changed, meaning the data is loaded; we can build the tree now</a:t>
            </a:r>
          </a:p>
          <a:p>
            <a:endParaRPr lang="en-US" dirty="0" smtClean="0"/>
          </a:p>
          <a:p>
            <a:r>
              <a:rPr lang="en-US" dirty="0" smtClean="0"/>
              <a:t>You may choose from a list of different building algorithms</a:t>
            </a:r>
          </a:p>
          <a:p>
            <a:r>
              <a:rPr lang="en-US" dirty="0" smtClean="0"/>
              <a:t>basically, maximum likelihood is the most accurate but also the slowest</a:t>
            </a:r>
          </a:p>
          <a:p>
            <a:r>
              <a:rPr lang="en-US" dirty="0" smtClean="0"/>
              <a:t>neighbor-joining and maximum parsimony are also very popular and faster if you have over 50 sequences or longer sequences</a:t>
            </a:r>
          </a:p>
          <a:p>
            <a:endParaRPr lang="en-US" dirty="0"/>
          </a:p>
        </p:txBody>
      </p:sp>
      <p:pic>
        <p:nvPicPr>
          <p:cNvPr id="52228" name="Picture 4"/>
          <p:cNvPicPr>
            <a:picLocks noChangeAspect="1" noChangeArrowheads="1"/>
          </p:cNvPicPr>
          <p:nvPr/>
        </p:nvPicPr>
        <p:blipFill>
          <a:blip r:embed="rId3"/>
          <a:srcRect/>
          <a:stretch>
            <a:fillRect/>
          </a:stretch>
        </p:blipFill>
        <p:spPr bwMode="auto">
          <a:xfrm>
            <a:off x="184957" y="3707905"/>
            <a:ext cx="5666635" cy="2897090"/>
          </a:xfrm>
          <a:prstGeom prst="rect">
            <a:avLst/>
          </a:prstGeom>
          <a:noFill/>
          <a:ln w="9525">
            <a:noFill/>
            <a:miter lim="800000"/>
            <a:headEnd/>
            <a:tailEnd/>
          </a:ln>
        </p:spPr>
      </p:pic>
      <p:cxnSp>
        <p:nvCxnSpPr>
          <p:cNvPr id="10" name="Straight Arrow Connector 9"/>
          <p:cNvCxnSpPr/>
          <p:nvPr/>
        </p:nvCxnSpPr>
        <p:spPr>
          <a:xfrm flipH="1">
            <a:off x="367881" y="1880558"/>
            <a:ext cx="3652028" cy="25503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820839" y="2708694"/>
            <a:ext cx="1906436" cy="1500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43" y="466410"/>
            <a:ext cx="8324842" cy="5324535"/>
          </a:xfrm>
          <a:prstGeom prst="rect">
            <a:avLst/>
          </a:prstGeom>
        </p:spPr>
        <p:txBody>
          <a:bodyPr wrap="square">
            <a:spAutoFit/>
          </a:bodyPr>
          <a:lstStyle/>
          <a:p>
            <a:r>
              <a:rPr lang="en-US" sz="2000" dirty="0" smtClean="0"/>
              <a:t>Phylogenetic trees are calculated by applying mathematical models to infer evolutionary relationships between molecules or organisms (here sequences), based on a set of characters that describe their differences.</a:t>
            </a:r>
          </a:p>
          <a:p>
            <a:endParaRPr lang="en-US" sz="2000" dirty="0" smtClean="0"/>
          </a:p>
          <a:p>
            <a:r>
              <a:rPr lang="en-US" sz="2000" dirty="0" smtClean="0"/>
              <a:t>Four </a:t>
            </a:r>
            <a:r>
              <a:rPr lang="en-US" sz="2000" dirty="0"/>
              <a:t>main categories of phylogenetic reconstruction </a:t>
            </a:r>
            <a:r>
              <a:rPr lang="en-US" sz="2000" dirty="0" smtClean="0"/>
              <a:t>methods:</a:t>
            </a:r>
          </a:p>
          <a:p>
            <a:endParaRPr lang="en-US" sz="2000" dirty="0"/>
          </a:p>
          <a:p>
            <a:pPr marL="457200" indent="-457200">
              <a:buFont typeface="+mj-lt"/>
              <a:buAutoNum type="arabicPeriod"/>
            </a:pPr>
            <a:r>
              <a:rPr lang="en-US" sz="2000" dirty="0" smtClean="0">
                <a:solidFill>
                  <a:srgbClr val="FF0000"/>
                </a:solidFill>
              </a:rPr>
              <a:t>Maximum </a:t>
            </a:r>
            <a:r>
              <a:rPr lang="en-US" sz="2000" dirty="0">
                <a:solidFill>
                  <a:srgbClr val="FF0000"/>
                </a:solidFill>
              </a:rPr>
              <a:t>parsimony </a:t>
            </a:r>
            <a:r>
              <a:rPr lang="en-US" sz="2000" dirty="0"/>
              <a:t>approaches create trees using </a:t>
            </a:r>
            <a:r>
              <a:rPr lang="en-US" sz="2000" dirty="0" smtClean="0"/>
              <a:t>the minimum </a:t>
            </a:r>
            <a:r>
              <a:rPr lang="en-US" sz="2000" dirty="0"/>
              <a:t>number of ancestors needed to explain the </a:t>
            </a:r>
            <a:r>
              <a:rPr lang="en-US" sz="2000" dirty="0" smtClean="0"/>
              <a:t>observed characters</a:t>
            </a:r>
          </a:p>
          <a:p>
            <a:pPr marL="457200" indent="-457200">
              <a:buFont typeface="+mj-lt"/>
              <a:buAutoNum type="arabicPeriod"/>
            </a:pPr>
            <a:endParaRPr lang="en-US" sz="2000" dirty="0"/>
          </a:p>
          <a:p>
            <a:pPr marL="457200" indent="-457200">
              <a:buFont typeface="+mj-lt"/>
              <a:buAutoNum type="arabicPeriod"/>
            </a:pPr>
            <a:r>
              <a:rPr lang="en-US" sz="2000" dirty="0">
                <a:solidFill>
                  <a:srgbClr val="FF0000"/>
                </a:solidFill>
              </a:rPr>
              <a:t>Distance matrix methods</a:t>
            </a:r>
            <a:r>
              <a:rPr lang="en-US" sz="2000" dirty="0"/>
              <a:t>, such as neighbor joining, </a:t>
            </a:r>
            <a:r>
              <a:rPr lang="en-US" sz="2000" dirty="0" smtClean="0"/>
              <a:t>allow more </a:t>
            </a:r>
            <a:r>
              <a:rPr lang="en-US" sz="2000" dirty="0"/>
              <a:t>sophisticated evolutionary models than </a:t>
            </a:r>
            <a:r>
              <a:rPr lang="en-US" sz="2000" dirty="0" smtClean="0"/>
              <a:t>parsimony</a:t>
            </a:r>
          </a:p>
          <a:p>
            <a:pPr marL="457200" indent="-457200">
              <a:buFont typeface="+mj-lt"/>
              <a:buAutoNum type="arabicPeriod"/>
            </a:pPr>
            <a:endParaRPr lang="en-US" sz="2000" dirty="0" smtClean="0"/>
          </a:p>
          <a:p>
            <a:pPr marL="457200" indent="-457200">
              <a:buFont typeface="+mj-lt"/>
              <a:buAutoNum type="arabicPeriod"/>
            </a:pPr>
            <a:r>
              <a:rPr lang="en-US" sz="2000" dirty="0" smtClean="0">
                <a:solidFill>
                  <a:srgbClr val="FF0000"/>
                </a:solidFill>
              </a:rPr>
              <a:t>Maximum likelihood </a:t>
            </a:r>
            <a:r>
              <a:rPr lang="en-US" sz="2000" dirty="0"/>
              <a:t>methods search a set of tree and </a:t>
            </a:r>
            <a:r>
              <a:rPr lang="en-US" sz="2000" dirty="0" smtClean="0"/>
              <a:t>evolutionary models </a:t>
            </a:r>
            <a:r>
              <a:rPr lang="en-US" sz="2000" dirty="0"/>
              <a:t>to find the ones most likely to generate the </a:t>
            </a:r>
            <a:r>
              <a:rPr lang="en-US" sz="2000" dirty="0" smtClean="0"/>
              <a:t>observed characters</a:t>
            </a:r>
          </a:p>
          <a:p>
            <a:pPr marL="457200" indent="-457200">
              <a:buFont typeface="+mj-lt"/>
              <a:buAutoNum type="arabicPeriod"/>
            </a:pPr>
            <a:endParaRPr lang="en-US" sz="2000" dirty="0"/>
          </a:p>
          <a:p>
            <a:pPr marL="457200" indent="-457200">
              <a:buFont typeface="+mj-lt"/>
              <a:buAutoNum type="arabicPeriod"/>
            </a:pPr>
            <a:r>
              <a:rPr lang="en-US" sz="2000" dirty="0" smtClean="0">
                <a:solidFill>
                  <a:srgbClr val="FF0000"/>
                </a:solidFill>
              </a:rPr>
              <a:t>Bayesian </a:t>
            </a:r>
            <a:r>
              <a:rPr lang="en-US" sz="2000" dirty="0">
                <a:solidFill>
                  <a:srgbClr val="FF0000"/>
                </a:solidFill>
              </a:rPr>
              <a:t>approaches </a:t>
            </a:r>
            <a:r>
              <a:rPr lang="en-US" sz="2000" dirty="0"/>
              <a:t>offer more flexibility, as </a:t>
            </a:r>
            <a:r>
              <a:rPr lang="en-US" sz="2000" dirty="0" smtClean="0"/>
              <a:t>they allow </a:t>
            </a:r>
            <a:r>
              <a:rPr lang="en-US" sz="2000" dirty="0"/>
              <a:t>optimization of all aspects of a tree (model, topology</a:t>
            </a:r>
            <a:r>
              <a:rPr lang="en-US" sz="2000" dirty="0" smtClean="0"/>
              <a:t>, branch </a:t>
            </a:r>
            <a:r>
              <a:rPr lang="en-US" sz="2000" dirty="0"/>
              <a:t>length</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7FD1642A-DEA9-1E46-8DCE-D357C6F89FCD}" type="slidenum">
              <a:rPr lang="en-US" smtClean="0"/>
              <a:pPr/>
              <a:t>23</a:t>
            </a:fld>
            <a:endParaRPr lang="en-US"/>
          </a:p>
        </p:txBody>
      </p:sp>
    </p:spTree>
    <p:extLst>
      <p:ext uri="{BB962C8B-B14F-4D97-AF65-F5344CB8AC3E}">
        <p14:creationId xmlns:p14="http://schemas.microsoft.com/office/powerpoint/2010/main" val="3708758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5997" y="174565"/>
            <a:ext cx="3084386" cy="369332"/>
          </a:xfrm>
          <a:prstGeom prst="rect">
            <a:avLst/>
          </a:prstGeom>
        </p:spPr>
        <p:txBody>
          <a:bodyPr wrap="none">
            <a:spAutoFit/>
          </a:bodyPr>
          <a:lstStyle/>
          <a:p>
            <a:r>
              <a:rPr lang="en-US" dirty="0"/>
              <a:t>Syst. Biol. 55(2):314–328, 2006</a:t>
            </a:r>
          </a:p>
        </p:txBody>
      </p:sp>
      <p:sp>
        <p:nvSpPr>
          <p:cNvPr id="3" name="Rectangle 2"/>
          <p:cNvSpPr/>
          <p:nvPr/>
        </p:nvSpPr>
        <p:spPr>
          <a:xfrm>
            <a:off x="273476" y="717326"/>
            <a:ext cx="8553051" cy="4154983"/>
          </a:xfrm>
          <a:prstGeom prst="rect">
            <a:avLst/>
          </a:prstGeom>
        </p:spPr>
        <p:txBody>
          <a:bodyPr wrap="square">
            <a:spAutoFit/>
          </a:bodyPr>
          <a:lstStyle/>
          <a:p>
            <a:r>
              <a:rPr lang="en-US" sz="2400" dirty="0"/>
              <a:t>Maximum likelihood and Bayesian, in general, </a:t>
            </a:r>
            <a:r>
              <a:rPr lang="en-US" sz="2400" dirty="0">
                <a:solidFill>
                  <a:srgbClr val="FF0000"/>
                </a:solidFill>
              </a:rPr>
              <a:t>outperformed</a:t>
            </a:r>
            <a:r>
              <a:rPr lang="en-US" sz="2400" dirty="0"/>
              <a:t> neighbor joining </a:t>
            </a:r>
            <a:r>
              <a:rPr lang="en-US" sz="2400" dirty="0" smtClean="0"/>
              <a:t>and maximum </a:t>
            </a:r>
            <a:r>
              <a:rPr lang="en-US" sz="2400" dirty="0"/>
              <a:t>parsimony in terms of tree reconstruction </a:t>
            </a:r>
            <a:r>
              <a:rPr lang="en-US" sz="2400" dirty="0">
                <a:solidFill>
                  <a:srgbClr val="FF0000"/>
                </a:solidFill>
              </a:rPr>
              <a:t>accuracy</a:t>
            </a:r>
            <a:r>
              <a:rPr lang="en-US" sz="2400" dirty="0"/>
              <a:t>. </a:t>
            </a:r>
            <a:endParaRPr lang="en-US" sz="2400" dirty="0" smtClean="0"/>
          </a:p>
          <a:p>
            <a:endParaRPr lang="en-US" sz="2400" dirty="0" smtClean="0"/>
          </a:p>
          <a:p>
            <a:r>
              <a:rPr lang="en-US" sz="2400" dirty="0"/>
              <a:t>In general</a:t>
            </a:r>
            <a:r>
              <a:rPr lang="en-US" sz="2400" dirty="0" smtClean="0"/>
              <a:t>, our </a:t>
            </a:r>
            <a:r>
              <a:rPr lang="en-US" sz="2400" dirty="0"/>
              <a:t>results indicate that as </a:t>
            </a:r>
            <a:r>
              <a:rPr lang="en-US" sz="2400" dirty="0">
                <a:solidFill>
                  <a:srgbClr val="FF0000"/>
                </a:solidFill>
              </a:rPr>
              <a:t>alignment</a:t>
            </a:r>
            <a:r>
              <a:rPr lang="en-US" sz="2400" dirty="0"/>
              <a:t> error increases, topological accuracy decreases</a:t>
            </a:r>
            <a:r>
              <a:rPr lang="en-US" sz="2400" dirty="0" smtClean="0"/>
              <a:t>.</a:t>
            </a:r>
          </a:p>
          <a:p>
            <a:endParaRPr lang="en-US" sz="2400" dirty="0"/>
          </a:p>
          <a:p>
            <a:r>
              <a:rPr lang="en-US" sz="2400" dirty="0" smtClean="0"/>
              <a:t>Results </a:t>
            </a:r>
            <a:r>
              <a:rPr lang="en-US" sz="2400" dirty="0"/>
              <a:t>also indicated that as the </a:t>
            </a:r>
            <a:r>
              <a:rPr lang="en-US" sz="2400" dirty="0">
                <a:solidFill>
                  <a:srgbClr val="FF0000"/>
                </a:solidFill>
              </a:rPr>
              <a:t>length of the branch </a:t>
            </a:r>
            <a:r>
              <a:rPr lang="en-US" sz="2400" dirty="0"/>
              <a:t>and </a:t>
            </a:r>
            <a:r>
              <a:rPr lang="en-US" sz="2400" dirty="0" smtClean="0"/>
              <a:t>of the </a:t>
            </a:r>
            <a:r>
              <a:rPr lang="en-US" sz="2400" dirty="0"/>
              <a:t>neighboring branches increase, alignment accuracy decreases, and the length of the neighboring branches is the </a:t>
            </a:r>
            <a:r>
              <a:rPr lang="en-US" sz="2400" dirty="0" smtClean="0"/>
              <a:t>major factor </a:t>
            </a:r>
            <a:r>
              <a:rPr lang="en-US" sz="2400" dirty="0"/>
              <a:t>in topological accuracy.</a:t>
            </a:r>
          </a:p>
        </p:txBody>
      </p:sp>
      <p:sp>
        <p:nvSpPr>
          <p:cNvPr id="4" name="Rectangle 3"/>
          <p:cNvSpPr/>
          <p:nvPr/>
        </p:nvSpPr>
        <p:spPr>
          <a:xfrm>
            <a:off x="273476" y="5286633"/>
            <a:ext cx="8553051" cy="1200329"/>
          </a:xfrm>
          <a:prstGeom prst="rect">
            <a:avLst/>
          </a:prstGeom>
        </p:spPr>
        <p:txBody>
          <a:bodyPr wrap="square">
            <a:spAutoFit/>
          </a:bodyPr>
          <a:lstStyle/>
          <a:p>
            <a:r>
              <a:rPr lang="en-US" dirty="0"/>
              <a:t>Over the variety of conditions tested, Bayesian trees estimated from DNA sequences that had been aligned according to the alignment of the corresponding protein sequences were the most accurate, followed by Maximum Likelihood trees estimated from DNA sequences and Parsimony trees estimated from protein sequences</a:t>
            </a:r>
          </a:p>
        </p:txBody>
      </p:sp>
      <p:sp>
        <p:nvSpPr>
          <p:cNvPr id="5" name="Rectangle 4"/>
          <p:cNvSpPr/>
          <p:nvPr/>
        </p:nvSpPr>
        <p:spPr>
          <a:xfrm>
            <a:off x="2894246" y="4843685"/>
            <a:ext cx="3606351" cy="369332"/>
          </a:xfrm>
          <a:prstGeom prst="rect">
            <a:avLst/>
          </a:prstGeom>
        </p:spPr>
        <p:txBody>
          <a:bodyPr wrap="none">
            <a:spAutoFit/>
          </a:bodyPr>
          <a:lstStyle/>
          <a:p>
            <a:r>
              <a:rPr lang="en-US" dirty="0" err="1"/>
              <a:t>Mol</a:t>
            </a:r>
            <a:r>
              <a:rPr lang="en-US" dirty="0"/>
              <a:t> </a:t>
            </a:r>
            <a:r>
              <a:rPr lang="en-US" dirty="0" err="1"/>
              <a:t>Biol</a:t>
            </a:r>
            <a:r>
              <a:rPr lang="en-US" dirty="0"/>
              <a:t> </a:t>
            </a:r>
            <a:r>
              <a:rPr lang="en-US" dirty="0" err="1"/>
              <a:t>Evol</a:t>
            </a:r>
            <a:r>
              <a:rPr lang="en-US" dirty="0"/>
              <a:t> (2005) 22 (3): 792-802.</a:t>
            </a:r>
          </a:p>
        </p:txBody>
      </p:sp>
      <p:sp>
        <p:nvSpPr>
          <p:cNvPr id="6" name="Slide Number Placeholder 5"/>
          <p:cNvSpPr>
            <a:spLocks noGrp="1"/>
          </p:cNvSpPr>
          <p:nvPr>
            <p:ph type="sldNum" sz="quarter" idx="12"/>
          </p:nvPr>
        </p:nvSpPr>
        <p:spPr/>
        <p:txBody>
          <a:bodyPr/>
          <a:lstStyle/>
          <a:p>
            <a:fld id="{7FD1642A-DEA9-1E46-8DCE-D357C6F89FCD}" type="slidenum">
              <a:rPr lang="en-US" smtClean="0"/>
              <a:pPr/>
              <a:t>24</a:t>
            </a:fld>
            <a:endParaRPr lang="en-US"/>
          </a:p>
        </p:txBody>
      </p:sp>
    </p:spTree>
    <p:extLst>
      <p:ext uri="{BB962C8B-B14F-4D97-AF65-F5344CB8AC3E}">
        <p14:creationId xmlns:p14="http://schemas.microsoft.com/office/powerpoint/2010/main" val="4187575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25</a:t>
            </a:fld>
            <a:endParaRPr lang="en-US"/>
          </a:p>
        </p:txBody>
      </p:sp>
      <p:pic>
        <p:nvPicPr>
          <p:cNvPr id="53250" name="Picture 2"/>
          <p:cNvPicPr>
            <a:picLocks noChangeAspect="1" noChangeArrowheads="1"/>
          </p:cNvPicPr>
          <p:nvPr/>
        </p:nvPicPr>
        <p:blipFill>
          <a:blip r:embed="rId2"/>
          <a:srcRect/>
          <a:stretch>
            <a:fillRect/>
          </a:stretch>
        </p:blipFill>
        <p:spPr bwMode="auto">
          <a:xfrm>
            <a:off x="0" y="0"/>
            <a:ext cx="3786188" cy="1554163"/>
          </a:xfrm>
          <a:prstGeom prst="rect">
            <a:avLst/>
          </a:prstGeom>
          <a:noFill/>
          <a:ln w="9525">
            <a:noFill/>
            <a:miter lim="800000"/>
            <a:headEnd/>
            <a:tailEnd/>
          </a:ln>
        </p:spPr>
      </p:pic>
      <p:pic>
        <p:nvPicPr>
          <p:cNvPr id="53251" name="Picture 3"/>
          <p:cNvPicPr>
            <a:picLocks noChangeAspect="1" noChangeArrowheads="1"/>
          </p:cNvPicPr>
          <p:nvPr/>
        </p:nvPicPr>
        <p:blipFill>
          <a:blip r:embed="rId3"/>
          <a:srcRect/>
          <a:stretch>
            <a:fillRect/>
          </a:stretch>
        </p:blipFill>
        <p:spPr bwMode="auto">
          <a:xfrm>
            <a:off x="957532" y="1800392"/>
            <a:ext cx="4147090" cy="4555958"/>
          </a:xfrm>
          <a:prstGeom prst="rect">
            <a:avLst/>
          </a:prstGeom>
          <a:noFill/>
          <a:ln w="9525">
            <a:noFill/>
            <a:miter lim="800000"/>
            <a:headEnd/>
            <a:tailEnd/>
          </a:ln>
        </p:spPr>
      </p:pic>
      <p:cxnSp>
        <p:nvCxnSpPr>
          <p:cNvPr id="5" name="Straight Arrow Connector 4"/>
          <p:cNvCxnSpPr/>
          <p:nvPr/>
        </p:nvCxnSpPr>
        <p:spPr>
          <a:xfrm flipH="1">
            <a:off x="1634528" y="840274"/>
            <a:ext cx="3981268" cy="4362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615796" y="672860"/>
            <a:ext cx="1238224" cy="369332"/>
          </a:xfrm>
          <a:prstGeom prst="rect">
            <a:avLst/>
          </a:prstGeom>
          <a:noFill/>
        </p:spPr>
        <p:txBody>
          <a:bodyPr wrap="none" rtlCol="0">
            <a:spAutoFit/>
          </a:bodyPr>
          <a:lstStyle/>
          <a:p>
            <a:r>
              <a:rPr lang="en-US" dirty="0" smtClean="0"/>
              <a:t>Choose yes</a:t>
            </a:r>
            <a:endParaRPr lang="en-US" dirty="0"/>
          </a:p>
        </p:txBody>
      </p:sp>
      <p:sp>
        <p:nvSpPr>
          <p:cNvPr id="7" name="Rectangle 6"/>
          <p:cNvSpPr/>
          <p:nvPr/>
        </p:nvSpPr>
        <p:spPr>
          <a:xfrm>
            <a:off x="5300914" y="3059668"/>
            <a:ext cx="2911433" cy="1200329"/>
          </a:xfrm>
          <a:prstGeom prst="rect">
            <a:avLst/>
          </a:prstGeom>
        </p:spPr>
        <p:txBody>
          <a:bodyPr wrap="square">
            <a:spAutoFit/>
          </a:bodyPr>
          <a:lstStyle/>
          <a:p>
            <a:r>
              <a:rPr lang="en-US" dirty="0" smtClean="0"/>
              <a:t>You may choose parameters for tree building</a:t>
            </a:r>
          </a:p>
          <a:p>
            <a:endParaRPr lang="en-US" dirty="0" smtClean="0"/>
          </a:p>
          <a:p>
            <a:r>
              <a:rPr lang="en-US" dirty="0" smtClean="0"/>
              <a:t>Let’s just hit compute</a:t>
            </a:r>
            <a:endParaRPr lang="en-US" dirty="0"/>
          </a:p>
        </p:txBody>
      </p:sp>
      <p:cxnSp>
        <p:nvCxnSpPr>
          <p:cNvPr id="8" name="Straight Arrow Connector 7"/>
          <p:cNvCxnSpPr/>
          <p:nvPr/>
        </p:nvCxnSpPr>
        <p:spPr>
          <a:xfrm flipH="1">
            <a:off x="3512211" y="4259997"/>
            <a:ext cx="2819578" cy="19395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26</a:t>
            </a:fld>
            <a:endParaRPr lang="en-US"/>
          </a:p>
        </p:txBody>
      </p:sp>
      <p:pic>
        <p:nvPicPr>
          <p:cNvPr id="54274" name="Picture 2"/>
          <p:cNvPicPr>
            <a:picLocks noChangeAspect="1" noChangeArrowheads="1"/>
          </p:cNvPicPr>
          <p:nvPr/>
        </p:nvPicPr>
        <p:blipFill>
          <a:blip r:embed="rId2"/>
          <a:srcRect/>
          <a:stretch>
            <a:fillRect/>
          </a:stretch>
        </p:blipFill>
        <p:spPr bwMode="auto">
          <a:xfrm>
            <a:off x="1" y="0"/>
            <a:ext cx="3821502" cy="3643656"/>
          </a:xfrm>
          <a:prstGeom prst="rect">
            <a:avLst/>
          </a:prstGeom>
          <a:noFill/>
          <a:ln w="9525">
            <a:noFill/>
            <a:miter lim="800000"/>
            <a:headEnd/>
            <a:tailEnd/>
          </a:ln>
        </p:spPr>
      </p:pic>
      <p:pic>
        <p:nvPicPr>
          <p:cNvPr id="54275" name="Picture 3"/>
          <p:cNvPicPr>
            <a:picLocks noChangeAspect="1" noChangeArrowheads="1"/>
          </p:cNvPicPr>
          <p:nvPr/>
        </p:nvPicPr>
        <p:blipFill>
          <a:blip r:embed="rId3"/>
          <a:srcRect/>
          <a:stretch>
            <a:fillRect/>
          </a:stretch>
        </p:blipFill>
        <p:spPr bwMode="auto">
          <a:xfrm>
            <a:off x="3053750" y="3538301"/>
            <a:ext cx="5633049" cy="3183173"/>
          </a:xfrm>
          <a:prstGeom prst="rect">
            <a:avLst/>
          </a:prstGeom>
          <a:noFill/>
          <a:ln w="9525">
            <a:noFill/>
            <a:miter lim="800000"/>
            <a:headEnd/>
            <a:tailEnd/>
          </a:ln>
        </p:spPr>
      </p:pic>
      <p:sp>
        <p:nvSpPr>
          <p:cNvPr id="5" name="Rectangle 4"/>
          <p:cNvSpPr/>
          <p:nvPr/>
        </p:nvSpPr>
        <p:spPr>
          <a:xfrm>
            <a:off x="5133704" y="2875002"/>
            <a:ext cx="3756798" cy="369332"/>
          </a:xfrm>
          <a:prstGeom prst="rect">
            <a:avLst/>
          </a:prstGeom>
        </p:spPr>
        <p:txBody>
          <a:bodyPr wrap="none">
            <a:spAutoFit/>
          </a:bodyPr>
          <a:lstStyle/>
          <a:p>
            <a:r>
              <a:rPr lang="en-US" dirty="0" smtClean="0"/>
              <a:t>the tree graph is shown after it’s done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54379" y="1324693"/>
            <a:ext cx="4838700" cy="42862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FD1642A-DEA9-1E46-8DCE-D357C6F89FCD}" type="slidenum">
              <a:rPr lang="en-US" smtClean="0"/>
              <a:pPr/>
              <a:t>27</a:t>
            </a:fld>
            <a:endParaRPr lang="en-US"/>
          </a:p>
        </p:txBody>
      </p:sp>
      <p:sp>
        <p:nvSpPr>
          <p:cNvPr id="55297" name="Rectangle 1"/>
          <p:cNvSpPr>
            <a:spLocks noChangeArrowheads="1"/>
          </p:cNvSpPr>
          <p:nvPr/>
        </p:nvSpPr>
        <p:spPr bwMode="auto">
          <a:xfrm>
            <a:off x="445753" y="274767"/>
            <a:ext cx="728351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mbria" pitchFamily="18" charset="0"/>
                <a:ea typeface="SimSun" pitchFamily="2" charset="-122"/>
                <a:cs typeface="Times New Roman" pitchFamily="18" charset="0"/>
              </a:rPr>
              <a:t>if we want to have statistical values on the clustering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mbria" pitchFamily="18" charset="0"/>
                <a:ea typeface="SimSun" pitchFamily="2" charset="-122"/>
                <a:cs typeface="Times New Roman" pitchFamily="18" charset="0"/>
              </a:rPr>
              <a:t>this time we want to choose neighbor-joining algorithm because it is much faster than maximum likelihood. Here we also want to choose bootstrap method to test the phylogeny then we will have statistical values for each node.</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6064370" y="2846717"/>
            <a:ext cx="1829925" cy="369332"/>
          </a:xfrm>
          <a:prstGeom prst="rect">
            <a:avLst/>
          </a:prstGeom>
          <a:noFill/>
        </p:spPr>
        <p:txBody>
          <a:bodyPr wrap="none" rtlCol="0">
            <a:spAutoFit/>
          </a:bodyPr>
          <a:lstStyle/>
          <a:p>
            <a:r>
              <a:rPr lang="en-US" dirty="0" smtClean="0"/>
              <a:t>Now change here</a:t>
            </a:r>
            <a:endParaRPr lang="en-US" dirty="0"/>
          </a:p>
        </p:txBody>
      </p:sp>
      <p:cxnSp>
        <p:nvCxnSpPr>
          <p:cNvPr id="6" name="Straight Arrow Connector 5"/>
          <p:cNvCxnSpPr>
            <a:stCxn id="5" idx="1"/>
          </p:cNvCxnSpPr>
          <p:nvPr/>
        </p:nvCxnSpPr>
        <p:spPr>
          <a:xfrm flipH="1">
            <a:off x="4994695" y="3031383"/>
            <a:ext cx="1069675" cy="309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719313" y="3441940"/>
            <a:ext cx="3298147" cy="369332"/>
          </a:xfrm>
          <a:prstGeom prst="rect">
            <a:avLst/>
          </a:prstGeom>
          <a:noFill/>
        </p:spPr>
        <p:txBody>
          <a:bodyPr wrap="none" rtlCol="0">
            <a:spAutoFit/>
          </a:bodyPr>
          <a:lstStyle/>
          <a:p>
            <a:r>
              <a:rPr lang="en-US" dirty="0" smtClean="0"/>
              <a:t>Yellow are where you can change</a:t>
            </a:r>
            <a:endParaRPr lang="en-US" dirty="0"/>
          </a:p>
        </p:txBody>
      </p:sp>
      <p:sp>
        <p:nvSpPr>
          <p:cNvPr id="10" name="TextBox 9"/>
          <p:cNvSpPr txBox="1"/>
          <p:nvPr/>
        </p:nvSpPr>
        <p:spPr>
          <a:xfrm>
            <a:off x="5486730" y="4425351"/>
            <a:ext cx="3669979" cy="646331"/>
          </a:xfrm>
          <a:prstGeom prst="rect">
            <a:avLst/>
          </a:prstGeom>
          <a:noFill/>
        </p:spPr>
        <p:txBody>
          <a:bodyPr wrap="none" rtlCol="0">
            <a:spAutoFit/>
          </a:bodyPr>
          <a:lstStyle/>
          <a:p>
            <a:r>
              <a:rPr lang="en-US" dirty="0" smtClean="0"/>
              <a:t>To learn what do these options mean</a:t>
            </a:r>
          </a:p>
          <a:p>
            <a:r>
              <a:rPr lang="en-US" dirty="0" smtClean="0"/>
              <a:t>Click on help</a:t>
            </a:r>
            <a:endParaRPr lang="en-US" dirty="0"/>
          </a:p>
        </p:txBody>
      </p:sp>
      <p:cxnSp>
        <p:nvCxnSpPr>
          <p:cNvPr id="11" name="Straight Arrow Connector 10"/>
          <p:cNvCxnSpPr/>
          <p:nvPr/>
        </p:nvCxnSpPr>
        <p:spPr>
          <a:xfrm flipH="1">
            <a:off x="5184476" y="4960189"/>
            <a:ext cx="1069674" cy="4917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386787" y="1513309"/>
            <a:ext cx="6353175" cy="37623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FD1642A-DEA9-1E46-8DCE-D357C6F89FCD}" type="slidenum">
              <a:rPr lang="en-US" smtClean="0"/>
              <a:pPr/>
              <a:t>28</a:t>
            </a:fld>
            <a:endParaRPr lang="en-US"/>
          </a:p>
        </p:txBody>
      </p:sp>
      <p:cxnSp>
        <p:nvCxnSpPr>
          <p:cNvPr id="4" name="Straight Arrow Connector 3"/>
          <p:cNvCxnSpPr/>
          <p:nvPr/>
        </p:nvCxnSpPr>
        <p:spPr>
          <a:xfrm flipH="1">
            <a:off x="3595154" y="819509"/>
            <a:ext cx="232914" cy="1500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595154" y="612475"/>
            <a:ext cx="3498202" cy="369332"/>
          </a:xfrm>
          <a:prstGeom prst="rect">
            <a:avLst/>
          </a:prstGeom>
          <a:noFill/>
        </p:spPr>
        <p:txBody>
          <a:bodyPr wrap="none" rtlCol="0">
            <a:spAutoFit/>
          </a:bodyPr>
          <a:lstStyle/>
          <a:p>
            <a:r>
              <a:rPr lang="en-US" dirty="0" smtClean="0"/>
              <a:t>Consensus tree from bootstrap test</a:t>
            </a:r>
            <a:endParaRPr lang="en-US" dirty="0"/>
          </a:p>
        </p:txBody>
      </p:sp>
      <p:cxnSp>
        <p:nvCxnSpPr>
          <p:cNvPr id="8" name="Straight Arrow Connector 7"/>
          <p:cNvCxnSpPr/>
          <p:nvPr/>
        </p:nvCxnSpPr>
        <p:spPr>
          <a:xfrm>
            <a:off x="1338263" y="981807"/>
            <a:ext cx="507790" cy="13386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63766" y="150810"/>
            <a:ext cx="3131388" cy="923330"/>
          </a:xfrm>
          <a:prstGeom prst="rect">
            <a:avLst/>
          </a:prstGeom>
          <a:noFill/>
        </p:spPr>
        <p:txBody>
          <a:bodyPr wrap="square" rtlCol="0">
            <a:spAutoFit/>
          </a:bodyPr>
          <a:lstStyle/>
          <a:p>
            <a:r>
              <a:rPr lang="en-US" dirty="0" smtClean="0"/>
              <a:t>This is the original tree with bootstrap support values at each internal node</a:t>
            </a:r>
            <a:endParaRPr lang="en-US" dirty="0"/>
          </a:p>
        </p:txBody>
      </p:sp>
      <p:pic>
        <p:nvPicPr>
          <p:cNvPr id="3075" name="Picture 3"/>
          <p:cNvPicPr>
            <a:picLocks noChangeAspect="1" noChangeArrowheads="1"/>
          </p:cNvPicPr>
          <p:nvPr/>
        </p:nvPicPr>
        <p:blipFill>
          <a:blip r:embed="rId3"/>
          <a:srcRect/>
          <a:stretch>
            <a:fillRect/>
          </a:stretch>
        </p:blipFill>
        <p:spPr bwMode="auto">
          <a:xfrm>
            <a:off x="5475965" y="4735902"/>
            <a:ext cx="3339603" cy="198557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29</a:t>
            </a:fld>
            <a:endParaRPr lang="en-US"/>
          </a:p>
        </p:txBody>
      </p:sp>
      <p:pic>
        <p:nvPicPr>
          <p:cNvPr id="57347" name="Picture 3"/>
          <p:cNvPicPr>
            <a:picLocks noChangeAspect="1" noChangeArrowheads="1"/>
          </p:cNvPicPr>
          <p:nvPr/>
        </p:nvPicPr>
        <p:blipFill>
          <a:blip r:embed="rId2"/>
          <a:srcRect/>
          <a:stretch>
            <a:fillRect/>
          </a:stretch>
        </p:blipFill>
        <p:spPr bwMode="auto">
          <a:xfrm>
            <a:off x="862641" y="690114"/>
            <a:ext cx="7471799" cy="5331125"/>
          </a:xfrm>
          <a:prstGeom prst="rect">
            <a:avLst/>
          </a:prstGeom>
          <a:noFill/>
          <a:ln w="9525">
            <a:noFill/>
            <a:miter lim="800000"/>
            <a:headEnd/>
            <a:tailEnd/>
          </a:ln>
        </p:spPr>
      </p:pic>
      <p:sp>
        <p:nvSpPr>
          <p:cNvPr id="4" name="TextBox 3"/>
          <p:cNvSpPr txBox="1"/>
          <p:nvPr/>
        </p:nvSpPr>
        <p:spPr>
          <a:xfrm>
            <a:off x="603849" y="690114"/>
            <a:ext cx="1509196" cy="369332"/>
          </a:xfrm>
          <a:prstGeom prst="rect">
            <a:avLst/>
          </a:prstGeom>
          <a:noFill/>
        </p:spPr>
        <p:txBody>
          <a:bodyPr wrap="none" rtlCol="0">
            <a:spAutoFit/>
          </a:bodyPr>
          <a:lstStyle/>
          <a:p>
            <a:r>
              <a:rPr lang="en-US" dirty="0" smtClean="0"/>
              <a:t>Bootstrap test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Homework assignment </a:t>
            </a:r>
            <a:r>
              <a:rPr lang="en-US" altLang="zh-CN" dirty="0" smtClean="0"/>
              <a:t>5 Cont.</a:t>
            </a:r>
            <a:endParaRPr lang="zh-CN" alt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altLang="zh-CN" sz="2800" dirty="0"/>
              <a:t>Export the tree as a </a:t>
            </a:r>
            <a:r>
              <a:rPr lang="en-US" altLang="zh-CN" sz="2800" dirty="0" err="1"/>
              <a:t>newick</a:t>
            </a:r>
            <a:r>
              <a:rPr lang="en-US" altLang="zh-CN" sz="2800" dirty="0"/>
              <a:t> format file</a:t>
            </a:r>
          </a:p>
          <a:p>
            <a:pPr marL="0" indent="0">
              <a:buNone/>
            </a:pPr>
            <a:endParaRPr lang="en-US" altLang="zh-CN" sz="2800" dirty="0"/>
          </a:p>
          <a:p>
            <a:pPr marL="514350" indent="-514350">
              <a:buFont typeface="+mj-lt"/>
              <a:buAutoNum type="arabicPeriod" startAt="4"/>
            </a:pPr>
            <a:r>
              <a:rPr lang="en-US" altLang="zh-CN" sz="2800" dirty="0"/>
              <a:t>Prepare a color definition file for different gene subfamilies (see step 3); upload the </a:t>
            </a:r>
            <a:r>
              <a:rPr lang="en-US" altLang="zh-CN" sz="2800" dirty="0" err="1"/>
              <a:t>newick</a:t>
            </a:r>
            <a:r>
              <a:rPr lang="en-US" altLang="zh-CN" sz="2800" dirty="0"/>
              <a:t> tree </a:t>
            </a:r>
            <a:r>
              <a:rPr lang="en-US" altLang="zh-CN" sz="2800" dirty="0" smtClean="0"/>
              <a:t>file and </a:t>
            </a:r>
            <a:r>
              <a:rPr lang="en-US" altLang="zh-CN" sz="2800" dirty="0"/>
              <a:t>the color definition file </a:t>
            </a:r>
            <a:r>
              <a:rPr lang="en-US" altLang="zh-CN" sz="2800" dirty="0" smtClean="0"/>
              <a:t>to </a:t>
            </a:r>
            <a:r>
              <a:rPr lang="en-US" altLang="zh-CN" sz="2800" dirty="0" err="1"/>
              <a:t>iTOL</a:t>
            </a:r>
            <a:r>
              <a:rPr lang="en-US" altLang="zh-CN" sz="2800" dirty="0"/>
              <a:t> to </a:t>
            </a:r>
            <a:r>
              <a:rPr lang="en-US" altLang="zh-CN" sz="2800" dirty="0" smtClean="0"/>
              <a:t>display </a:t>
            </a:r>
            <a:r>
              <a:rPr lang="en-US" altLang="zh-CN" sz="2800" dirty="0"/>
              <a:t>the tree</a:t>
            </a:r>
          </a:p>
          <a:p>
            <a:endParaRPr lang="zh-CN" altLang="en-US" sz="2000" dirty="0"/>
          </a:p>
        </p:txBody>
      </p:sp>
      <p:sp>
        <p:nvSpPr>
          <p:cNvPr id="4" name="Rectangle 3"/>
          <p:cNvSpPr/>
          <p:nvPr/>
        </p:nvSpPr>
        <p:spPr>
          <a:xfrm>
            <a:off x="255320" y="5541039"/>
            <a:ext cx="8615547" cy="923330"/>
          </a:xfrm>
          <a:prstGeom prst="rect">
            <a:avLst/>
          </a:prstGeom>
        </p:spPr>
        <p:txBody>
          <a:bodyPr wrap="square">
            <a:spAutoFit/>
          </a:bodyPr>
          <a:lstStyle/>
          <a:p>
            <a:r>
              <a:rPr lang="en-US" altLang="zh-CN" dirty="0"/>
              <a:t>Write a report (in </a:t>
            </a:r>
            <a:r>
              <a:rPr lang="en-US" altLang="zh-CN" dirty="0">
                <a:solidFill>
                  <a:srgbClr val="FF0000"/>
                </a:solidFill>
              </a:rPr>
              <a:t>word or </a:t>
            </a:r>
            <a:r>
              <a:rPr lang="en-US" altLang="zh-CN" dirty="0" err="1">
                <a:solidFill>
                  <a:srgbClr val="FF0000"/>
                </a:solidFill>
              </a:rPr>
              <a:t>ppt</a:t>
            </a:r>
            <a:r>
              <a:rPr lang="en-US" altLang="zh-CN" dirty="0"/>
              <a:t>) to include all the </a:t>
            </a:r>
            <a:r>
              <a:rPr lang="en-US" altLang="zh-CN" dirty="0" smtClean="0"/>
              <a:t>operations and </a:t>
            </a:r>
            <a:r>
              <a:rPr lang="en-US" altLang="zh-CN" dirty="0"/>
              <a:t>screen </a:t>
            </a:r>
            <a:r>
              <a:rPr lang="en-US" altLang="zh-CN" dirty="0" smtClean="0"/>
              <a:t>shots.</a:t>
            </a:r>
            <a:endParaRPr lang="en-US" altLang="zh-CN" dirty="0"/>
          </a:p>
          <a:p>
            <a:endParaRPr lang="en-US" altLang="zh-CN" dirty="0"/>
          </a:p>
          <a:p>
            <a:r>
              <a:rPr lang="en-US" altLang="zh-CN" dirty="0"/>
              <a:t>  </a:t>
            </a:r>
            <a:r>
              <a:rPr lang="en-US" altLang="zh-CN" dirty="0">
                <a:solidFill>
                  <a:srgbClr val="FF0000"/>
                </a:solidFill>
              </a:rPr>
              <a:t>Due on </a:t>
            </a:r>
            <a:r>
              <a:rPr lang="en-US" altLang="zh-CN" dirty="0" smtClean="0">
                <a:solidFill>
                  <a:srgbClr val="FF0000"/>
                </a:solidFill>
              </a:rPr>
              <a:t>Oct 21 </a:t>
            </a:r>
            <a:r>
              <a:rPr lang="en-US" altLang="zh-CN" dirty="0"/>
              <a:t>(send by email)</a:t>
            </a:r>
            <a:endParaRPr lang="zh-CN" altLang="en-US" dirty="0"/>
          </a:p>
        </p:txBody>
      </p:sp>
      <p:sp>
        <p:nvSpPr>
          <p:cNvPr id="5" name="TextBox 4"/>
          <p:cNvSpPr txBox="1"/>
          <p:nvPr/>
        </p:nvSpPr>
        <p:spPr>
          <a:xfrm>
            <a:off x="5280204" y="5798145"/>
            <a:ext cx="3302143" cy="923330"/>
          </a:xfrm>
          <a:prstGeom prst="rect">
            <a:avLst/>
          </a:prstGeom>
          <a:noFill/>
        </p:spPr>
        <p:txBody>
          <a:bodyPr wrap="none" rtlCol="0">
            <a:spAutoFit/>
          </a:bodyPr>
          <a:lstStyle/>
          <a:p>
            <a:r>
              <a:rPr lang="en-US" dirty="0" smtClean="0"/>
              <a:t>Office hour: </a:t>
            </a:r>
          </a:p>
          <a:p>
            <a:r>
              <a:rPr lang="en-US" dirty="0" smtClean="0">
                <a:solidFill>
                  <a:srgbClr val="FF0000"/>
                </a:solidFill>
              </a:rPr>
              <a:t>Tue, Thu and Fri 2-4pm, MO325A</a:t>
            </a:r>
          </a:p>
          <a:p>
            <a:r>
              <a:rPr lang="en-US" dirty="0" smtClean="0">
                <a:solidFill>
                  <a:srgbClr val="FF0000"/>
                </a:solidFill>
              </a:rPr>
              <a:t>Or email: </a:t>
            </a:r>
            <a:r>
              <a:rPr lang="en-US" dirty="0" err="1" smtClean="0">
                <a:solidFill>
                  <a:srgbClr val="FF0000"/>
                </a:solidFill>
              </a:rPr>
              <a:t>yyin@niu.edu</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7FD1642A-DEA9-1E46-8DCE-D357C6F89FCD}" type="slidenum">
              <a:rPr lang="en-US" smtClean="0"/>
              <a:pPr/>
              <a:t>3</a:t>
            </a:fld>
            <a:endParaRPr lang="en-US"/>
          </a:p>
        </p:txBody>
      </p:sp>
    </p:spTree>
    <p:extLst>
      <p:ext uri="{BB962C8B-B14F-4D97-AF65-F5344CB8AC3E}">
        <p14:creationId xmlns:p14="http://schemas.microsoft.com/office/powerpoint/2010/main" val="2435561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30</a:t>
            </a:fld>
            <a:endParaRPr lang="en-US"/>
          </a:p>
        </p:txBody>
      </p:sp>
      <p:sp>
        <p:nvSpPr>
          <p:cNvPr id="3" name="TextBox 2"/>
          <p:cNvSpPr txBox="1"/>
          <p:nvPr/>
        </p:nvSpPr>
        <p:spPr>
          <a:xfrm>
            <a:off x="2184400" y="495300"/>
            <a:ext cx="4228850" cy="369332"/>
          </a:xfrm>
          <a:prstGeom prst="rect">
            <a:avLst/>
          </a:prstGeom>
          <a:noFill/>
        </p:spPr>
        <p:txBody>
          <a:bodyPr wrap="none" rtlCol="0">
            <a:spAutoFit/>
          </a:bodyPr>
          <a:lstStyle/>
          <a:p>
            <a:r>
              <a:rPr lang="en-US" altLang="zh-CN" dirty="0" smtClean="0"/>
              <a:t>Different presentation views of </a:t>
            </a:r>
            <a:r>
              <a:rPr lang="en-US" altLang="zh-CN" dirty="0" err="1" smtClean="0"/>
              <a:t>phylograms</a:t>
            </a:r>
            <a:endParaRPr lang="zh-CN" altLang="en-US" dirty="0"/>
          </a:p>
        </p:txBody>
      </p:sp>
      <p:pic>
        <p:nvPicPr>
          <p:cNvPr id="4099" name="Picture 3"/>
          <p:cNvPicPr>
            <a:picLocks noChangeAspect="1" noChangeArrowheads="1"/>
          </p:cNvPicPr>
          <p:nvPr/>
        </p:nvPicPr>
        <p:blipFill>
          <a:blip r:embed="rId2"/>
          <a:srcRect/>
          <a:stretch>
            <a:fillRect/>
          </a:stretch>
        </p:blipFill>
        <p:spPr bwMode="auto">
          <a:xfrm>
            <a:off x="1138238" y="1366838"/>
            <a:ext cx="6867525" cy="4124325"/>
          </a:xfrm>
          <a:prstGeom prst="rect">
            <a:avLst/>
          </a:prstGeom>
          <a:noFill/>
          <a:ln w="9525">
            <a:noFill/>
            <a:miter lim="800000"/>
            <a:headEnd/>
            <a:tailEnd/>
          </a:ln>
        </p:spPr>
      </p:pic>
      <p:cxnSp>
        <p:nvCxnSpPr>
          <p:cNvPr id="7" name="Straight Arrow Connector 6"/>
          <p:cNvCxnSpPr/>
          <p:nvPr/>
        </p:nvCxnSpPr>
        <p:spPr>
          <a:xfrm>
            <a:off x="2622430" y="864632"/>
            <a:ext cx="241540" cy="1619776"/>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941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836613" y="254583"/>
            <a:ext cx="6122987" cy="646689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FD1642A-DEA9-1E46-8DCE-D357C6F89FCD}" type="slidenum">
              <a:rPr lang="en-US" smtClean="0"/>
              <a:pPr/>
              <a:t>31</a:t>
            </a:fld>
            <a:endParaRPr lang="en-US"/>
          </a:p>
        </p:txBody>
      </p:sp>
      <p:pic>
        <p:nvPicPr>
          <p:cNvPr id="5124" name="Picture 4"/>
          <p:cNvPicPr>
            <a:picLocks noChangeAspect="1" noChangeArrowheads="1"/>
          </p:cNvPicPr>
          <p:nvPr/>
        </p:nvPicPr>
        <p:blipFill>
          <a:blip r:embed="rId3"/>
          <a:srcRect/>
          <a:stretch>
            <a:fillRect/>
          </a:stretch>
        </p:blipFill>
        <p:spPr bwMode="auto">
          <a:xfrm>
            <a:off x="6134100" y="2841625"/>
            <a:ext cx="2552700" cy="3514725"/>
          </a:xfrm>
          <a:prstGeom prst="rect">
            <a:avLst/>
          </a:prstGeom>
          <a:noFill/>
          <a:ln w="9525">
            <a:noFill/>
            <a:miter lim="800000"/>
            <a:headEnd/>
            <a:tailEnd/>
          </a:ln>
        </p:spPr>
      </p:pic>
      <p:sp>
        <p:nvSpPr>
          <p:cNvPr id="8" name="TextBox 7"/>
          <p:cNvSpPr txBox="1"/>
          <p:nvPr/>
        </p:nvSpPr>
        <p:spPr>
          <a:xfrm>
            <a:off x="6015240" y="883166"/>
            <a:ext cx="2003754" cy="369332"/>
          </a:xfrm>
          <a:prstGeom prst="rect">
            <a:avLst/>
          </a:prstGeom>
          <a:noFill/>
        </p:spPr>
        <p:txBody>
          <a:bodyPr wrap="none" rtlCol="0">
            <a:spAutoFit/>
          </a:bodyPr>
          <a:lstStyle/>
          <a:p>
            <a:r>
              <a:rPr lang="en-US" altLang="zh-CN" dirty="0" smtClean="0"/>
              <a:t>The option window</a:t>
            </a:r>
            <a:endParaRPr lang="zh-CN" altLang="en-US" dirty="0"/>
          </a:p>
        </p:txBody>
      </p:sp>
      <p:sp>
        <p:nvSpPr>
          <p:cNvPr id="7" name="Rectangle 6"/>
          <p:cNvSpPr/>
          <p:nvPr/>
        </p:nvSpPr>
        <p:spPr>
          <a:xfrm>
            <a:off x="6134100" y="5029643"/>
            <a:ext cx="478040"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590675" y="721234"/>
            <a:ext cx="4733925" cy="252679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76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32</a:t>
            </a:fld>
            <a:endParaRPr lang="en-US"/>
          </a:p>
        </p:txBody>
      </p:sp>
      <p:pic>
        <p:nvPicPr>
          <p:cNvPr id="6146" name="Picture 2"/>
          <p:cNvPicPr>
            <a:picLocks noChangeAspect="1" noChangeArrowheads="1"/>
          </p:cNvPicPr>
          <p:nvPr/>
        </p:nvPicPr>
        <p:blipFill>
          <a:blip r:embed="rId2"/>
          <a:srcRect/>
          <a:stretch>
            <a:fillRect/>
          </a:stretch>
        </p:blipFill>
        <p:spPr bwMode="auto">
          <a:xfrm>
            <a:off x="1790700" y="400050"/>
            <a:ext cx="5848350" cy="5821767"/>
          </a:xfrm>
          <a:prstGeom prst="rect">
            <a:avLst/>
          </a:prstGeom>
          <a:noFill/>
          <a:ln w="9525">
            <a:noFill/>
            <a:miter lim="800000"/>
            <a:headEnd/>
            <a:tailEnd/>
          </a:ln>
        </p:spPr>
      </p:pic>
      <p:sp>
        <p:nvSpPr>
          <p:cNvPr id="3" name="TextBox 2"/>
          <p:cNvSpPr txBox="1"/>
          <p:nvPr/>
        </p:nvSpPr>
        <p:spPr>
          <a:xfrm>
            <a:off x="406400" y="4787900"/>
            <a:ext cx="4962829" cy="369332"/>
          </a:xfrm>
          <a:prstGeom prst="rect">
            <a:avLst/>
          </a:prstGeom>
          <a:noFill/>
        </p:spPr>
        <p:txBody>
          <a:bodyPr wrap="none" rtlCol="0">
            <a:spAutoFit/>
          </a:bodyPr>
          <a:lstStyle/>
          <a:p>
            <a:r>
              <a:rPr lang="en-US" dirty="0" smtClean="0"/>
              <a:t>Now the IDs (leaf names) are arranged horizontally</a:t>
            </a:r>
            <a:endParaRPr lang="en-US" dirty="0"/>
          </a:p>
        </p:txBody>
      </p:sp>
    </p:spTree>
    <p:extLst>
      <p:ext uri="{BB962C8B-B14F-4D97-AF65-F5344CB8AC3E}">
        <p14:creationId xmlns:p14="http://schemas.microsoft.com/office/powerpoint/2010/main" val="900004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83549" y="1004194"/>
            <a:ext cx="3267075" cy="450130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FD1642A-DEA9-1E46-8DCE-D357C6F89FCD}" type="slidenum">
              <a:rPr lang="en-US" smtClean="0"/>
              <a:pPr/>
              <a:t>33</a:t>
            </a:fld>
            <a:endParaRPr lang="en-US"/>
          </a:p>
        </p:txBody>
      </p:sp>
      <p:sp>
        <p:nvSpPr>
          <p:cNvPr id="4" name="Rectangle 3"/>
          <p:cNvSpPr/>
          <p:nvPr/>
        </p:nvSpPr>
        <p:spPr>
          <a:xfrm>
            <a:off x="2202599" y="3273896"/>
            <a:ext cx="852100"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400300" y="469900"/>
            <a:ext cx="6058069" cy="369332"/>
          </a:xfrm>
          <a:prstGeom prst="rect">
            <a:avLst/>
          </a:prstGeom>
          <a:noFill/>
        </p:spPr>
        <p:txBody>
          <a:bodyPr wrap="none" rtlCol="0">
            <a:spAutoFit/>
          </a:bodyPr>
          <a:lstStyle/>
          <a:p>
            <a:r>
              <a:rPr lang="en-US" altLang="zh-CN" dirty="0" smtClean="0"/>
              <a:t>To only show good bootstrap values higher than certain values</a:t>
            </a:r>
            <a:endParaRPr lang="zh-CN" altLang="en-US" dirty="0"/>
          </a:p>
        </p:txBody>
      </p:sp>
    </p:spTree>
    <p:extLst>
      <p:ext uri="{BB962C8B-B14F-4D97-AF65-F5344CB8AC3E}">
        <p14:creationId xmlns:p14="http://schemas.microsoft.com/office/powerpoint/2010/main" val="1991225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704850" y="345046"/>
            <a:ext cx="7540424" cy="6011304"/>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FD1642A-DEA9-1E46-8DCE-D357C6F89FCD}" type="slidenum">
              <a:rPr lang="en-US" smtClean="0"/>
              <a:pPr/>
              <a:t>34</a:t>
            </a:fld>
            <a:endParaRPr lang="en-US"/>
          </a:p>
        </p:txBody>
      </p:sp>
      <p:sp>
        <p:nvSpPr>
          <p:cNvPr id="4" name="Rectangle 3"/>
          <p:cNvSpPr/>
          <p:nvPr/>
        </p:nvSpPr>
        <p:spPr>
          <a:xfrm>
            <a:off x="1041294" y="1086755"/>
            <a:ext cx="852100"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41294" y="4991100"/>
            <a:ext cx="3132626" cy="646331"/>
          </a:xfrm>
          <a:prstGeom prst="rect">
            <a:avLst/>
          </a:prstGeom>
          <a:noFill/>
        </p:spPr>
        <p:txBody>
          <a:bodyPr wrap="none" rtlCol="0">
            <a:spAutoFit/>
          </a:bodyPr>
          <a:lstStyle/>
          <a:p>
            <a:r>
              <a:rPr lang="en-US" altLang="zh-CN" dirty="0" smtClean="0"/>
              <a:t>Export </a:t>
            </a:r>
            <a:r>
              <a:rPr lang="en-US" altLang="zh-CN" dirty="0" err="1" smtClean="0"/>
              <a:t>phylogram</a:t>
            </a:r>
            <a:r>
              <a:rPr lang="en-US" altLang="zh-CN" dirty="0" smtClean="0"/>
              <a:t> as image file,</a:t>
            </a:r>
          </a:p>
          <a:p>
            <a:r>
              <a:rPr lang="en-US" altLang="zh-CN" dirty="0" smtClean="0"/>
              <a:t>Click Image then save as</a:t>
            </a:r>
            <a:endParaRPr lang="zh-CN" altLang="en-US" dirty="0"/>
          </a:p>
        </p:txBody>
      </p:sp>
      <p:cxnSp>
        <p:nvCxnSpPr>
          <p:cNvPr id="6" name="Straight Arrow Connector 5"/>
          <p:cNvCxnSpPr/>
          <p:nvPr/>
        </p:nvCxnSpPr>
        <p:spPr>
          <a:xfrm>
            <a:off x="1143000" y="721234"/>
            <a:ext cx="1054100" cy="4409566"/>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313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228600" y="412750"/>
            <a:ext cx="8839200" cy="56673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FD1642A-DEA9-1E46-8DCE-D357C6F89FCD}" type="slidenum">
              <a:rPr lang="en-US" smtClean="0"/>
              <a:pPr/>
              <a:t>35</a:t>
            </a:fld>
            <a:endParaRPr lang="en-US"/>
          </a:p>
        </p:txBody>
      </p:sp>
      <p:sp>
        <p:nvSpPr>
          <p:cNvPr id="5" name="TextBox 4"/>
          <p:cNvSpPr txBox="1"/>
          <p:nvPr/>
        </p:nvSpPr>
        <p:spPr>
          <a:xfrm>
            <a:off x="1206500" y="5309969"/>
            <a:ext cx="3441700" cy="923330"/>
          </a:xfrm>
          <a:prstGeom prst="rect">
            <a:avLst/>
          </a:prstGeom>
          <a:noFill/>
        </p:spPr>
        <p:txBody>
          <a:bodyPr wrap="square" rtlCol="0">
            <a:spAutoFit/>
          </a:bodyPr>
          <a:lstStyle/>
          <a:p>
            <a:r>
              <a:rPr lang="en-US" altLang="zh-CN" dirty="0" smtClean="0">
                <a:solidFill>
                  <a:srgbClr val="FF0000"/>
                </a:solidFill>
              </a:rPr>
              <a:t>Export the text format file that defines phylogeny topology</a:t>
            </a:r>
          </a:p>
          <a:p>
            <a:r>
              <a:rPr lang="en-US" altLang="zh-CN" dirty="0" smtClean="0">
                <a:solidFill>
                  <a:srgbClr val="FF0000"/>
                </a:solidFill>
              </a:rPr>
              <a:t>File then Export </a:t>
            </a:r>
            <a:r>
              <a:rPr lang="en-US" altLang="zh-CN" dirty="0" err="1" smtClean="0">
                <a:solidFill>
                  <a:srgbClr val="FF0000"/>
                </a:solidFill>
              </a:rPr>
              <a:t>Newick</a:t>
            </a:r>
            <a:r>
              <a:rPr lang="en-US" altLang="zh-CN" dirty="0" smtClean="0">
                <a:solidFill>
                  <a:srgbClr val="FF0000"/>
                </a:solidFill>
              </a:rPr>
              <a:t> file</a:t>
            </a:r>
            <a:endParaRPr lang="zh-CN" altLang="en-US" dirty="0">
              <a:solidFill>
                <a:srgbClr val="FF0000"/>
              </a:solidFill>
            </a:endParaRPr>
          </a:p>
        </p:txBody>
      </p:sp>
      <p:cxnSp>
        <p:nvCxnSpPr>
          <p:cNvPr id="6" name="Straight Arrow Connector 5"/>
          <p:cNvCxnSpPr/>
          <p:nvPr/>
        </p:nvCxnSpPr>
        <p:spPr>
          <a:xfrm>
            <a:off x="434975" y="873634"/>
            <a:ext cx="1216025" cy="4561966"/>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4084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36</a:t>
            </a:fld>
            <a:endParaRPr lang="en-US"/>
          </a:p>
        </p:txBody>
      </p:sp>
      <p:sp>
        <p:nvSpPr>
          <p:cNvPr id="3" name="Rectangle 2"/>
          <p:cNvSpPr/>
          <p:nvPr/>
        </p:nvSpPr>
        <p:spPr>
          <a:xfrm>
            <a:off x="418012" y="1900117"/>
            <a:ext cx="8472770" cy="2031325"/>
          </a:xfrm>
          <a:prstGeom prst="rect">
            <a:avLst/>
          </a:prstGeom>
        </p:spPr>
        <p:txBody>
          <a:bodyPr wrap="square">
            <a:spAutoFit/>
          </a:bodyPr>
          <a:lstStyle/>
          <a:p>
            <a:r>
              <a:rPr lang="hu-HU" dirty="0" smtClean="0"/>
              <a:t>((((AT2G32530.1|AT2G32530.1|cslB:0.57646262,'os_25268|LOC_Os04g35020.1|cslH':0.63658065)1.0000:0.18712502,(AT1G55850.1|AT1G55850.1|cslE:0.54168375,AT4G23990.1|AT4G23990.1|cslG:0.77646829)0.9900:0.16421052)0.9400:0.15649299,(AT2G21770.1|AT2G21770.1|cesA:0.52631255,(AT1G02730.1|AT1G02730.1|cslD:0.35504124,'os_42915|LOC_Os07g36610.1|cslF':0.50349483)1.0000:0.17352695)0.7500:0.08201111)1.0000:0.72454177,(AT5G22740.1|AT5G22740.1|cslA:0.39871493,AT2G24630.1|AT2G24630.1|cslC:0.77203016)1.0000:1.04968340);</a:t>
            </a:r>
            <a:endParaRPr lang="en-US" dirty="0"/>
          </a:p>
        </p:txBody>
      </p:sp>
      <p:sp>
        <p:nvSpPr>
          <p:cNvPr id="4" name="TextBox 3"/>
          <p:cNvSpPr txBox="1"/>
          <p:nvPr/>
        </p:nvSpPr>
        <p:spPr>
          <a:xfrm>
            <a:off x="2177589" y="1003282"/>
            <a:ext cx="4469042" cy="369332"/>
          </a:xfrm>
          <a:prstGeom prst="rect">
            <a:avLst/>
          </a:prstGeom>
          <a:noFill/>
        </p:spPr>
        <p:txBody>
          <a:bodyPr wrap="none" rtlCol="0">
            <a:spAutoFit/>
          </a:bodyPr>
          <a:lstStyle/>
          <a:p>
            <a:r>
              <a:rPr lang="en-US" dirty="0" smtClean="0"/>
              <a:t>Open the saved </a:t>
            </a:r>
            <a:r>
              <a:rPr lang="en-US" dirty="0" err="1" smtClean="0"/>
              <a:t>newick</a:t>
            </a:r>
            <a:r>
              <a:rPr lang="en-US" dirty="0" smtClean="0"/>
              <a:t> format file in notepad</a:t>
            </a:r>
            <a:endParaRPr lang="en-US" dirty="0"/>
          </a:p>
        </p:txBody>
      </p:sp>
      <p:sp>
        <p:nvSpPr>
          <p:cNvPr id="5" name="TextBox 4"/>
          <p:cNvSpPr txBox="1"/>
          <p:nvPr/>
        </p:nvSpPr>
        <p:spPr>
          <a:xfrm>
            <a:off x="1612900" y="4485440"/>
            <a:ext cx="2270301" cy="369332"/>
          </a:xfrm>
          <a:prstGeom prst="rect">
            <a:avLst/>
          </a:prstGeom>
          <a:noFill/>
        </p:spPr>
        <p:txBody>
          <a:bodyPr wrap="none" rtlCol="0">
            <a:spAutoFit/>
          </a:bodyPr>
          <a:lstStyle/>
          <a:p>
            <a:r>
              <a:rPr lang="en-US" altLang="zh-CN" dirty="0" smtClean="0">
                <a:solidFill>
                  <a:srgbClr val="FF0000"/>
                </a:solidFill>
              </a:rPr>
              <a:t>Not for human read!!!</a:t>
            </a:r>
            <a:endParaRPr lang="zh-CN" altLang="en-US" dirty="0">
              <a:solidFill>
                <a:srgbClr val="FF0000"/>
              </a:solidFill>
            </a:endParaRPr>
          </a:p>
        </p:txBody>
      </p:sp>
      <p:sp>
        <p:nvSpPr>
          <p:cNvPr id="6" name="TextBox 5"/>
          <p:cNvSpPr txBox="1"/>
          <p:nvPr/>
        </p:nvSpPr>
        <p:spPr>
          <a:xfrm>
            <a:off x="584200" y="5245100"/>
            <a:ext cx="8404865" cy="369332"/>
          </a:xfrm>
          <a:prstGeom prst="rect">
            <a:avLst/>
          </a:prstGeom>
          <a:noFill/>
        </p:spPr>
        <p:txBody>
          <a:bodyPr wrap="none" rtlCol="0">
            <a:spAutoFit/>
          </a:bodyPr>
          <a:lstStyle/>
          <a:p>
            <a:r>
              <a:rPr lang="en-US" dirty="0" err="1" smtClean="0"/>
              <a:t>Newick</a:t>
            </a:r>
            <a:r>
              <a:rPr lang="en-US" dirty="0" smtClean="0"/>
              <a:t> format uses parenthesis to group two nodes at a time to describe the groupings </a:t>
            </a:r>
            <a:endParaRPr lang="en-US" dirty="0"/>
          </a:p>
        </p:txBody>
      </p:sp>
    </p:spTree>
    <p:extLst>
      <p:ext uri="{BB962C8B-B14F-4D97-AF65-F5344CB8AC3E}">
        <p14:creationId xmlns:p14="http://schemas.microsoft.com/office/powerpoint/2010/main" val="828993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37</a:t>
            </a:fld>
            <a:endParaRPr lang="en-US"/>
          </a:p>
        </p:txBody>
      </p:sp>
      <p:pic>
        <p:nvPicPr>
          <p:cNvPr id="3" name="Picture 2"/>
          <p:cNvPicPr>
            <a:picLocks noChangeAspect="1"/>
          </p:cNvPicPr>
          <p:nvPr/>
        </p:nvPicPr>
        <p:blipFill>
          <a:blip r:embed="rId2"/>
          <a:stretch>
            <a:fillRect/>
          </a:stretch>
        </p:blipFill>
        <p:spPr>
          <a:xfrm>
            <a:off x="1689100" y="1193800"/>
            <a:ext cx="5753100" cy="4457700"/>
          </a:xfrm>
          <a:prstGeom prst="rect">
            <a:avLst/>
          </a:prstGeom>
        </p:spPr>
      </p:pic>
      <p:sp>
        <p:nvSpPr>
          <p:cNvPr id="4" name="Rectangle 3"/>
          <p:cNvSpPr/>
          <p:nvPr/>
        </p:nvSpPr>
        <p:spPr>
          <a:xfrm>
            <a:off x="0" y="6171684"/>
            <a:ext cx="9144000" cy="369332"/>
          </a:xfrm>
          <a:prstGeom prst="rect">
            <a:avLst/>
          </a:prstGeom>
        </p:spPr>
        <p:txBody>
          <a:bodyPr wrap="square">
            <a:spAutoFit/>
          </a:bodyPr>
          <a:lstStyle/>
          <a:p>
            <a:r>
              <a:rPr lang="en-US" dirty="0"/>
              <a:t>http://</a:t>
            </a:r>
            <a:r>
              <a:rPr lang="en-US" dirty="0" err="1"/>
              <a:t>www.embl.de</a:t>
            </a:r>
            <a:r>
              <a:rPr lang="en-US" dirty="0"/>
              <a:t>/~</a:t>
            </a:r>
            <a:r>
              <a:rPr lang="en-US" dirty="0" err="1"/>
              <a:t>seqanal</a:t>
            </a:r>
            <a:r>
              <a:rPr lang="en-US" dirty="0"/>
              <a:t>/courses/molEvolSofiaMar2012/</a:t>
            </a:r>
            <a:r>
              <a:rPr lang="en-US" dirty="0" err="1"/>
              <a:t>newickPhylipTreeFormat.pdf</a:t>
            </a:r>
            <a:endParaRPr lang="en-US" dirty="0"/>
          </a:p>
        </p:txBody>
      </p:sp>
      <p:sp>
        <p:nvSpPr>
          <p:cNvPr id="5" name="Left Bracket 4"/>
          <p:cNvSpPr/>
          <p:nvPr/>
        </p:nvSpPr>
        <p:spPr>
          <a:xfrm rot="5400000">
            <a:off x="3633563" y="3504256"/>
            <a:ext cx="321500" cy="2057791"/>
          </a:xfrm>
          <a:prstGeom prst="leftBracket">
            <a:avLst/>
          </a:pr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ket 5"/>
          <p:cNvSpPr/>
          <p:nvPr/>
        </p:nvSpPr>
        <p:spPr>
          <a:xfrm rot="16200000">
            <a:off x="4160311" y="3429095"/>
            <a:ext cx="313148" cy="4131662"/>
          </a:xfrm>
          <a:prstGeom prst="leftBracket">
            <a:avLst/>
          </a:pr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989727" y="475734"/>
            <a:ext cx="2654316" cy="369332"/>
          </a:xfrm>
          <a:prstGeom prst="rect">
            <a:avLst/>
          </a:prstGeom>
          <a:noFill/>
        </p:spPr>
        <p:txBody>
          <a:bodyPr wrap="none" rtlCol="0">
            <a:spAutoFit/>
          </a:bodyPr>
          <a:lstStyle/>
          <a:p>
            <a:r>
              <a:rPr lang="en-US" altLang="zh-CN" dirty="0" smtClean="0"/>
              <a:t>A most simplified example</a:t>
            </a:r>
            <a:endParaRPr lang="zh-CN" altLang="en-US" dirty="0"/>
          </a:p>
        </p:txBody>
      </p:sp>
    </p:spTree>
    <p:extLst>
      <p:ext uri="{BB962C8B-B14F-4D97-AF65-F5344CB8AC3E}">
        <p14:creationId xmlns:p14="http://schemas.microsoft.com/office/powerpoint/2010/main" val="2765551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38</a:t>
            </a:fld>
            <a:endParaRPr lang="en-US"/>
          </a:p>
        </p:txBody>
      </p:sp>
      <p:pic>
        <p:nvPicPr>
          <p:cNvPr id="3" name="Picture 2"/>
          <p:cNvPicPr>
            <a:picLocks noChangeAspect="1"/>
          </p:cNvPicPr>
          <p:nvPr/>
        </p:nvPicPr>
        <p:blipFill>
          <a:blip r:embed="rId2"/>
          <a:stretch>
            <a:fillRect/>
          </a:stretch>
        </p:blipFill>
        <p:spPr>
          <a:xfrm>
            <a:off x="0" y="1739900"/>
            <a:ext cx="9144000" cy="3360990"/>
          </a:xfrm>
          <a:prstGeom prst="rect">
            <a:avLst/>
          </a:prstGeom>
        </p:spPr>
      </p:pic>
      <p:sp>
        <p:nvSpPr>
          <p:cNvPr id="4" name="TextBox 3"/>
          <p:cNvSpPr txBox="1"/>
          <p:nvPr/>
        </p:nvSpPr>
        <p:spPr>
          <a:xfrm>
            <a:off x="646133" y="1703240"/>
            <a:ext cx="3273703" cy="461665"/>
          </a:xfrm>
          <a:prstGeom prst="rect">
            <a:avLst/>
          </a:prstGeom>
          <a:noFill/>
        </p:spPr>
        <p:txBody>
          <a:bodyPr wrap="none" rtlCol="0">
            <a:spAutoFit/>
          </a:bodyPr>
          <a:lstStyle/>
          <a:p>
            <a:r>
              <a:rPr lang="en-US" sz="2400" dirty="0" err="1"/>
              <a:t>p</a:t>
            </a:r>
            <a:r>
              <a:rPr lang="en-US" sz="2400" dirty="0" err="1" smtClean="0"/>
              <a:t>olytomy</a:t>
            </a:r>
            <a:r>
              <a:rPr lang="en-US" sz="2400" dirty="0" smtClean="0"/>
              <a:t>/</a:t>
            </a:r>
            <a:r>
              <a:rPr lang="en-US" sz="2400" dirty="0" err="1" smtClean="0"/>
              <a:t>multifurcation</a:t>
            </a:r>
            <a:endParaRPr lang="en-US" sz="2400" dirty="0"/>
          </a:p>
        </p:txBody>
      </p:sp>
    </p:spTree>
    <p:extLst>
      <p:ext uri="{BB962C8B-B14F-4D97-AF65-F5344CB8AC3E}">
        <p14:creationId xmlns:p14="http://schemas.microsoft.com/office/powerpoint/2010/main" val="3151565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39</a:t>
            </a:fld>
            <a:endParaRPr lang="en-US"/>
          </a:p>
        </p:txBody>
      </p:sp>
      <p:pic>
        <p:nvPicPr>
          <p:cNvPr id="3" name="Picture 2"/>
          <p:cNvPicPr>
            <a:picLocks noChangeAspect="1"/>
          </p:cNvPicPr>
          <p:nvPr/>
        </p:nvPicPr>
        <p:blipFill>
          <a:blip r:embed="rId2"/>
          <a:stretch>
            <a:fillRect/>
          </a:stretch>
        </p:blipFill>
        <p:spPr>
          <a:xfrm>
            <a:off x="0" y="1879600"/>
            <a:ext cx="9144000" cy="3075785"/>
          </a:xfrm>
          <a:prstGeom prst="rect">
            <a:avLst/>
          </a:prstGeom>
        </p:spPr>
      </p:pic>
      <p:sp>
        <p:nvSpPr>
          <p:cNvPr id="4" name="TextBox 3"/>
          <p:cNvSpPr txBox="1"/>
          <p:nvPr/>
        </p:nvSpPr>
        <p:spPr>
          <a:xfrm>
            <a:off x="1879600" y="1485900"/>
            <a:ext cx="2277996" cy="369332"/>
          </a:xfrm>
          <a:prstGeom prst="rect">
            <a:avLst/>
          </a:prstGeom>
          <a:noFill/>
        </p:spPr>
        <p:txBody>
          <a:bodyPr wrap="none" rtlCol="0">
            <a:spAutoFit/>
          </a:bodyPr>
          <a:lstStyle/>
          <a:p>
            <a:r>
              <a:rPr lang="en-US" altLang="zh-CN" dirty="0" smtClean="0"/>
              <a:t>Add the branch length</a:t>
            </a:r>
            <a:endParaRPr lang="zh-CN" altLang="en-US" dirty="0"/>
          </a:p>
        </p:txBody>
      </p:sp>
    </p:spTree>
    <p:extLst>
      <p:ext uri="{BB962C8B-B14F-4D97-AF65-F5344CB8AC3E}">
        <p14:creationId xmlns:p14="http://schemas.microsoft.com/office/powerpoint/2010/main" val="374342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lstStyle/>
          <a:p>
            <a:r>
              <a:rPr lang="en-US" dirty="0" smtClean="0"/>
              <a:t>Introduction to phylogenetic analysis</a:t>
            </a:r>
          </a:p>
          <a:p>
            <a:endParaRPr lang="en-US" dirty="0"/>
          </a:p>
          <a:p>
            <a:r>
              <a:rPr lang="en-US" dirty="0" smtClean="0"/>
              <a:t>Hands on practice of </a:t>
            </a:r>
            <a:r>
              <a:rPr lang="en-US" dirty="0" smtClean="0"/>
              <a:t>MEGA 5 and </a:t>
            </a:r>
            <a:r>
              <a:rPr lang="en-US" dirty="0" err="1" smtClean="0"/>
              <a:t>iTOL</a:t>
            </a:r>
            <a:endParaRPr lang="en-US" dirty="0"/>
          </a:p>
        </p:txBody>
      </p:sp>
      <p:sp>
        <p:nvSpPr>
          <p:cNvPr id="4" name="Slide Number Placeholder 3"/>
          <p:cNvSpPr>
            <a:spLocks noGrp="1"/>
          </p:cNvSpPr>
          <p:nvPr>
            <p:ph type="sldNum" sz="quarter" idx="12"/>
          </p:nvPr>
        </p:nvSpPr>
        <p:spPr/>
        <p:txBody>
          <a:bodyPr/>
          <a:lstStyle/>
          <a:p>
            <a:fld id="{7FD1642A-DEA9-1E46-8DCE-D357C6F89FCD}" type="slidenum">
              <a:rPr lang="en-US" smtClean="0"/>
              <a:pPr/>
              <a:t>4</a:t>
            </a:fld>
            <a:endParaRPr lang="en-US"/>
          </a:p>
        </p:txBody>
      </p:sp>
    </p:spTree>
    <p:extLst>
      <p:ext uri="{BB962C8B-B14F-4D97-AF65-F5344CB8AC3E}">
        <p14:creationId xmlns:p14="http://schemas.microsoft.com/office/powerpoint/2010/main" val="929175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40</a:t>
            </a:fld>
            <a:endParaRPr lang="en-US"/>
          </a:p>
        </p:txBody>
      </p:sp>
      <p:pic>
        <p:nvPicPr>
          <p:cNvPr id="4" name="Picture 3"/>
          <p:cNvPicPr>
            <a:picLocks noChangeAspect="1"/>
          </p:cNvPicPr>
          <p:nvPr/>
        </p:nvPicPr>
        <p:blipFill>
          <a:blip r:embed="rId2"/>
          <a:stretch>
            <a:fillRect/>
          </a:stretch>
        </p:blipFill>
        <p:spPr>
          <a:xfrm>
            <a:off x="0" y="2505115"/>
            <a:ext cx="9144000" cy="3199915"/>
          </a:xfrm>
          <a:prstGeom prst="rect">
            <a:avLst/>
          </a:prstGeom>
        </p:spPr>
      </p:pic>
      <p:sp>
        <p:nvSpPr>
          <p:cNvPr id="5" name="Rectangle 4"/>
          <p:cNvSpPr/>
          <p:nvPr/>
        </p:nvSpPr>
        <p:spPr>
          <a:xfrm>
            <a:off x="3031820" y="2881433"/>
            <a:ext cx="4894339" cy="523220"/>
          </a:xfrm>
          <a:prstGeom prst="rect">
            <a:avLst/>
          </a:prstGeom>
        </p:spPr>
        <p:txBody>
          <a:bodyPr wrap="none">
            <a:spAutoFit/>
          </a:bodyPr>
          <a:lstStyle/>
          <a:p>
            <a:r>
              <a:rPr lang="en-US" sz="2800" dirty="0"/>
              <a:t>(A:0.1,B:0.2,(C:0.3,D:0.4)</a:t>
            </a:r>
            <a:r>
              <a:rPr lang="en-US" sz="2800" dirty="0">
                <a:solidFill>
                  <a:srgbClr val="FF0000"/>
                </a:solidFill>
              </a:rPr>
              <a:t>E</a:t>
            </a:r>
            <a:r>
              <a:rPr lang="en-US" sz="2800" dirty="0"/>
              <a:t>:0.5)</a:t>
            </a:r>
            <a:r>
              <a:rPr lang="en-US" sz="2800" dirty="0">
                <a:solidFill>
                  <a:srgbClr val="FF0000"/>
                </a:solidFill>
              </a:rPr>
              <a:t>F</a:t>
            </a:r>
            <a:r>
              <a:rPr lang="en-US" sz="2800" dirty="0"/>
              <a:t>;</a:t>
            </a:r>
          </a:p>
        </p:txBody>
      </p:sp>
      <p:sp>
        <p:nvSpPr>
          <p:cNvPr id="6" name="TextBox 5"/>
          <p:cNvSpPr txBox="1"/>
          <p:nvPr/>
        </p:nvSpPr>
        <p:spPr>
          <a:xfrm>
            <a:off x="2489200" y="1244600"/>
            <a:ext cx="2828210" cy="369332"/>
          </a:xfrm>
          <a:prstGeom prst="rect">
            <a:avLst/>
          </a:prstGeom>
          <a:noFill/>
        </p:spPr>
        <p:txBody>
          <a:bodyPr wrap="none" rtlCol="0">
            <a:spAutoFit/>
          </a:bodyPr>
          <a:lstStyle/>
          <a:p>
            <a:r>
              <a:rPr lang="en-US" altLang="zh-CN" dirty="0" smtClean="0"/>
              <a:t>Add the internal node name</a:t>
            </a:r>
            <a:endParaRPr lang="zh-CN" altLang="en-US" dirty="0"/>
          </a:p>
        </p:txBody>
      </p:sp>
      <p:sp>
        <p:nvSpPr>
          <p:cNvPr id="3" name="TextBox 2"/>
          <p:cNvSpPr txBox="1"/>
          <p:nvPr/>
        </p:nvSpPr>
        <p:spPr>
          <a:xfrm>
            <a:off x="1104900" y="5994400"/>
            <a:ext cx="4547940" cy="369332"/>
          </a:xfrm>
          <a:prstGeom prst="rect">
            <a:avLst/>
          </a:prstGeom>
          <a:noFill/>
        </p:spPr>
        <p:txBody>
          <a:bodyPr wrap="none" rtlCol="0">
            <a:spAutoFit/>
          </a:bodyPr>
          <a:lstStyle/>
          <a:p>
            <a:r>
              <a:rPr lang="en-US" dirty="0" smtClean="0"/>
              <a:t>E and F and inferred nodes, not from the input</a:t>
            </a:r>
            <a:endParaRPr lang="en-US" dirty="0"/>
          </a:p>
        </p:txBody>
      </p:sp>
    </p:spTree>
    <p:extLst>
      <p:ext uri="{BB962C8B-B14F-4D97-AF65-F5344CB8AC3E}">
        <p14:creationId xmlns:p14="http://schemas.microsoft.com/office/powerpoint/2010/main" val="1155550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38163" y="723900"/>
            <a:ext cx="5400675" cy="5410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FD1642A-DEA9-1E46-8DCE-D357C6F89FCD}" type="slidenum">
              <a:rPr lang="en-US" smtClean="0"/>
              <a:pPr/>
              <a:t>41</a:t>
            </a:fld>
            <a:endParaRPr lang="en-US"/>
          </a:p>
        </p:txBody>
      </p:sp>
      <p:sp>
        <p:nvSpPr>
          <p:cNvPr id="5" name="Rectangle 4"/>
          <p:cNvSpPr/>
          <p:nvPr/>
        </p:nvSpPr>
        <p:spPr>
          <a:xfrm>
            <a:off x="2981508" y="2937560"/>
            <a:ext cx="5705292" cy="646331"/>
          </a:xfrm>
          <a:prstGeom prst="rect">
            <a:avLst/>
          </a:prstGeom>
        </p:spPr>
        <p:txBody>
          <a:bodyPr wrap="square">
            <a:spAutoFit/>
          </a:bodyPr>
          <a:lstStyle/>
          <a:p>
            <a:r>
              <a:rPr lang="hu-HU" dirty="0"/>
              <a:t>((</a:t>
            </a:r>
            <a:r>
              <a:rPr lang="hu-HU" dirty="0" smtClean="0"/>
              <a:t>cslB:0.57078988,cslH:0.55075714)</a:t>
            </a:r>
            <a:r>
              <a:rPr lang="en-US" dirty="0" smtClean="0">
                <a:solidFill>
                  <a:srgbClr val="FF0000"/>
                </a:solidFill>
              </a:rPr>
              <a:t>1.0</a:t>
            </a:r>
            <a:r>
              <a:rPr lang="hu-HU" dirty="0" smtClean="0">
                <a:solidFill>
                  <a:srgbClr val="FF0000"/>
                </a:solidFill>
              </a:rPr>
              <a:t>00</a:t>
            </a:r>
            <a:r>
              <a:rPr lang="hu-HU" dirty="0" smtClean="0"/>
              <a:t>:0.26338963</a:t>
            </a:r>
            <a:r>
              <a:rPr lang="hu-HU" dirty="0"/>
              <a:t>,(</a:t>
            </a:r>
            <a:r>
              <a:rPr lang="hu-HU" dirty="0" smtClean="0"/>
              <a:t>cslE:0.57830980,cslG:0.64691609)</a:t>
            </a:r>
            <a:r>
              <a:rPr lang="hu-HU" dirty="0" smtClean="0">
                <a:solidFill>
                  <a:srgbClr val="FF0000"/>
                </a:solidFill>
              </a:rPr>
              <a:t>0.9</a:t>
            </a:r>
            <a:r>
              <a:rPr lang="en-US" dirty="0" smtClean="0">
                <a:solidFill>
                  <a:srgbClr val="FF0000"/>
                </a:solidFill>
              </a:rPr>
              <a:t>9</a:t>
            </a:r>
            <a:r>
              <a:rPr lang="hu-HU" dirty="0" smtClean="0">
                <a:solidFill>
                  <a:srgbClr val="FF0000"/>
                </a:solidFill>
              </a:rPr>
              <a:t>00</a:t>
            </a:r>
            <a:r>
              <a:rPr lang="hu-HU" dirty="0" smtClean="0"/>
              <a:t>:0.23352951</a:t>
            </a:r>
            <a:r>
              <a:rPr lang="hu-HU" dirty="0"/>
              <a:t>);</a:t>
            </a:r>
            <a:endParaRPr lang="en-US" dirty="0"/>
          </a:p>
        </p:txBody>
      </p:sp>
      <p:sp>
        <p:nvSpPr>
          <p:cNvPr id="4" name="TextBox 3"/>
          <p:cNvSpPr txBox="1"/>
          <p:nvPr/>
        </p:nvSpPr>
        <p:spPr>
          <a:xfrm>
            <a:off x="4305300" y="1229836"/>
            <a:ext cx="4953000" cy="646331"/>
          </a:xfrm>
          <a:prstGeom prst="rect">
            <a:avLst/>
          </a:prstGeom>
          <a:noFill/>
        </p:spPr>
        <p:txBody>
          <a:bodyPr wrap="square" rtlCol="0">
            <a:spAutoFit/>
          </a:bodyPr>
          <a:lstStyle/>
          <a:p>
            <a:r>
              <a:rPr lang="en-US" altLang="zh-CN" b="1" dirty="0" smtClean="0"/>
              <a:t>More often, do not add internal nodes but add bootstrap values</a:t>
            </a:r>
            <a:endParaRPr lang="zh-CN" altLang="en-US" b="1" dirty="0"/>
          </a:p>
        </p:txBody>
      </p:sp>
      <p:sp>
        <p:nvSpPr>
          <p:cNvPr id="3" name="TextBox 2"/>
          <p:cNvSpPr txBox="1"/>
          <p:nvPr/>
        </p:nvSpPr>
        <p:spPr>
          <a:xfrm>
            <a:off x="701919" y="2729439"/>
            <a:ext cx="379656" cy="246221"/>
          </a:xfrm>
          <a:prstGeom prst="rect">
            <a:avLst/>
          </a:prstGeom>
          <a:noFill/>
        </p:spPr>
        <p:txBody>
          <a:bodyPr wrap="none" rtlCol="0">
            <a:spAutoFit/>
          </a:bodyPr>
          <a:lstStyle/>
          <a:p>
            <a:r>
              <a:rPr lang="en-US" sz="1000" dirty="0" smtClean="0"/>
              <a:t>100</a:t>
            </a:r>
            <a:endParaRPr lang="en-US" sz="1000" dirty="0"/>
          </a:p>
        </p:txBody>
      </p:sp>
    </p:spTree>
    <p:extLst>
      <p:ext uri="{BB962C8B-B14F-4D97-AF65-F5344CB8AC3E}">
        <p14:creationId xmlns:p14="http://schemas.microsoft.com/office/powerpoint/2010/main" val="1793837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95491" y="463550"/>
            <a:ext cx="7729383" cy="62579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FD1642A-DEA9-1E46-8DCE-D357C6F89FCD}" type="slidenum">
              <a:rPr lang="en-US" smtClean="0"/>
              <a:pPr/>
              <a:t>42</a:t>
            </a:fld>
            <a:endParaRPr lang="en-US"/>
          </a:p>
        </p:txBody>
      </p:sp>
      <p:sp>
        <p:nvSpPr>
          <p:cNvPr id="4" name="Rectangle 3"/>
          <p:cNvSpPr/>
          <p:nvPr/>
        </p:nvSpPr>
        <p:spPr>
          <a:xfrm>
            <a:off x="4301173" y="2639893"/>
            <a:ext cx="852100"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95491" y="2278008"/>
            <a:ext cx="299329" cy="18486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9900" y="5598041"/>
            <a:ext cx="3519040" cy="369332"/>
          </a:xfrm>
          <a:prstGeom prst="rect">
            <a:avLst/>
          </a:prstGeom>
          <a:noFill/>
        </p:spPr>
        <p:txBody>
          <a:bodyPr wrap="none" rtlCol="0">
            <a:spAutoFit/>
          </a:bodyPr>
          <a:lstStyle/>
          <a:p>
            <a:r>
              <a:rPr lang="en-US" altLang="zh-CN" b="1" dirty="0" smtClean="0"/>
              <a:t>To excise a selected </a:t>
            </a:r>
            <a:r>
              <a:rPr lang="en-US" altLang="zh-CN" b="1" dirty="0" err="1" smtClean="0"/>
              <a:t>subtree</a:t>
            </a:r>
            <a:r>
              <a:rPr lang="en-US" altLang="zh-CN" b="1" dirty="0" smtClean="0"/>
              <a:t> (clade)</a:t>
            </a:r>
            <a:endParaRPr lang="zh-CN" altLang="en-US" b="1" dirty="0"/>
          </a:p>
        </p:txBody>
      </p:sp>
      <p:cxnSp>
        <p:nvCxnSpPr>
          <p:cNvPr id="7" name="Straight Arrow Connector 6"/>
          <p:cNvCxnSpPr>
            <a:endCxn id="5" idx="2"/>
          </p:cNvCxnSpPr>
          <p:nvPr/>
        </p:nvCxnSpPr>
        <p:spPr>
          <a:xfrm flipH="1" flipV="1">
            <a:off x="945156" y="2462871"/>
            <a:ext cx="295772" cy="2950504"/>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79400" y="4914900"/>
            <a:ext cx="3827828" cy="646331"/>
          </a:xfrm>
          <a:prstGeom prst="rect">
            <a:avLst/>
          </a:prstGeom>
          <a:noFill/>
        </p:spPr>
        <p:txBody>
          <a:bodyPr wrap="none" rtlCol="0">
            <a:spAutoFit/>
          </a:bodyPr>
          <a:lstStyle/>
          <a:p>
            <a:r>
              <a:rPr lang="en-US" dirty="0" smtClean="0"/>
              <a:t>Click on this internal branch to select it</a:t>
            </a:r>
          </a:p>
          <a:p>
            <a:r>
              <a:rPr lang="en-US" dirty="0" smtClean="0"/>
              <a:t>Then click </a:t>
            </a:r>
            <a:endParaRPr lang="en-US" dirty="0"/>
          </a:p>
        </p:txBody>
      </p:sp>
      <p:cxnSp>
        <p:nvCxnSpPr>
          <p:cNvPr id="11" name="Straight Arrow Connector 10"/>
          <p:cNvCxnSpPr/>
          <p:nvPr/>
        </p:nvCxnSpPr>
        <p:spPr>
          <a:xfrm flipV="1">
            <a:off x="2603500" y="2805113"/>
            <a:ext cx="2133600" cy="1984374"/>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8499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2592555" y="257174"/>
            <a:ext cx="6433386" cy="596265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FD1642A-DEA9-1E46-8DCE-D357C6F89FCD}" type="slidenum">
              <a:rPr lang="en-US" smtClean="0"/>
              <a:pPr/>
              <a:t>43</a:t>
            </a:fld>
            <a:endParaRPr lang="en-US"/>
          </a:p>
        </p:txBody>
      </p:sp>
      <p:pic>
        <p:nvPicPr>
          <p:cNvPr id="3" name="Picture 2"/>
          <p:cNvPicPr>
            <a:picLocks noChangeAspect="1"/>
          </p:cNvPicPr>
          <p:nvPr/>
        </p:nvPicPr>
        <p:blipFill>
          <a:blip r:embed="rId3"/>
          <a:stretch>
            <a:fillRect/>
          </a:stretch>
        </p:blipFill>
        <p:spPr>
          <a:xfrm>
            <a:off x="0" y="1981200"/>
            <a:ext cx="3517900" cy="4876800"/>
          </a:xfrm>
          <a:prstGeom prst="rect">
            <a:avLst/>
          </a:prstGeom>
        </p:spPr>
      </p:pic>
      <p:sp>
        <p:nvSpPr>
          <p:cNvPr id="6" name="Rectangle 5"/>
          <p:cNvSpPr/>
          <p:nvPr/>
        </p:nvSpPr>
        <p:spPr>
          <a:xfrm>
            <a:off x="2276205" y="4610820"/>
            <a:ext cx="1082303" cy="90399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79400" y="705366"/>
            <a:ext cx="1851276" cy="369332"/>
          </a:xfrm>
          <a:prstGeom prst="rect">
            <a:avLst/>
          </a:prstGeom>
          <a:noFill/>
        </p:spPr>
        <p:txBody>
          <a:bodyPr wrap="none" rtlCol="0">
            <a:spAutoFit/>
          </a:bodyPr>
          <a:lstStyle/>
          <a:p>
            <a:r>
              <a:rPr lang="en-US" altLang="zh-CN" b="1" dirty="0" smtClean="0"/>
              <a:t>To color branches</a:t>
            </a:r>
            <a:endParaRPr lang="zh-CN" altLang="en-US" b="1" dirty="0"/>
          </a:p>
        </p:txBody>
      </p:sp>
      <p:sp>
        <p:nvSpPr>
          <p:cNvPr id="4" name="TextBox 3"/>
          <p:cNvSpPr txBox="1"/>
          <p:nvPr/>
        </p:nvSpPr>
        <p:spPr>
          <a:xfrm>
            <a:off x="5748030" y="3415268"/>
            <a:ext cx="3277911" cy="369332"/>
          </a:xfrm>
          <a:prstGeom prst="rect">
            <a:avLst/>
          </a:prstGeom>
          <a:noFill/>
        </p:spPr>
        <p:txBody>
          <a:bodyPr wrap="none" rtlCol="0">
            <a:spAutoFit/>
          </a:bodyPr>
          <a:lstStyle/>
          <a:p>
            <a:r>
              <a:rPr lang="en-US" dirty="0" smtClean="0"/>
              <a:t>Right click on the internal branch</a:t>
            </a:r>
            <a:endParaRPr lang="en-US" dirty="0"/>
          </a:p>
        </p:txBody>
      </p:sp>
      <p:cxnSp>
        <p:nvCxnSpPr>
          <p:cNvPr id="8" name="Straight Arrow Connector 7"/>
          <p:cNvCxnSpPr/>
          <p:nvPr/>
        </p:nvCxnSpPr>
        <p:spPr>
          <a:xfrm flipH="1">
            <a:off x="6070600" y="3784600"/>
            <a:ext cx="1854200" cy="20320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403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44</a:t>
            </a:fld>
            <a:endParaRPr lang="en-US"/>
          </a:p>
        </p:txBody>
      </p:sp>
      <p:pic>
        <p:nvPicPr>
          <p:cNvPr id="3" name="Picture 2"/>
          <p:cNvPicPr>
            <a:picLocks noChangeAspect="1"/>
          </p:cNvPicPr>
          <p:nvPr/>
        </p:nvPicPr>
        <p:blipFill>
          <a:blip r:embed="rId2"/>
          <a:stretch>
            <a:fillRect/>
          </a:stretch>
        </p:blipFill>
        <p:spPr>
          <a:xfrm>
            <a:off x="250635" y="0"/>
            <a:ext cx="5278164" cy="5410200"/>
          </a:xfrm>
          <a:prstGeom prst="rect">
            <a:avLst/>
          </a:prstGeom>
        </p:spPr>
      </p:pic>
      <p:pic>
        <p:nvPicPr>
          <p:cNvPr id="5" name="Picture 4"/>
          <p:cNvPicPr>
            <a:picLocks noChangeAspect="1"/>
          </p:cNvPicPr>
          <p:nvPr/>
        </p:nvPicPr>
        <p:blipFill>
          <a:blip r:embed="rId3"/>
          <a:stretch>
            <a:fillRect/>
          </a:stretch>
        </p:blipFill>
        <p:spPr>
          <a:xfrm>
            <a:off x="5062827" y="16933"/>
            <a:ext cx="4081173" cy="6858000"/>
          </a:xfrm>
          <a:prstGeom prst="rect">
            <a:avLst/>
          </a:prstGeom>
        </p:spPr>
      </p:pic>
      <p:sp>
        <p:nvSpPr>
          <p:cNvPr id="6" name="Rectangle 5"/>
          <p:cNvSpPr/>
          <p:nvPr/>
        </p:nvSpPr>
        <p:spPr>
          <a:xfrm>
            <a:off x="5528799" y="165549"/>
            <a:ext cx="852100"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881060" y="1569319"/>
            <a:ext cx="852100"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062827" y="6356350"/>
            <a:ext cx="852100"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33400" y="1569319"/>
            <a:ext cx="2356317" cy="646331"/>
          </a:xfrm>
          <a:prstGeom prst="rect">
            <a:avLst/>
          </a:prstGeom>
          <a:noFill/>
        </p:spPr>
        <p:txBody>
          <a:bodyPr wrap="square" rtlCol="0">
            <a:spAutoFit/>
          </a:bodyPr>
          <a:lstStyle/>
          <a:p>
            <a:r>
              <a:rPr lang="en-US" altLang="zh-CN" b="1" dirty="0" smtClean="0"/>
              <a:t>Change the fonts of leaf names</a:t>
            </a:r>
            <a:endParaRPr lang="zh-CN" altLang="en-US" b="1" dirty="0"/>
          </a:p>
        </p:txBody>
      </p:sp>
      <p:cxnSp>
        <p:nvCxnSpPr>
          <p:cNvPr id="12" name="Straight Arrow Connector 11"/>
          <p:cNvCxnSpPr/>
          <p:nvPr/>
        </p:nvCxnSpPr>
        <p:spPr>
          <a:xfrm flipV="1">
            <a:off x="1822917" y="406400"/>
            <a:ext cx="3705882" cy="1594907"/>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248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45</a:t>
            </a:fld>
            <a:endParaRPr lang="en-US"/>
          </a:p>
        </p:txBody>
      </p:sp>
      <p:pic>
        <p:nvPicPr>
          <p:cNvPr id="3" name="Picture 2"/>
          <p:cNvPicPr>
            <a:picLocks noChangeAspect="1"/>
          </p:cNvPicPr>
          <p:nvPr/>
        </p:nvPicPr>
        <p:blipFill>
          <a:blip r:embed="rId2"/>
          <a:stretch>
            <a:fillRect/>
          </a:stretch>
        </p:blipFill>
        <p:spPr>
          <a:xfrm>
            <a:off x="800100" y="0"/>
            <a:ext cx="7523825" cy="6858000"/>
          </a:xfrm>
          <a:prstGeom prst="rect">
            <a:avLst/>
          </a:prstGeom>
        </p:spPr>
      </p:pic>
      <p:sp>
        <p:nvSpPr>
          <p:cNvPr id="4" name="TextBox 3"/>
          <p:cNvSpPr txBox="1"/>
          <p:nvPr/>
        </p:nvSpPr>
        <p:spPr>
          <a:xfrm>
            <a:off x="660400" y="4254500"/>
            <a:ext cx="3449406" cy="369332"/>
          </a:xfrm>
          <a:prstGeom prst="rect">
            <a:avLst/>
          </a:prstGeom>
          <a:noFill/>
        </p:spPr>
        <p:txBody>
          <a:bodyPr wrap="none" rtlCol="0">
            <a:spAutoFit/>
          </a:bodyPr>
          <a:lstStyle/>
          <a:p>
            <a:r>
              <a:rPr lang="en-US" altLang="zh-CN" b="1" dirty="0" smtClean="0"/>
              <a:t>Manually color all branches/fonts </a:t>
            </a:r>
            <a:endParaRPr lang="zh-CN" altLang="en-US" b="1" dirty="0"/>
          </a:p>
        </p:txBody>
      </p:sp>
    </p:spTree>
    <p:extLst>
      <p:ext uri="{BB962C8B-B14F-4D97-AF65-F5344CB8AC3E}">
        <p14:creationId xmlns:p14="http://schemas.microsoft.com/office/powerpoint/2010/main" val="2609229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46</a:t>
            </a:fld>
            <a:endParaRPr lang="en-US"/>
          </a:p>
        </p:txBody>
      </p:sp>
      <p:pic>
        <p:nvPicPr>
          <p:cNvPr id="3" name="Picture 2"/>
          <p:cNvPicPr>
            <a:picLocks noChangeAspect="1"/>
          </p:cNvPicPr>
          <p:nvPr/>
        </p:nvPicPr>
        <p:blipFill>
          <a:blip r:embed="rId2"/>
          <a:stretch>
            <a:fillRect/>
          </a:stretch>
        </p:blipFill>
        <p:spPr>
          <a:xfrm>
            <a:off x="1587500" y="0"/>
            <a:ext cx="6531885" cy="6858000"/>
          </a:xfrm>
          <a:prstGeom prst="rect">
            <a:avLst/>
          </a:prstGeom>
        </p:spPr>
      </p:pic>
      <p:sp>
        <p:nvSpPr>
          <p:cNvPr id="4" name="TextBox 3"/>
          <p:cNvSpPr txBox="1"/>
          <p:nvPr/>
        </p:nvSpPr>
        <p:spPr>
          <a:xfrm>
            <a:off x="0" y="673100"/>
            <a:ext cx="1968500" cy="646331"/>
          </a:xfrm>
          <a:prstGeom prst="rect">
            <a:avLst/>
          </a:prstGeom>
          <a:noFill/>
        </p:spPr>
        <p:txBody>
          <a:bodyPr wrap="square" rtlCol="0">
            <a:spAutoFit/>
          </a:bodyPr>
          <a:lstStyle/>
          <a:p>
            <a:r>
              <a:rPr lang="en-US" altLang="zh-CN" b="1" dirty="0" smtClean="0"/>
              <a:t>What if we have hundreds of genes?</a:t>
            </a:r>
            <a:endParaRPr lang="zh-CN" altLang="en-US" b="1" dirty="0"/>
          </a:p>
        </p:txBody>
      </p:sp>
    </p:spTree>
    <p:extLst>
      <p:ext uri="{BB962C8B-B14F-4D97-AF65-F5344CB8AC3E}">
        <p14:creationId xmlns:p14="http://schemas.microsoft.com/office/powerpoint/2010/main" val="27343881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47</a:t>
            </a:fld>
            <a:endParaRPr lang="en-US"/>
          </a:p>
        </p:txBody>
      </p:sp>
      <p:pic>
        <p:nvPicPr>
          <p:cNvPr id="3" name="Picture 2"/>
          <p:cNvPicPr>
            <a:picLocks noChangeAspect="1"/>
          </p:cNvPicPr>
          <p:nvPr/>
        </p:nvPicPr>
        <p:blipFill>
          <a:blip r:embed="rId2"/>
          <a:stretch>
            <a:fillRect/>
          </a:stretch>
        </p:blipFill>
        <p:spPr>
          <a:xfrm>
            <a:off x="0" y="558800"/>
            <a:ext cx="9144000" cy="5728178"/>
          </a:xfrm>
          <a:prstGeom prst="rect">
            <a:avLst/>
          </a:prstGeom>
        </p:spPr>
      </p:pic>
      <p:sp>
        <p:nvSpPr>
          <p:cNvPr id="4" name="Rectangle 3"/>
          <p:cNvSpPr/>
          <p:nvPr/>
        </p:nvSpPr>
        <p:spPr>
          <a:xfrm>
            <a:off x="1900794" y="52429"/>
            <a:ext cx="2659702" cy="461665"/>
          </a:xfrm>
          <a:prstGeom prst="rect">
            <a:avLst/>
          </a:prstGeom>
        </p:spPr>
        <p:txBody>
          <a:bodyPr wrap="none">
            <a:spAutoFit/>
          </a:bodyPr>
          <a:lstStyle/>
          <a:p>
            <a:r>
              <a:rPr lang="en-US" sz="2400" dirty="0">
                <a:solidFill>
                  <a:srgbClr val="FF0000"/>
                </a:solidFill>
              </a:rPr>
              <a:t>http://</a:t>
            </a:r>
            <a:r>
              <a:rPr lang="en-US" sz="2400" dirty="0" err="1">
                <a:solidFill>
                  <a:srgbClr val="FF0000"/>
                </a:solidFill>
              </a:rPr>
              <a:t>itol.embl.de</a:t>
            </a:r>
            <a:r>
              <a:rPr lang="en-US" sz="2400" dirty="0">
                <a:solidFill>
                  <a:srgbClr val="FF0000"/>
                </a:solidFill>
              </a:rPr>
              <a:t>/</a:t>
            </a:r>
          </a:p>
        </p:txBody>
      </p:sp>
    </p:spTree>
    <p:extLst>
      <p:ext uri="{BB962C8B-B14F-4D97-AF65-F5344CB8AC3E}">
        <p14:creationId xmlns:p14="http://schemas.microsoft.com/office/powerpoint/2010/main" val="418541237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48</a:t>
            </a:fld>
            <a:endParaRPr lang="en-US"/>
          </a:p>
        </p:txBody>
      </p:sp>
      <p:sp>
        <p:nvSpPr>
          <p:cNvPr id="3" name="Rectangle 2"/>
          <p:cNvSpPr/>
          <p:nvPr/>
        </p:nvSpPr>
        <p:spPr>
          <a:xfrm>
            <a:off x="1019903" y="5987018"/>
            <a:ext cx="3528467" cy="369332"/>
          </a:xfrm>
          <a:prstGeom prst="rect">
            <a:avLst/>
          </a:prstGeom>
        </p:spPr>
        <p:txBody>
          <a:bodyPr wrap="none">
            <a:spAutoFit/>
          </a:bodyPr>
          <a:lstStyle/>
          <a:p>
            <a:r>
              <a:rPr lang="en-US" dirty="0"/>
              <a:t>http://</a:t>
            </a:r>
            <a:r>
              <a:rPr lang="en-US" dirty="0" err="1"/>
              <a:t>itol.embl.de</a:t>
            </a:r>
            <a:r>
              <a:rPr lang="en-US" dirty="0"/>
              <a:t>/help/</a:t>
            </a:r>
            <a:r>
              <a:rPr lang="en-US" dirty="0" err="1"/>
              <a:t>help.shtml</a:t>
            </a:r>
            <a:endParaRPr lang="en-US" dirty="0"/>
          </a:p>
        </p:txBody>
      </p:sp>
      <p:pic>
        <p:nvPicPr>
          <p:cNvPr id="4" name="Picture 3"/>
          <p:cNvPicPr>
            <a:picLocks noChangeAspect="1"/>
          </p:cNvPicPr>
          <p:nvPr/>
        </p:nvPicPr>
        <p:blipFill>
          <a:blip r:embed="rId2"/>
          <a:stretch>
            <a:fillRect/>
          </a:stretch>
        </p:blipFill>
        <p:spPr>
          <a:xfrm>
            <a:off x="425772" y="2919043"/>
            <a:ext cx="8559800" cy="2590800"/>
          </a:xfrm>
          <a:prstGeom prst="rect">
            <a:avLst/>
          </a:prstGeom>
        </p:spPr>
      </p:pic>
      <p:sp>
        <p:nvSpPr>
          <p:cNvPr id="5" name="Rectangle 4"/>
          <p:cNvSpPr/>
          <p:nvPr/>
        </p:nvSpPr>
        <p:spPr>
          <a:xfrm>
            <a:off x="425772" y="361785"/>
            <a:ext cx="8261028" cy="1323439"/>
          </a:xfrm>
          <a:prstGeom prst="rect">
            <a:avLst/>
          </a:prstGeom>
        </p:spPr>
        <p:txBody>
          <a:bodyPr wrap="square">
            <a:spAutoFit/>
          </a:bodyPr>
          <a:lstStyle/>
          <a:p>
            <a:r>
              <a:rPr lang="en-US" sz="2000" u="sng" dirty="0" smtClean="0">
                <a:solidFill>
                  <a:srgbClr val="FF0000"/>
                </a:solidFill>
              </a:rPr>
              <a:t>Automatically define branch colors by uploading a </a:t>
            </a:r>
            <a:r>
              <a:rPr lang="en-US" sz="2000" b="1" u="sng" dirty="0" smtClean="0">
                <a:solidFill>
                  <a:srgbClr val="FF0000"/>
                </a:solidFill>
              </a:rPr>
              <a:t>color definition file</a:t>
            </a:r>
          </a:p>
          <a:p>
            <a:endParaRPr lang="en-US" sz="2000" dirty="0" smtClean="0">
              <a:solidFill>
                <a:srgbClr val="FF0000"/>
              </a:solidFill>
            </a:endParaRPr>
          </a:p>
          <a:p>
            <a:r>
              <a:rPr lang="en-US" sz="2000" dirty="0" smtClean="0"/>
              <a:t>You </a:t>
            </a:r>
            <a:r>
              <a:rPr lang="en-US" sz="2000" dirty="0"/>
              <a:t>can define your own colors for each </a:t>
            </a:r>
            <a:r>
              <a:rPr lang="en-US" sz="2000" dirty="0" smtClean="0"/>
              <a:t>branch/leaf </a:t>
            </a:r>
            <a:r>
              <a:rPr lang="en-US" sz="2000" dirty="0"/>
              <a:t>separately. Use standard </a:t>
            </a:r>
            <a:r>
              <a:rPr lang="en-US" sz="2000" dirty="0">
                <a:solidFill>
                  <a:srgbClr val="FF0000"/>
                </a:solidFill>
              </a:rPr>
              <a:t>hexadecimal color notation </a:t>
            </a:r>
            <a:r>
              <a:rPr lang="en-US" sz="2000" dirty="0"/>
              <a:t>(for example, #ff0000 for red)</a:t>
            </a:r>
          </a:p>
        </p:txBody>
      </p:sp>
      <p:sp>
        <p:nvSpPr>
          <p:cNvPr id="6" name="Rectangle 5"/>
          <p:cNvSpPr/>
          <p:nvPr/>
        </p:nvSpPr>
        <p:spPr>
          <a:xfrm>
            <a:off x="685800" y="1797735"/>
            <a:ext cx="5448300" cy="369332"/>
          </a:xfrm>
          <a:prstGeom prst="rect">
            <a:avLst/>
          </a:prstGeom>
        </p:spPr>
        <p:txBody>
          <a:bodyPr wrap="square">
            <a:spAutoFit/>
          </a:bodyPr>
          <a:lstStyle/>
          <a:p>
            <a:r>
              <a:rPr lang="en-US" altLang="zh-CN" dirty="0"/>
              <a:t>http://www.w3schools.com/html/html_colors.asp</a:t>
            </a:r>
            <a:endParaRPr lang="zh-CN" altLang="en-US" dirty="0"/>
          </a:p>
        </p:txBody>
      </p:sp>
    </p:spTree>
    <p:extLst>
      <p:ext uri="{BB962C8B-B14F-4D97-AF65-F5344CB8AC3E}">
        <p14:creationId xmlns:p14="http://schemas.microsoft.com/office/powerpoint/2010/main" val="210405811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49</a:t>
            </a:fld>
            <a:endParaRPr lang="en-US"/>
          </a:p>
        </p:txBody>
      </p:sp>
      <p:pic>
        <p:nvPicPr>
          <p:cNvPr id="3" name="Picture 2"/>
          <p:cNvPicPr>
            <a:picLocks noChangeAspect="1"/>
          </p:cNvPicPr>
          <p:nvPr/>
        </p:nvPicPr>
        <p:blipFill>
          <a:blip r:embed="rId2"/>
          <a:stretch>
            <a:fillRect/>
          </a:stretch>
        </p:blipFill>
        <p:spPr>
          <a:xfrm>
            <a:off x="1435100" y="1287946"/>
            <a:ext cx="5118100" cy="2133600"/>
          </a:xfrm>
          <a:prstGeom prst="rect">
            <a:avLst/>
          </a:prstGeom>
        </p:spPr>
      </p:pic>
      <p:sp>
        <p:nvSpPr>
          <p:cNvPr id="4" name="Rectangle 3"/>
          <p:cNvSpPr/>
          <p:nvPr/>
        </p:nvSpPr>
        <p:spPr>
          <a:xfrm>
            <a:off x="536208" y="3771027"/>
            <a:ext cx="8472770" cy="2585323"/>
          </a:xfrm>
          <a:prstGeom prst="rect">
            <a:avLst/>
          </a:prstGeom>
        </p:spPr>
        <p:txBody>
          <a:bodyPr wrap="square">
            <a:spAutoFit/>
          </a:bodyPr>
          <a:lstStyle/>
          <a:p>
            <a:r>
              <a:rPr lang="hu-HU" dirty="0"/>
              <a:t>((((AT2G32530.1|AT2G32530.1|cslB:0.57078988,os_25268|LOC_Os04g35020.1|cslH:0.55075714)0.9300:0.26338963,(AT1G55850.1|AT1G55850.1|cslE:0.57830980,AT4G23990.1|AT4G23990.1|cslG:0.64691609)0.9500:0.23352951)0.7400:0.19857786,(os_42915|LOC_Os07g36610.1|cslF:0.54191868,(AT2G21770.1|AT2G21770.1|cesA:0.37516472,AT1G02730.1|AT1G02730.1|cslD:0.22502015)0.6600:0.09521396)0.9300:0.18369951)1.0000:0.73286595,(AT5G22740.1|AT5G22740.1|cslA:0.44848889,AT2G24630.1|AT2G24630.1|cslC:0.75671710)1.0000:1.05517231);</a:t>
            </a:r>
            <a:endParaRPr lang="en-US" dirty="0"/>
          </a:p>
        </p:txBody>
      </p:sp>
      <p:sp>
        <p:nvSpPr>
          <p:cNvPr id="5" name="Rectangle 4"/>
          <p:cNvSpPr/>
          <p:nvPr/>
        </p:nvSpPr>
        <p:spPr>
          <a:xfrm>
            <a:off x="977900" y="341449"/>
            <a:ext cx="5334000" cy="369332"/>
          </a:xfrm>
          <a:prstGeom prst="rect">
            <a:avLst/>
          </a:prstGeom>
        </p:spPr>
        <p:txBody>
          <a:bodyPr wrap="square">
            <a:spAutoFit/>
          </a:bodyPr>
          <a:lstStyle/>
          <a:p>
            <a:r>
              <a:rPr lang="en-US" altLang="zh-CN" dirty="0"/>
              <a:t>http://cys.bios.niu.edu/yyin/teach/PBB/cesa-pr.fa.col</a:t>
            </a:r>
            <a:endParaRPr lang="zh-CN" altLang="en-US" dirty="0"/>
          </a:p>
        </p:txBody>
      </p:sp>
    </p:spTree>
    <p:extLst>
      <p:ext uri="{BB962C8B-B14F-4D97-AF65-F5344CB8AC3E}">
        <p14:creationId xmlns:p14="http://schemas.microsoft.com/office/powerpoint/2010/main" val="18633451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041" y="531749"/>
            <a:ext cx="8011289" cy="6124754"/>
          </a:xfrm>
          <a:prstGeom prst="rect">
            <a:avLst/>
          </a:prstGeom>
        </p:spPr>
        <p:txBody>
          <a:bodyPr wrap="square">
            <a:spAutoFit/>
          </a:bodyPr>
          <a:lstStyle/>
          <a:p>
            <a:r>
              <a:rPr lang="en-US" sz="2800" dirty="0" err="1"/>
              <a:t>Phylogenetics</a:t>
            </a:r>
            <a:r>
              <a:rPr lang="en-US" sz="2800" dirty="0"/>
              <a:t> is the science of estimating the </a:t>
            </a:r>
            <a:r>
              <a:rPr lang="en-US" sz="2800" dirty="0" smtClean="0"/>
              <a:t>evolutionary past</a:t>
            </a:r>
            <a:r>
              <a:rPr lang="en-US" sz="2800" dirty="0"/>
              <a:t>, in the case of molecular phylogeny, based on </a:t>
            </a:r>
            <a:r>
              <a:rPr lang="en-US" sz="2800" dirty="0" smtClean="0"/>
              <a:t>the comparison </a:t>
            </a:r>
            <a:r>
              <a:rPr lang="en-US" sz="2800" dirty="0"/>
              <a:t>of DNA or protein </a:t>
            </a:r>
            <a:r>
              <a:rPr lang="en-US" sz="2800" dirty="0" smtClean="0"/>
              <a:t>sequences:</a:t>
            </a:r>
          </a:p>
          <a:p>
            <a:endParaRPr lang="en-US" sz="2800" dirty="0"/>
          </a:p>
          <a:p>
            <a:pPr marL="457200" indent="-457200">
              <a:buFont typeface="Arial"/>
              <a:buChar char="•"/>
            </a:pPr>
            <a:r>
              <a:rPr lang="en-US" sz="2800" dirty="0" smtClean="0"/>
              <a:t>Study the evolution of genomes and gene families (duplication and transfer)</a:t>
            </a:r>
          </a:p>
          <a:p>
            <a:pPr marL="457200" indent="-457200">
              <a:buFont typeface="Arial"/>
              <a:buChar char="•"/>
            </a:pPr>
            <a:endParaRPr lang="en-US" sz="2800" dirty="0" smtClean="0"/>
          </a:p>
          <a:p>
            <a:pPr marL="457200" indent="-457200">
              <a:buFont typeface="Arial"/>
              <a:buChar char="•"/>
            </a:pPr>
            <a:r>
              <a:rPr lang="en-US" sz="2800" dirty="0" smtClean="0"/>
              <a:t>Study the diversity of genes or fragments</a:t>
            </a:r>
          </a:p>
          <a:p>
            <a:pPr marL="457200" indent="-457200">
              <a:buFont typeface="Arial"/>
              <a:buChar char="•"/>
            </a:pPr>
            <a:endParaRPr lang="en-US" sz="2800" dirty="0"/>
          </a:p>
          <a:p>
            <a:pPr marL="457200" indent="-457200">
              <a:buFont typeface="Arial"/>
              <a:buChar char="•"/>
            </a:pPr>
            <a:r>
              <a:rPr lang="en-US" sz="2800" dirty="0" smtClean="0"/>
              <a:t>Cluster homologous sequences into subfamilies based on evolutionary history</a:t>
            </a:r>
          </a:p>
          <a:p>
            <a:pPr marL="457200" indent="-457200">
              <a:buFont typeface="Arial"/>
              <a:buChar char="•"/>
            </a:pPr>
            <a:endParaRPr lang="en-US" sz="2800" dirty="0"/>
          </a:p>
          <a:p>
            <a:pPr marL="457200" indent="-457200">
              <a:buFont typeface="Arial"/>
              <a:buChar char="•"/>
            </a:pPr>
            <a:r>
              <a:rPr lang="en-US" sz="2800" dirty="0" smtClean="0"/>
              <a:t>Infer functions for unknown genes</a:t>
            </a:r>
            <a:endParaRPr lang="en-US" sz="2800" dirty="0"/>
          </a:p>
        </p:txBody>
      </p:sp>
      <p:sp>
        <p:nvSpPr>
          <p:cNvPr id="3" name="Slide Number Placeholder 2"/>
          <p:cNvSpPr>
            <a:spLocks noGrp="1"/>
          </p:cNvSpPr>
          <p:nvPr>
            <p:ph type="sldNum" sz="quarter" idx="12"/>
          </p:nvPr>
        </p:nvSpPr>
        <p:spPr/>
        <p:txBody>
          <a:bodyPr/>
          <a:lstStyle/>
          <a:p>
            <a:fld id="{7FD1642A-DEA9-1E46-8DCE-D357C6F89FCD}" type="slidenum">
              <a:rPr lang="en-US" smtClean="0"/>
              <a:pPr/>
              <a:t>5</a:t>
            </a:fld>
            <a:endParaRPr lang="en-US"/>
          </a:p>
        </p:txBody>
      </p:sp>
    </p:spTree>
    <p:extLst>
      <p:ext uri="{BB962C8B-B14F-4D97-AF65-F5344CB8AC3E}">
        <p14:creationId xmlns:p14="http://schemas.microsoft.com/office/powerpoint/2010/main" val="3897873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50</a:t>
            </a:fld>
            <a:endParaRPr lang="en-US"/>
          </a:p>
        </p:txBody>
      </p:sp>
      <p:pic>
        <p:nvPicPr>
          <p:cNvPr id="3" name="Picture 2"/>
          <p:cNvPicPr>
            <a:picLocks noChangeAspect="1"/>
          </p:cNvPicPr>
          <p:nvPr/>
        </p:nvPicPr>
        <p:blipFill>
          <a:blip r:embed="rId2"/>
          <a:stretch>
            <a:fillRect/>
          </a:stretch>
        </p:blipFill>
        <p:spPr>
          <a:xfrm>
            <a:off x="152400" y="0"/>
            <a:ext cx="8820073" cy="6858000"/>
          </a:xfrm>
          <a:prstGeom prst="rect">
            <a:avLst/>
          </a:prstGeom>
        </p:spPr>
      </p:pic>
      <p:sp>
        <p:nvSpPr>
          <p:cNvPr id="4" name="Rectangle 3"/>
          <p:cNvSpPr/>
          <p:nvPr/>
        </p:nvSpPr>
        <p:spPr>
          <a:xfrm>
            <a:off x="3890148" y="4543974"/>
            <a:ext cx="1289641"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071248" y="-15326"/>
            <a:ext cx="1289641"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164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51</a:t>
            </a:fld>
            <a:endParaRPr lang="en-US"/>
          </a:p>
        </p:txBody>
      </p:sp>
      <p:pic>
        <p:nvPicPr>
          <p:cNvPr id="7" name="Picture 6"/>
          <p:cNvPicPr>
            <a:picLocks noChangeAspect="1"/>
          </p:cNvPicPr>
          <p:nvPr/>
        </p:nvPicPr>
        <p:blipFill>
          <a:blip r:embed="rId2"/>
          <a:stretch>
            <a:fillRect/>
          </a:stretch>
        </p:blipFill>
        <p:spPr>
          <a:xfrm>
            <a:off x="482600" y="457200"/>
            <a:ext cx="8166100" cy="5930900"/>
          </a:xfrm>
          <a:prstGeom prst="rect">
            <a:avLst/>
          </a:prstGeom>
        </p:spPr>
      </p:pic>
      <p:sp>
        <p:nvSpPr>
          <p:cNvPr id="8" name="Rectangle 7"/>
          <p:cNvSpPr/>
          <p:nvPr/>
        </p:nvSpPr>
        <p:spPr>
          <a:xfrm>
            <a:off x="2102286" y="2104089"/>
            <a:ext cx="2910414"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102285" y="3156915"/>
            <a:ext cx="3495229"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102286" y="2473814"/>
            <a:ext cx="852100"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102285" y="4555348"/>
            <a:ext cx="852100"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528336" y="170934"/>
            <a:ext cx="2690993" cy="369332"/>
          </a:xfrm>
          <a:prstGeom prst="rect">
            <a:avLst/>
          </a:prstGeom>
          <a:noFill/>
        </p:spPr>
        <p:txBody>
          <a:bodyPr wrap="none" rtlCol="0">
            <a:spAutoFit/>
          </a:bodyPr>
          <a:lstStyle/>
          <a:p>
            <a:r>
              <a:rPr lang="en-US" altLang="zh-CN" dirty="0" smtClean="0"/>
              <a:t>Upload color definition file</a:t>
            </a:r>
            <a:endParaRPr lang="zh-CN" altLang="en-US" dirty="0"/>
          </a:p>
        </p:txBody>
      </p:sp>
    </p:spTree>
    <p:extLst>
      <p:ext uri="{BB962C8B-B14F-4D97-AF65-F5344CB8AC3E}">
        <p14:creationId xmlns:p14="http://schemas.microsoft.com/office/powerpoint/2010/main" val="2667008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52</a:t>
            </a:fld>
            <a:endParaRPr lang="en-US"/>
          </a:p>
        </p:txBody>
      </p:sp>
      <p:pic>
        <p:nvPicPr>
          <p:cNvPr id="3" name="Picture 2"/>
          <p:cNvPicPr>
            <a:picLocks noChangeAspect="1"/>
          </p:cNvPicPr>
          <p:nvPr/>
        </p:nvPicPr>
        <p:blipFill>
          <a:blip r:embed="rId2"/>
          <a:stretch>
            <a:fillRect/>
          </a:stretch>
        </p:blipFill>
        <p:spPr>
          <a:xfrm>
            <a:off x="0" y="393700"/>
            <a:ext cx="9144000" cy="6045716"/>
          </a:xfrm>
          <a:prstGeom prst="rect">
            <a:avLst/>
          </a:prstGeom>
        </p:spPr>
      </p:pic>
      <p:sp>
        <p:nvSpPr>
          <p:cNvPr id="4" name="Rectangle 3"/>
          <p:cNvSpPr/>
          <p:nvPr/>
        </p:nvSpPr>
        <p:spPr>
          <a:xfrm>
            <a:off x="1250127" y="5078743"/>
            <a:ext cx="1740784"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264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53</a:t>
            </a:fld>
            <a:endParaRPr lang="en-US"/>
          </a:p>
        </p:txBody>
      </p:sp>
      <p:pic>
        <p:nvPicPr>
          <p:cNvPr id="3" name="Picture 2"/>
          <p:cNvPicPr>
            <a:picLocks noChangeAspect="1"/>
          </p:cNvPicPr>
          <p:nvPr/>
        </p:nvPicPr>
        <p:blipFill>
          <a:blip r:embed="rId2"/>
          <a:stretch>
            <a:fillRect/>
          </a:stretch>
        </p:blipFill>
        <p:spPr>
          <a:xfrm>
            <a:off x="393700" y="0"/>
            <a:ext cx="8332954" cy="6858000"/>
          </a:xfrm>
          <a:prstGeom prst="rect">
            <a:avLst/>
          </a:prstGeom>
        </p:spPr>
      </p:pic>
      <p:sp>
        <p:nvSpPr>
          <p:cNvPr id="4" name="Rectangle 3"/>
          <p:cNvSpPr/>
          <p:nvPr/>
        </p:nvSpPr>
        <p:spPr>
          <a:xfrm>
            <a:off x="4291165" y="533203"/>
            <a:ext cx="852100"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966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54</a:t>
            </a:fld>
            <a:endParaRPr lang="en-US"/>
          </a:p>
        </p:txBody>
      </p:sp>
      <p:pic>
        <p:nvPicPr>
          <p:cNvPr id="3" name="Picture 2"/>
          <p:cNvPicPr>
            <a:picLocks noChangeAspect="1"/>
          </p:cNvPicPr>
          <p:nvPr/>
        </p:nvPicPr>
        <p:blipFill>
          <a:blip r:embed="rId2"/>
          <a:stretch>
            <a:fillRect/>
          </a:stretch>
        </p:blipFill>
        <p:spPr>
          <a:xfrm>
            <a:off x="777043" y="895268"/>
            <a:ext cx="5664200" cy="850900"/>
          </a:xfrm>
          <a:prstGeom prst="rect">
            <a:avLst/>
          </a:prstGeom>
        </p:spPr>
      </p:pic>
      <p:pic>
        <p:nvPicPr>
          <p:cNvPr id="4" name="Picture 3"/>
          <p:cNvPicPr>
            <a:picLocks noChangeAspect="1"/>
          </p:cNvPicPr>
          <p:nvPr/>
        </p:nvPicPr>
        <p:blipFill>
          <a:blip r:embed="rId3"/>
          <a:stretch>
            <a:fillRect/>
          </a:stretch>
        </p:blipFill>
        <p:spPr>
          <a:xfrm>
            <a:off x="0" y="2028889"/>
            <a:ext cx="9144000" cy="1108696"/>
          </a:xfrm>
          <a:prstGeom prst="rect">
            <a:avLst/>
          </a:prstGeom>
        </p:spPr>
      </p:pic>
      <p:pic>
        <p:nvPicPr>
          <p:cNvPr id="5" name="Picture 4"/>
          <p:cNvPicPr>
            <a:picLocks noChangeAspect="1"/>
          </p:cNvPicPr>
          <p:nvPr/>
        </p:nvPicPr>
        <p:blipFill>
          <a:blip r:embed="rId4"/>
          <a:stretch>
            <a:fillRect/>
          </a:stretch>
        </p:blipFill>
        <p:spPr>
          <a:xfrm>
            <a:off x="0" y="3894320"/>
            <a:ext cx="9144000" cy="2296477"/>
          </a:xfrm>
          <a:prstGeom prst="rect">
            <a:avLst/>
          </a:prstGeom>
        </p:spPr>
      </p:pic>
      <p:sp>
        <p:nvSpPr>
          <p:cNvPr id="6" name="Rectangle 5"/>
          <p:cNvSpPr/>
          <p:nvPr/>
        </p:nvSpPr>
        <p:spPr>
          <a:xfrm>
            <a:off x="4690864" y="1212055"/>
            <a:ext cx="852100"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85576" y="2455031"/>
            <a:ext cx="1523567"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22864" y="2236744"/>
            <a:ext cx="3612133"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 y="2404894"/>
            <a:ext cx="1821281"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21280" y="215900"/>
            <a:ext cx="3914470" cy="369332"/>
          </a:xfrm>
          <a:prstGeom prst="rect">
            <a:avLst/>
          </a:prstGeom>
          <a:noFill/>
        </p:spPr>
        <p:txBody>
          <a:bodyPr wrap="none" rtlCol="0">
            <a:spAutoFit/>
          </a:bodyPr>
          <a:lstStyle/>
          <a:p>
            <a:r>
              <a:rPr lang="en-US" altLang="zh-CN" dirty="0" smtClean="0"/>
              <a:t>More options to display the </a:t>
            </a:r>
            <a:r>
              <a:rPr lang="en-US" altLang="zh-CN" dirty="0" err="1" smtClean="0"/>
              <a:t>phylogram</a:t>
            </a:r>
            <a:endParaRPr lang="zh-CN" altLang="en-US" dirty="0"/>
          </a:p>
        </p:txBody>
      </p:sp>
    </p:spTree>
    <p:extLst>
      <p:ext uri="{BB962C8B-B14F-4D97-AF65-F5344CB8AC3E}">
        <p14:creationId xmlns:p14="http://schemas.microsoft.com/office/powerpoint/2010/main" val="2483983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55</a:t>
            </a:fld>
            <a:endParaRPr lang="en-US"/>
          </a:p>
        </p:txBody>
      </p:sp>
      <p:pic>
        <p:nvPicPr>
          <p:cNvPr id="3" name="Picture 2"/>
          <p:cNvPicPr>
            <a:picLocks noChangeAspect="1"/>
          </p:cNvPicPr>
          <p:nvPr/>
        </p:nvPicPr>
        <p:blipFill>
          <a:blip r:embed="rId2"/>
          <a:stretch>
            <a:fillRect/>
          </a:stretch>
        </p:blipFill>
        <p:spPr>
          <a:xfrm>
            <a:off x="965200" y="0"/>
            <a:ext cx="7191941" cy="6858000"/>
          </a:xfrm>
          <a:prstGeom prst="rect">
            <a:avLst/>
          </a:prstGeom>
        </p:spPr>
      </p:pic>
      <p:sp>
        <p:nvSpPr>
          <p:cNvPr id="4" name="Rectangle 3"/>
          <p:cNvSpPr/>
          <p:nvPr/>
        </p:nvSpPr>
        <p:spPr>
          <a:xfrm>
            <a:off x="4157492" y="549915"/>
            <a:ext cx="1423313"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617725" y="751489"/>
            <a:ext cx="852100" cy="18486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63600" y="2654300"/>
            <a:ext cx="1601913" cy="369332"/>
          </a:xfrm>
          <a:prstGeom prst="rect">
            <a:avLst/>
          </a:prstGeom>
          <a:noFill/>
        </p:spPr>
        <p:txBody>
          <a:bodyPr wrap="none" rtlCol="0">
            <a:spAutoFit/>
          </a:bodyPr>
          <a:lstStyle/>
          <a:p>
            <a:r>
              <a:rPr lang="en-US" altLang="zh-CN" dirty="0" smtClean="0"/>
              <a:t>Export the tree</a:t>
            </a:r>
            <a:endParaRPr lang="zh-CN" altLang="en-US" dirty="0"/>
          </a:p>
        </p:txBody>
      </p:sp>
    </p:spTree>
    <p:extLst>
      <p:ext uri="{BB962C8B-B14F-4D97-AF65-F5344CB8AC3E}">
        <p14:creationId xmlns:p14="http://schemas.microsoft.com/office/powerpoint/2010/main" val="22922826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56</a:t>
            </a:fld>
            <a:endParaRPr lang="en-US"/>
          </a:p>
        </p:txBody>
      </p:sp>
      <p:pic>
        <p:nvPicPr>
          <p:cNvPr id="3" name="Picture 2"/>
          <p:cNvPicPr>
            <a:picLocks noChangeAspect="1"/>
          </p:cNvPicPr>
          <p:nvPr/>
        </p:nvPicPr>
        <p:blipFill>
          <a:blip r:embed="rId2"/>
          <a:stretch>
            <a:fillRect/>
          </a:stretch>
        </p:blipFill>
        <p:spPr>
          <a:xfrm>
            <a:off x="525440" y="0"/>
            <a:ext cx="6733953" cy="6858000"/>
          </a:xfrm>
          <a:prstGeom prst="rect">
            <a:avLst/>
          </a:prstGeom>
        </p:spPr>
      </p:pic>
      <p:pic>
        <p:nvPicPr>
          <p:cNvPr id="4" name="Picture 3"/>
          <p:cNvPicPr>
            <a:picLocks noChangeAspect="1"/>
          </p:cNvPicPr>
          <p:nvPr/>
        </p:nvPicPr>
        <p:blipFill>
          <a:blip r:embed="rId3"/>
          <a:stretch>
            <a:fillRect/>
          </a:stretch>
        </p:blipFill>
        <p:spPr>
          <a:xfrm>
            <a:off x="4819650" y="1791346"/>
            <a:ext cx="3467100" cy="2527300"/>
          </a:xfrm>
          <a:prstGeom prst="rect">
            <a:avLst/>
          </a:prstGeom>
        </p:spPr>
      </p:pic>
      <p:sp>
        <p:nvSpPr>
          <p:cNvPr id="5" name="Rectangle 4"/>
          <p:cNvSpPr/>
          <p:nvPr/>
        </p:nvSpPr>
        <p:spPr>
          <a:xfrm>
            <a:off x="1734688" y="2822685"/>
            <a:ext cx="2609652" cy="369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265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57</a:t>
            </a:fld>
            <a:endParaRPr lang="en-US"/>
          </a:p>
        </p:txBody>
      </p:sp>
      <p:pic>
        <p:nvPicPr>
          <p:cNvPr id="3" name="Picture 2"/>
          <p:cNvPicPr>
            <a:picLocks noChangeAspect="1"/>
          </p:cNvPicPr>
          <p:nvPr/>
        </p:nvPicPr>
        <p:blipFill>
          <a:blip r:embed="rId2"/>
          <a:stretch>
            <a:fillRect/>
          </a:stretch>
        </p:blipFill>
        <p:spPr>
          <a:xfrm>
            <a:off x="711200" y="0"/>
            <a:ext cx="7711693" cy="6858000"/>
          </a:xfrm>
          <a:prstGeom prst="rect">
            <a:avLst/>
          </a:prstGeom>
        </p:spPr>
      </p:pic>
      <p:pic>
        <p:nvPicPr>
          <p:cNvPr id="4" name="Picture 3"/>
          <p:cNvPicPr>
            <a:picLocks noChangeAspect="1"/>
          </p:cNvPicPr>
          <p:nvPr/>
        </p:nvPicPr>
        <p:blipFill>
          <a:blip r:embed="rId3"/>
          <a:stretch>
            <a:fillRect/>
          </a:stretch>
        </p:blipFill>
        <p:spPr>
          <a:xfrm>
            <a:off x="0" y="148234"/>
            <a:ext cx="2298700" cy="1447800"/>
          </a:xfrm>
          <a:prstGeom prst="rect">
            <a:avLst/>
          </a:prstGeom>
        </p:spPr>
      </p:pic>
      <p:sp>
        <p:nvSpPr>
          <p:cNvPr id="5" name="Rectangle 4"/>
          <p:cNvSpPr/>
          <p:nvPr/>
        </p:nvSpPr>
        <p:spPr>
          <a:xfrm>
            <a:off x="3559016" y="3156915"/>
            <a:ext cx="2673441" cy="56975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188200" y="2806700"/>
            <a:ext cx="1680653" cy="369332"/>
          </a:xfrm>
          <a:prstGeom prst="rect">
            <a:avLst/>
          </a:prstGeom>
          <a:noFill/>
        </p:spPr>
        <p:txBody>
          <a:bodyPr wrap="none" rtlCol="0">
            <a:spAutoFit/>
          </a:bodyPr>
          <a:lstStyle/>
          <a:p>
            <a:r>
              <a:rPr lang="en-US" altLang="zh-CN" dirty="0" smtClean="0"/>
              <a:t>Excise a </a:t>
            </a:r>
            <a:r>
              <a:rPr lang="en-US" altLang="zh-CN" dirty="0" err="1" smtClean="0"/>
              <a:t>subtree</a:t>
            </a:r>
            <a:endParaRPr lang="zh-CN" altLang="en-US" dirty="0"/>
          </a:p>
        </p:txBody>
      </p:sp>
    </p:spTree>
    <p:extLst>
      <p:ext uri="{BB962C8B-B14F-4D97-AF65-F5344CB8AC3E}">
        <p14:creationId xmlns:p14="http://schemas.microsoft.com/office/powerpoint/2010/main" val="4209347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58</a:t>
            </a:fld>
            <a:endParaRPr lang="en-US"/>
          </a:p>
        </p:txBody>
      </p:sp>
      <p:pic>
        <p:nvPicPr>
          <p:cNvPr id="3" name="Picture 2"/>
          <p:cNvPicPr>
            <a:picLocks noChangeAspect="1"/>
          </p:cNvPicPr>
          <p:nvPr/>
        </p:nvPicPr>
        <p:blipFill>
          <a:blip r:embed="rId2"/>
          <a:stretch>
            <a:fillRect/>
          </a:stretch>
        </p:blipFill>
        <p:spPr>
          <a:xfrm>
            <a:off x="1219200" y="0"/>
            <a:ext cx="6698047" cy="6858000"/>
          </a:xfrm>
          <a:prstGeom prst="rect">
            <a:avLst/>
          </a:prstGeom>
        </p:spPr>
      </p:pic>
    </p:spTree>
    <p:extLst>
      <p:ext uri="{BB962C8B-B14F-4D97-AF65-F5344CB8AC3E}">
        <p14:creationId xmlns:p14="http://schemas.microsoft.com/office/powerpoint/2010/main" val="42496262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6</a:t>
            </a:fld>
            <a:endParaRPr lang="en-US"/>
          </a:p>
        </p:txBody>
      </p:sp>
      <p:pic>
        <p:nvPicPr>
          <p:cNvPr id="3" name="Picture 2"/>
          <p:cNvPicPr>
            <a:picLocks noChangeAspect="1"/>
          </p:cNvPicPr>
          <p:nvPr/>
        </p:nvPicPr>
        <p:blipFill>
          <a:blip r:embed="rId2"/>
          <a:stretch>
            <a:fillRect/>
          </a:stretch>
        </p:blipFill>
        <p:spPr>
          <a:xfrm>
            <a:off x="391942" y="1707618"/>
            <a:ext cx="8089193" cy="3560831"/>
          </a:xfrm>
          <a:prstGeom prst="rect">
            <a:avLst/>
          </a:prstGeom>
        </p:spPr>
      </p:pic>
      <p:sp>
        <p:nvSpPr>
          <p:cNvPr id="4" name="TextBox 3"/>
          <p:cNvSpPr txBox="1"/>
          <p:nvPr/>
        </p:nvSpPr>
        <p:spPr>
          <a:xfrm>
            <a:off x="1661833" y="788109"/>
            <a:ext cx="6135839" cy="523220"/>
          </a:xfrm>
          <a:prstGeom prst="rect">
            <a:avLst/>
          </a:prstGeom>
          <a:noFill/>
        </p:spPr>
        <p:txBody>
          <a:bodyPr wrap="none" rtlCol="0">
            <a:spAutoFit/>
          </a:bodyPr>
          <a:lstStyle/>
          <a:p>
            <a:r>
              <a:rPr lang="en-US" sz="2800" dirty="0" smtClean="0"/>
              <a:t>A simple case of horizontal gene transfer</a:t>
            </a:r>
            <a:endParaRPr lang="en-US" sz="2800" dirty="0"/>
          </a:p>
        </p:txBody>
      </p:sp>
    </p:spTree>
    <p:extLst>
      <p:ext uri="{BB962C8B-B14F-4D97-AF65-F5344CB8AC3E}">
        <p14:creationId xmlns:p14="http://schemas.microsoft.com/office/powerpoint/2010/main" val="281608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D1642A-DEA9-1E46-8DCE-D357C6F89FCD}" type="slidenum">
              <a:rPr lang="en-US" smtClean="0"/>
              <a:pPr/>
              <a:t>7</a:t>
            </a:fld>
            <a:endParaRPr lang="en-US"/>
          </a:p>
        </p:txBody>
      </p:sp>
      <p:pic>
        <p:nvPicPr>
          <p:cNvPr id="3" name="Picture 2"/>
          <p:cNvPicPr>
            <a:picLocks noChangeAspect="1"/>
          </p:cNvPicPr>
          <p:nvPr/>
        </p:nvPicPr>
        <p:blipFill>
          <a:blip r:embed="rId2"/>
          <a:stretch>
            <a:fillRect/>
          </a:stretch>
        </p:blipFill>
        <p:spPr>
          <a:xfrm>
            <a:off x="665925" y="0"/>
            <a:ext cx="6915561" cy="6858000"/>
          </a:xfrm>
          <a:prstGeom prst="rect">
            <a:avLst/>
          </a:prstGeom>
        </p:spPr>
      </p:pic>
      <p:sp>
        <p:nvSpPr>
          <p:cNvPr id="4" name="Rectangle 3"/>
          <p:cNvSpPr/>
          <p:nvPr/>
        </p:nvSpPr>
        <p:spPr>
          <a:xfrm>
            <a:off x="5734461" y="6075144"/>
            <a:ext cx="3409539" cy="646331"/>
          </a:xfrm>
          <a:prstGeom prst="rect">
            <a:avLst/>
          </a:prstGeom>
        </p:spPr>
        <p:txBody>
          <a:bodyPr wrap="square">
            <a:spAutoFit/>
          </a:bodyPr>
          <a:lstStyle/>
          <a:p>
            <a:r>
              <a:rPr lang="en-US" dirty="0"/>
              <a:t>http://</a:t>
            </a:r>
            <a:r>
              <a:rPr lang="en-US" dirty="0" err="1"/>
              <a:t>www.biomedcentral.com</a:t>
            </a:r>
            <a:r>
              <a:rPr lang="en-US" dirty="0"/>
              <a:t>/1471-2148/12/186</a:t>
            </a:r>
          </a:p>
        </p:txBody>
      </p:sp>
    </p:spTree>
    <p:extLst>
      <p:ext uri="{BB962C8B-B14F-4D97-AF65-F5344CB8AC3E}">
        <p14:creationId xmlns:p14="http://schemas.microsoft.com/office/powerpoint/2010/main" val="166483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5501" y="185320"/>
            <a:ext cx="7179592" cy="6578600"/>
          </a:xfrm>
          <a:prstGeom prst="rect">
            <a:avLst/>
          </a:prstGeom>
        </p:spPr>
      </p:pic>
      <p:sp>
        <p:nvSpPr>
          <p:cNvPr id="3" name="Rectangle 2"/>
          <p:cNvSpPr/>
          <p:nvPr/>
        </p:nvSpPr>
        <p:spPr>
          <a:xfrm>
            <a:off x="127350" y="181074"/>
            <a:ext cx="2349722" cy="923330"/>
          </a:xfrm>
          <a:prstGeom prst="rect">
            <a:avLst/>
          </a:prstGeom>
        </p:spPr>
        <p:txBody>
          <a:bodyPr wrap="square">
            <a:spAutoFit/>
          </a:bodyPr>
          <a:lstStyle/>
          <a:p>
            <a:r>
              <a:rPr lang="en-US" dirty="0" smtClean="0"/>
              <a:t>Bioinformatics</a:t>
            </a:r>
          </a:p>
          <a:p>
            <a:r>
              <a:rPr lang="en-US" dirty="0" smtClean="0"/>
              <a:t>Vol</a:t>
            </a:r>
            <a:r>
              <a:rPr lang="en-US" dirty="0"/>
              <a:t>. 20 no. 2 2004, pages 170–179</a:t>
            </a:r>
          </a:p>
        </p:txBody>
      </p:sp>
      <p:sp>
        <p:nvSpPr>
          <p:cNvPr id="4" name="Slide Number Placeholder 3"/>
          <p:cNvSpPr>
            <a:spLocks noGrp="1"/>
          </p:cNvSpPr>
          <p:nvPr>
            <p:ph type="sldNum" sz="quarter" idx="12"/>
          </p:nvPr>
        </p:nvSpPr>
        <p:spPr/>
        <p:txBody>
          <a:bodyPr/>
          <a:lstStyle/>
          <a:p>
            <a:fld id="{7FD1642A-DEA9-1E46-8DCE-D357C6F89FCD}" type="slidenum">
              <a:rPr lang="en-US" smtClean="0"/>
              <a:pPr/>
              <a:t>8</a:t>
            </a:fld>
            <a:endParaRPr lang="en-US"/>
          </a:p>
        </p:txBody>
      </p:sp>
    </p:spTree>
    <p:extLst>
      <p:ext uri="{BB962C8B-B14F-4D97-AF65-F5344CB8AC3E}">
        <p14:creationId xmlns:p14="http://schemas.microsoft.com/office/powerpoint/2010/main" val="4373418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86" y="1194702"/>
            <a:ext cx="7553615" cy="4154983"/>
          </a:xfrm>
          <a:prstGeom prst="rect">
            <a:avLst/>
          </a:prstGeom>
        </p:spPr>
        <p:txBody>
          <a:bodyPr wrap="square">
            <a:spAutoFit/>
          </a:bodyPr>
          <a:lstStyle/>
          <a:p>
            <a:r>
              <a:rPr lang="en-US" sz="2400" dirty="0"/>
              <a:t>Step 1. Assembling a </a:t>
            </a:r>
            <a:r>
              <a:rPr lang="en-US" sz="2400" dirty="0" smtClean="0"/>
              <a:t>dataset</a:t>
            </a:r>
          </a:p>
          <a:p>
            <a:r>
              <a:rPr lang="en-US" sz="2400" dirty="0" smtClean="0">
                <a:solidFill>
                  <a:schemeClr val="bg1">
                    <a:lumMod val="65000"/>
                  </a:schemeClr>
                </a:solidFill>
              </a:rPr>
              <a:t>BLAST, FASTA, domain/family based (HMMER)</a:t>
            </a:r>
          </a:p>
          <a:p>
            <a:endParaRPr lang="en-US" sz="2400" dirty="0" smtClean="0"/>
          </a:p>
          <a:p>
            <a:r>
              <a:rPr lang="en-US" sz="2400" dirty="0" smtClean="0"/>
              <a:t>Step 2</a:t>
            </a:r>
            <a:r>
              <a:rPr lang="en-US" sz="2400" dirty="0"/>
              <a:t>. Multiple sequence </a:t>
            </a:r>
            <a:r>
              <a:rPr lang="en-US" sz="2400" dirty="0" smtClean="0"/>
              <a:t>alignment</a:t>
            </a:r>
          </a:p>
          <a:p>
            <a:r>
              <a:rPr lang="en-US" sz="2400" dirty="0">
                <a:solidFill>
                  <a:schemeClr val="bg1">
                    <a:lumMod val="65000"/>
                  </a:schemeClr>
                </a:solidFill>
              </a:rPr>
              <a:t>MAFFT, MUSCLE, </a:t>
            </a:r>
            <a:r>
              <a:rPr lang="en-US" sz="2400" dirty="0" err="1">
                <a:solidFill>
                  <a:schemeClr val="bg1">
                    <a:lumMod val="65000"/>
                  </a:schemeClr>
                </a:solidFill>
              </a:rPr>
              <a:t>Clustal</a:t>
            </a:r>
            <a:r>
              <a:rPr lang="en-US" sz="2400" dirty="0">
                <a:solidFill>
                  <a:schemeClr val="bg1">
                    <a:lumMod val="65000"/>
                  </a:schemeClr>
                </a:solidFill>
              </a:rPr>
              <a:t> Omega</a:t>
            </a:r>
          </a:p>
          <a:p>
            <a:endParaRPr lang="en-US" sz="2400" dirty="0" smtClean="0"/>
          </a:p>
          <a:p>
            <a:r>
              <a:rPr lang="en-US" sz="2400" dirty="0" smtClean="0"/>
              <a:t>Step </a:t>
            </a:r>
            <a:r>
              <a:rPr lang="en-US" sz="2400" dirty="0"/>
              <a:t>3. </a:t>
            </a:r>
            <a:r>
              <a:rPr lang="en-US" sz="2400" dirty="0" smtClean="0"/>
              <a:t>Phylogeny reconstruction</a:t>
            </a:r>
          </a:p>
          <a:p>
            <a:r>
              <a:rPr lang="en-US" sz="2400" dirty="0">
                <a:solidFill>
                  <a:schemeClr val="bg1">
                    <a:lumMod val="65000"/>
                  </a:schemeClr>
                </a:solidFill>
              </a:rPr>
              <a:t>MEGA5, PHYML, </a:t>
            </a:r>
            <a:r>
              <a:rPr lang="en-US" sz="2400" dirty="0" err="1" smtClean="0">
                <a:solidFill>
                  <a:schemeClr val="bg1">
                    <a:lumMod val="65000"/>
                  </a:schemeClr>
                </a:solidFill>
              </a:rPr>
              <a:t>RAxML</a:t>
            </a:r>
            <a:r>
              <a:rPr lang="en-US" sz="2400" dirty="0">
                <a:solidFill>
                  <a:schemeClr val="bg1">
                    <a:lumMod val="65000"/>
                  </a:schemeClr>
                </a:solidFill>
              </a:rPr>
              <a:t>, </a:t>
            </a:r>
            <a:r>
              <a:rPr lang="en-US" sz="2400" dirty="0" smtClean="0">
                <a:solidFill>
                  <a:schemeClr val="bg1">
                    <a:lumMod val="65000"/>
                  </a:schemeClr>
                </a:solidFill>
              </a:rPr>
              <a:t>GARLI, </a:t>
            </a:r>
            <a:r>
              <a:rPr lang="en-US" sz="2400" dirty="0" err="1" smtClean="0">
                <a:solidFill>
                  <a:schemeClr val="bg1">
                    <a:lumMod val="65000"/>
                  </a:schemeClr>
                </a:solidFill>
              </a:rPr>
              <a:t>MrBayes</a:t>
            </a:r>
            <a:r>
              <a:rPr lang="en-US" sz="2400" dirty="0" smtClean="0">
                <a:solidFill>
                  <a:schemeClr val="bg1">
                    <a:lumMod val="65000"/>
                  </a:schemeClr>
                </a:solidFill>
              </a:rPr>
              <a:t>, </a:t>
            </a:r>
            <a:r>
              <a:rPr lang="en-US" sz="2400" dirty="0" err="1" smtClean="0">
                <a:solidFill>
                  <a:schemeClr val="bg1">
                    <a:lumMod val="65000"/>
                  </a:schemeClr>
                </a:solidFill>
              </a:rPr>
              <a:t>FastTree</a:t>
            </a:r>
            <a:endParaRPr lang="en-US" sz="2400" dirty="0">
              <a:solidFill>
                <a:schemeClr val="bg1">
                  <a:lumMod val="65000"/>
                </a:schemeClr>
              </a:solidFill>
            </a:endParaRPr>
          </a:p>
          <a:p>
            <a:endParaRPr lang="en-US" sz="2400" dirty="0" smtClean="0"/>
          </a:p>
          <a:p>
            <a:r>
              <a:rPr lang="en-US" sz="2400" dirty="0" smtClean="0"/>
              <a:t>Step 4. Tree visualization</a:t>
            </a:r>
          </a:p>
          <a:p>
            <a:r>
              <a:rPr lang="en-US" sz="2400" dirty="0" err="1">
                <a:solidFill>
                  <a:schemeClr val="bg1">
                    <a:lumMod val="65000"/>
                  </a:schemeClr>
                </a:solidFill>
              </a:rPr>
              <a:t>TreeView</a:t>
            </a:r>
            <a:r>
              <a:rPr lang="en-US" sz="2400" dirty="0">
                <a:solidFill>
                  <a:schemeClr val="bg1">
                    <a:lumMod val="65000"/>
                  </a:schemeClr>
                </a:solidFill>
              </a:rPr>
              <a:t>, </a:t>
            </a:r>
            <a:r>
              <a:rPr lang="en-US" sz="2400" dirty="0" err="1" smtClean="0">
                <a:solidFill>
                  <a:schemeClr val="bg1">
                    <a:lumMod val="65000"/>
                  </a:schemeClr>
                </a:solidFill>
              </a:rPr>
              <a:t>TreeDyn</a:t>
            </a:r>
            <a:r>
              <a:rPr lang="en-US" sz="2400" dirty="0" smtClean="0">
                <a:solidFill>
                  <a:schemeClr val="bg1">
                    <a:lumMod val="65000"/>
                  </a:schemeClr>
                </a:solidFill>
              </a:rPr>
              <a:t>, MEGA5</a:t>
            </a:r>
            <a:r>
              <a:rPr lang="en-US" sz="2400" dirty="0">
                <a:solidFill>
                  <a:schemeClr val="bg1">
                    <a:lumMod val="65000"/>
                  </a:schemeClr>
                </a:solidFill>
              </a:rPr>
              <a:t>, </a:t>
            </a:r>
            <a:r>
              <a:rPr lang="en-US" sz="2400" dirty="0" err="1">
                <a:solidFill>
                  <a:schemeClr val="bg1">
                    <a:lumMod val="65000"/>
                  </a:schemeClr>
                </a:solidFill>
              </a:rPr>
              <a:t>iTOL</a:t>
            </a:r>
            <a:endParaRPr lang="en-US" sz="24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7FD1642A-DEA9-1E46-8DCE-D357C6F89FCD}" type="slidenum">
              <a:rPr lang="en-US" smtClean="0"/>
              <a:pPr/>
              <a:t>9</a:t>
            </a:fld>
            <a:endParaRPr lang="en-US"/>
          </a:p>
        </p:txBody>
      </p:sp>
    </p:spTree>
    <p:extLst>
      <p:ext uri="{BB962C8B-B14F-4D97-AF65-F5344CB8AC3E}">
        <p14:creationId xmlns:p14="http://schemas.microsoft.com/office/powerpoint/2010/main" val="33527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TotalTime>
  <Words>1784</Words>
  <Application>Microsoft Macintosh PowerPoint</Application>
  <PresentationFormat>On-screen Show (4:3)</PresentationFormat>
  <Paragraphs>231</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Bioinformatics tools for phylogeny and visualization</vt:lpstr>
      <vt:lpstr>Homework assignment 5</vt:lpstr>
      <vt:lpstr>Homework assignment 5 Cont.</vt:lpstr>
      <vt:lpstr>Outline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Windows-based bioinformatics tools:</dc:title>
  <dc:creator>Yanbin</dc:creator>
  <cp:lastModifiedBy>Yanbin</cp:lastModifiedBy>
  <cp:revision>107</cp:revision>
  <dcterms:created xsi:type="dcterms:W3CDTF">2013-02-21T21:47:11Z</dcterms:created>
  <dcterms:modified xsi:type="dcterms:W3CDTF">2014-10-09T15:43:58Z</dcterms:modified>
</cp:coreProperties>
</file>